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3"/>
  </p:notesMasterIdLst>
  <p:sldIdLst>
    <p:sldId id="301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CC33"/>
    <a:srgbClr val="159B52"/>
    <a:srgbClr val="0C74B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4"/>
  </p:normalViewPr>
  <p:slideViewPr>
    <p:cSldViewPr snapToGrid="0">
      <p:cViewPr varScale="1">
        <p:scale>
          <a:sx n="102" d="100"/>
          <a:sy n="102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086BA3A-DD2C-4268-8BAB-D1268E014DC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C0164E8-C4E6-4F3B-BF6A-75A1EDF34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4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CA66B-63BA-4AAE-BD40-B0BD36360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5D724-C130-4993-B124-A6AFFD0EC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F6EBD-A8D7-4D55-8637-0C050D8E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DDAF-5041-48A9-A43A-00C1D4F03772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47EF1-91D1-4738-830D-0A076F3F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2D57F-9E16-4F8D-A681-3EE8259A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2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4AB45-4DD0-4678-BB87-A5138B05A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AC80BE-801E-46AE-8E2E-729BC5C18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1F1D2-236A-4197-8EB4-FB370CD4D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9A2BF-C89B-49A9-85B3-65CE224A04A7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A2C54-58B7-49C2-8C70-F5B3F047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BD7A9-3A24-4CF6-86BA-7C93B00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3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B4324-91A0-4E33-877E-8BBF05C80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1264B-E6A3-49E4-8461-62BF5B617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78668-82FB-439A-80B7-6E4A5E31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FCA-9BC2-4584-9713-64CF74C726E7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4B682-ACBA-4572-AD14-8DD960CE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C5DB2-C774-411A-8D5F-395C4F75D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33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</p:spPr>
        <p:txBody>
          <a:bodyPr/>
          <a:lstStyle/>
          <a:p>
            <a:r>
              <a:rPr lang="en-US" noProof="0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</p:spPr>
        <p:txBody>
          <a:bodyPr/>
          <a:lstStyle/>
          <a:p>
            <a:pPr lvl="0"/>
            <a:r>
              <a:rPr lang="en-US" noProof="0"/>
              <a:t>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0C34CDBB-ECBE-43F4-FE6B-1A1A13A00C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72ED5ECA-3D85-01D0-BC3E-1E28A4BF893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5231BB-58D2-4803-B1F8-E1A3E977E90A}" type="datetime1">
              <a:rPr lang="en-US" altLang="en-US"/>
              <a:pPr>
                <a:defRPr/>
              </a:pPr>
              <a:t>3/14/2025</a:t>
            </a:fld>
            <a:endParaRPr lang="en-US" alt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BAA52EC6-5E75-8641-0647-DD4155E70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CEADB3F-2203-4D8C-BF93-046A6668916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5666439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AE158-F2BB-40C7-8092-9A4C092FF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31298-0AC3-4069-B143-751DA0A25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0137A-1120-4518-BEDF-00C55D2E2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1B115-B642-45FF-852D-FD94B5E565FC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AA49E-5076-457D-BD38-03B6051F1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63E3-4E48-415F-92C5-0597B0A2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775F-1268-49E0-BCCA-27F301C93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433C7-FA4B-4060-9318-99CD874FC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33BA2-AD1E-4612-9C96-D47F74E74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A79D-9C28-406F-86A6-8DCB2587D943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21C2C-3DD2-4628-8B3F-DAC263B8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3066E-3AF8-4335-9908-D5FF49B6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2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3C2B1-E6CE-4EAB-87A1-F894CFAD6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97446-6F53-4FA3-AE31-ED87DAC383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4EA91-CB6C-43C6-93CB-01D76409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7949-FF95-428C-A300-62D8F26CF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0D92-238B-4B21-AF04-E18E61D116D3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038AA-3205-4A1D-98E4-BC0D946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597D4-F5C3-4982-BB3D-9BC69ACC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1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B8D41-CE69-46B7-86EF-7055491F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D8E9B-0798-4234-891D-6FE1C157E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30A17-72E4-4C06-85EA-A7F4BA1FE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93026-E9EF-4371-BC5A-51A7EFBE9F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775F8C-6641-4B31-89BA-A54103B86D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6D322-08BF-4695-99AB-98B5DE498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FFFF7-4D49-487D-8954-7B9F6F73D2EF}" type="datetime1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B0C92-BC4B-435E-9BA7-C6ED6D4D5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65DE6E-539E-4903-8A75-F81AF37C6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9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50402-D5D4-4E64-AC9F-86DA591F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49CA13-B1CE-486A-9285-DFDF14A3C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2EC4-B9A3-4509-AC38-0E3368E89519}" type="datetime1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825A66-3199-435E-B2F9-FA24FB88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E2181-8727-41A6-AAFC-0172FF03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2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672085-07FB-493C-81AE-05739C609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902E-465C-46DC-9647-598585146E0C}" type="datetime1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C7FF4-EC4F-4BDC-8A44-8F51C7333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AF3CE-95D9-45DF-BF21-508F02253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9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5A8C4-7E1A-478A-B54A-214C3E920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4DFAF-53D3-4A80-9DFF-DB2C8C3C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183FC-A40A-4B7D-B6ED-6DDF0B8FE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7E957-D796-4A9B-9050-65E44EBD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161-1726-4C6A-BD77-08ED4B434571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3ECE3-7E3A-484D-B75D-9BE839454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4F3F7-4541-460C-98D3-600E47CE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7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15A9B-CDE6-4458-96C8-5112F2073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A7E296-15AF-4B22-91A9-E0FAC9246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0E03DD-6F8A-4E9B-9210-5FDF1B7AA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FB727-50FE-4A7A-B181-6A3AF4CA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87AC-5EA6-4823-9B23-E6471C85F0EC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06311-E9CB-43F8-B3D7-A6ADEBE63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EAAC4-44A9-4182-A53A-8422F5E1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50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4D0B0A-0CD7-4979-A765-3AA78CD0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E6641-4133-43F3-A7C7-301F49894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20FD7-C219-4189-B13B-2B6494D31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8AF85-13F1-471D-8F50-4682C6E6D846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5D85B-E4DF-4B41-924C-BBC695602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6182-8FDD-456B-BA90-A1982B17F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941B2-2076-45BD-8A9A-A43DA1D1F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4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2.xml"/><Relationship Id="rId18" Type="http://schemas.openxmlformats.org/officeDocument/2006/relationships/hyperlink" Target="mailto:joseph.ercolano@uconn.edu" TargetMode="External"/><Relationship Id="rId26" Type="http://schemas.openxmlformats.org/officeDocument/2006/relationships/hyperlink" Target="https://portal.ct.gov/DECD/Services/Business-Development/Tax-Incentives" TargetMode="External"/><Relationship Id="rId3" Type="http://schemas.openxmlformats.org/officeDocument/2006/relationships/tags" Target="../tags/tag3.xml"/><Relationship Id="rId21" Type="http://schemas.openxmlformats.org/officeDocument/2006/relationships/hyperlink" Target="mailto:fpastore@ctwbdc.org" TargetMode="Externa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hyperlink" Target="mailto:tanisha.baptiste@sba.gov" TargetMode="External"/><Relationship Id="rId25" Type="http://schemas.openxmlformats.org/officeDocument/2006/relationships/hyperlink" Target="https://business.ct.gov/?language=en_US" TargetMode="External"/><Relationship Id="rId2" Type="http://schemas.openxmlformats.org/officeDocument/2006/relationships/tags" Target="../tags/tag2.xml"/><Relationship Id="rId16" Type="http://schemas.openxmlformats.org/officeDocument/2006/relationships/hyperlink" Target="mailto:Sylina.Jacobs@sba.gov" TargetMode="External"/><Relationship Id="rId20" Type="http://schemas.openxmlformats.org/officeDocument/2006/relationships/hyperlink" Target="https://ctsbdc.uconn.edu/request-advising/" TargetMode="Externa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hyperlink" Target="mailto:f.welk@cedf.com" TargetMode="External"/><Relationship Id="rId5" Type="http://schemas.openxmlformats.org/officeDocument/2006/relationships/tags" Target="../tags/tag5.xml"/><Relationship Id="rId15" Type="http://schemas.openxmlformats.org/officeDocument/2006/relationships/hyperlink" Target="mailto:catherine.marx@sba.gov" TargetMode="External"/><Relationship Id="rId23" Type="http://schemas.openxmlformats.org/officeDocument/2006/relationships/hyperlink" Target="mailto:jmccaffrey@ciclending.com" TargetMode="External"/><Relationship Id="rId10" Type="http://schemas.openxmlformats.org/officeDocument/2006/relationships/tags" Target="../tags/tag10.xml"/><Relationship Id="rId19" Type="http://schemas.openxmlformats.org/officeDocument/2006/relationships/hyperlink" Target="mailto:Steven.Semaya@uconn.edu" TargetMode="Externa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1.jpeg"/><Relationship Id="rId22" Type="http://schemas.openxmlformats.org/officeDocument/2006/relationships/hyperlink" Target="mailto:shackett@ctwbdc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bject 1">
            <a:extLst>
              <a:ext uri="{FF2B5EF4-FFF2-40B4-BE49-F238E27FC236}">
                <a16:creationId xmlns:a16="http://schemas.microsoft.com/office/drawing/2014/main" id="{3714CC54-816B-D227-E33D-298321986A95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-100806" y="-2954"/>
            <a:ext cx="12192000" cy="6858000"/>
          </a:xfrm>
          <a:prstGeom prst="rect">
            <a:avLst/>
          </a:prstGeom>
          <a:blipFill dpi="0" rotWithShape="0">
            <a:blip r:embed="rId1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BD912DA-2397-4C61-D439-24F225CA54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228975" y="230188"/>
            <a:ext cx="5886450" cy="58990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2319"/>
              </a:lnSpc>
              <a:defRPr/>
            </a:pP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LOCAL</a:t>
            </a:r>
            <a:r>
              <a:rPr sz="2000" spc="4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 </a:t>
            </a:r>
            <a:r>
              <a:rPr lang="en-US" sz="2000" spc="4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GRANT/FUNDING </a:t>
            </a: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RESOURCES</a:t>
            </a:r>
            <a:r>
              <a:rPr sz="2000" spc="5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 </a:t>
            </a: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–</a:t>
            </a:r>
            <a:r>
              <a:rPr sz="2000" spc="4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 </a:t>
            </a: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Contact</a:t>
            </a:r>
            <a:r>
              <a:rPr sz="2000" spc="5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 </a:t>
            </a: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Names</a:t>
            </a:r>
            <a:r>
              <a:rPr sz="2000" spc="4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 </a:t>
            </a:r>
            <a:r>
              <a:rPr sz="2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MVBURD+GillSansMT-Bold"/>
                <a:cs typeface="MVBURD+GillSansMT-Bold"/>
                <a:sym typeface="Wingdings"/>
              </a:rPr>
              <a:t>Emails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2A249D7-65C3-E4F0-A1CE-DE84CB7DCEC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52450" y="862013"/>
            <a:ext cx="11183938" cy="2436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SBA</a:t>
            </a:r>
            <a:r>
              <a:rPr sz="1600" spc="5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NWVSUB+GillSansMT"/>
                <a:cs typeface="NWVSUB+GillSansMT"/>
                <a:sym typeface="Wingdings"/>
              </a:rPr>
              <a:t>–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Catherine</a:t>
            </a:r>
            <a:r>
              <a:rPr sz="1400" spc="4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Marx,</a:t>
            </a:r>
            <a:r>
              <a:rPr sz="1400" spc="-11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CT District </a:t>
            </a:r>
            <a:r>
              <a:rPr sz="1400" spc="-2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Director,</a:t>
            </a:r>
            <a:r>
              <a:rPr sz="1400" spc="-11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  <a:hlinkClick r:id="rId15"/>
              </a:rPr>
              <a:t>catherine.marx@sba.gov</a:t>
            </a:r>
            <a:r>
              <a:rPr lang="en-US"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;</a:t>
            </a:r>
            <a:r>
              <a:rPr lang="en-US"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lang="en-US"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/>
              </a:rPr>
              <a:t>Sylina Jacobs- </a:t>
            </a:r>
            <a:r>
              <a:rPr lang="en-US" sz="1400" u="none" strike="noStrike" dirty="0">
                <a:solidFill>
                  <a:srgbClr val="5E5E5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Sylina.Jacobs@sba.gov</a:t>
            </a:r>
            <a:r>
              <a:rPr sz="1400" spc="25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endParaRPr sz="1400" u="sng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1B3C64"/>
              </a:solidFill>
              <a:latin typeface="GHJTSG+GillSansMT"/>
              <a:cs typeface="GHJTSG+GillSansMT"/>
              <a:sym typeface="Wingdings"/>
              <a:hlinkClick r:id="rId17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9C979A35-367B-7D4C-6FF3-95B169A7909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52450" y="1216025"/>
            <a:ext cx="10464800" cy="46705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SBDC</a:t>
            </a:r>
            <a:r>
              <a:rPr sz="1600" spc="5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NWVSUB+GillSansMT"/>
                <a:cs typeface="NWVSUB+GillSansMT"/>
                <a:sym typeface="Wingdings"/>
              </a:rPr>
              <a:t>–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(Small Bus.</a:t>
            </a:r>
            <a:r>
              <a:rPr sz="1400" spc="-13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spc="-3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Dev.</a:t>
            </a:r>
            <a:r>
              <a:rPr sz="1400" spc="-1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Centers)</a:t>
            </a:r>
            <a:r>
              <a:rPr sz="1400" spc="-1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–</a:t>
            </a:r>
            <a:r>
              <a:rPr sz="1200" spc="34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Joseph</a:t>
            </a:r>
            <a:r>
              <a:rPr sz="1200" spc="4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Ercolano,</a:t>
            </a:r>
            <a:r>
              <a:rPr sz="1200" spc="-7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spc="-1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Director,</a:t>
            </a:r>
            <a:r>
              <a:rPr sz="1200" spc="-9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</a:t>
            </a:r>
            <a:r>
              <a:rPr sz="12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DFDDND+GillSansMT"/>
                <a:cs typeface="DFDDND+GillSansMT"/>
                <a:sym typeface="Wingdings"/>
                <a:hlinkClick r:id="rId18"/>
              </a:rPr>
              <a:t>joseph.ercolano@uconn.edu</a:t>
            </a:r>
            <a:r>
              <a:rPr lang="en-US" sz="12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DFDDND+GillSansMT"/>
                <a:cs typeface="DFDDND+GillSansMT"/>
                <a:sym typeface="Wingdings"/>
              </a:rPr>
              <a:t> ;</a:t>
            </a:r>
            <a:r>
              <a:rPr sz="1200" spc="22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</a:rPr>
              <a:t>Associate Director, </a:t>
            </a:r>
            <a:r>
              <a:rPr lang="en-US" sz="1200" b="0" i="0" dirty="0">
                <a:solidFill>
                  <a:srgbClr val="000000"/>
                </a:solidFill>
                <a:effectLst/>
                <a:hlinkClick r:id="rId19"/>
              </a:rPr>
              <a:t>Steven.Semaya@uconn.edu</a:t>
            </a:r>
            <a:endParaRPr lang="en-US" sz="1200" b="0" i="0" u="sng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1B3C64"/>
              </a:solidFill>
              <a:effectLst/>
              <a:latin typeface="DFDDND+GillSansMT"/>
              <a:sym typeface="Wingdings"/>
            </a:endParaRPr>
          </a:p>
          <a:p>
            <a:pPr fontAlgn="auto">
              <a:lnSpc>
                <a:spcPts val="1855"/>
              </a:lnSpc>
              <a:defRPr/>
            </a:pPr>
            <a:r>
              <a:rPr lang="en-US"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                  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– 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</a:rPr>
              <a:t>To request assistance: </a:t>
            </a:r>
            <a:r>
              <a:rPr lang="en-US" sz="1200" b="0" i="0" dirty="0">
                <a:solidFill>
                  <a:srgbClr val="000000"/>
                </a:solidFill>
                <a:effectLst/>
                <a:hlinkClick r:id="rId20"/>
              </a:rPr>
              <a:t>https://ctsbdc.uconn.edu/request-advising/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endParaRPr sz="1200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  <a:latin typeface="DFDDND+GillSansMT"/>
              <a:cs typeface="DFDDND+GillSansMT"/>
              <a:sym typeface="Wingding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FD7C489-500F-740F-2DBA-F8AAFAB5EE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552450" y="1865313"/>
            <a:ext cx="11004812" cy="2436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WBDC</a:t>
            </a:r>
            <a:r>
              <a:rPr sz="1600" spc="5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NWVSUB+GillSansMT"/>
                <a:cs typeface="NWVSUB+GillSansMT"/>
                <a:sym typeface="Wingdings"/>
              </a:rPr>
              <a:t>– </a:t>
            </a:r>
            <a:r>
              <a:rPr sz="1400" spc="-2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(Women’s</a:t>
            </a:r>
            <a:r>
              <a:rPr sz="1400" spc="2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Bus.</a:t>
            </a:r>
            <a:r>
              <a:rPr sz="1400" spc="-13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spc="-3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Dev.</a:t>
            </a:r>
            <a:r>
              <a:rPr sz="1400" spc="-1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Council)</a:t>
            </a:r>
            <a:r>
              <a:rPr sz="1400" spc="-1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–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Fran</a:t>
            </a:r>
            <a:r>
              <a:rPr sz="1200" spc="4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Pastore,</a:t>
            </a:r>
            <a:r>
              <a:rPr sz="1200" spc="-7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spc="-1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Director,</a:t>
            </a:r>
            <a:r>
              <a:rPr sz="1200" spc="-9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</a:t>
            </a:r>
            <a:r>
              <a:rPr sz="12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DFDDND+GillSansMT"/>
                <a:cs typeface="DFDDND+GillSansMT"/>
                <a:sym typeface="Wingdings"/>
                <a:hlinkClick r:id="rId21"/>
              </a:rPr>
              <a:t>fpastore@ctwbdc.org</a:t>
            </a:r>
            <a:r>
              <a:rPr lang="en-US" sz="12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DFDDND+GillSansMT"/>
                <a:cs typeface="DFDDND+GillSansMT"/>
                <a:sym typeface="Wingdings"/>
                <a:hlinkClick r:id="rId21"/>
              </a:rPr>
              <a:t> ; 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–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Susan</a:t>
            </a:r>
            <a:r>
              <a:rPr sz="1200" spc="3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Hackett,</a:t>
            </a:r>
            <a:r>
              <a:rPr sz="1200" spc="-7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MAMRLH+GillSansMT-Bold"/>
                <a:cs typeface="MAMRLH+GillSansMT-Bold"/>
                <a:sym typeface="Wingdings"/>
              </a:rPr>
              <a:t> </a:t>
            </a:r>
            <a:r>
              <a:rPr sz="12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Program </a:t>
            </a:r>
            <a:r>
              <a:rPr sz="1200" spc="-1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Director,</a:t>
            </a:r>
            <a:r>
              <a:rPr sz="1200" spc="-9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DFDDND+GillSansMT"/>
                <a:cs typeface="DFDDND+GillSansMT"/>
                <a:sym typeface="Wingdings"/>
              </a:rPr>
              <a:t> </a:t>
            </a:r>
            <a:r>
              <a:rPr sz="12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DFDDND+GillSansMT"/>
                <a:cs typeface="DFDDND+GillSansMT"/>
                <a:sym typeface="Wingdings"/>
                <a:hlinkClick r:id="rId22"/>
              </a:rPr>
              <a:t>shackett@ctwbdc.org</a:t>
            </a:r>
            <a:endParaRPr sz="1200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  <a:latin typeface="DFDDND+GillSansMT"/>
              <a:cs typeface="DFDDND+GillSansMT"/>
              <a:sym typeface="Wingdings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060FEDB4-B048-6AE5-DD87-F35A62DAEFB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555625" y="2349851"/>
            <a:ext cx="7789863" cy="2730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CIC</a:t>
            </a:r>
            <a:r>
              <a:rPr sz="1600" spc="4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–</a:t>
            </a:r>
            <a:r>
              <a:rPr sz="1400" spc="38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(Community Investment Corp) – </a:t>
            </a:r>
            <a:r>
              <a:rPr sz="1400" spc="-1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Joe</a:t>
            </a:r>
            <a:r>
              <a:rPr sz="1400" spc="5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McCaffre</a:t>
            </a:r>
            <a:r>
              <a:rPr sz="1400" spc="-11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y,</a:t>
            </a:r>
            <a:r>
              <a:rPr sz="1400" spc="-2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Business</a:t>
            </a:r>
            <a:r>
              <a:rPr sz="1400" spc="-14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spc="-1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Advisor,</a:t>
            </a:r>
            <a:r>
              <a:rPr sz="1400" spc="-12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  <a:hlinkClick r:id="rId23"/>
              </a:rPr>
              <a:t>jmccaffrey@ciclending.com</a:t>
            </a: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151E5900-C3E5-3751-FFE5-DAD87577BF0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52450" y="2865245"/>
            <a:ext cx="9074150" cy="2436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CEDF</a:t>
            </a:r>
            <a:r>
              <a:rPr sz="1600" spc="4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– (CT Economic </a:t>
            </a:r>
            <a:r>
              <a:rPr sz="1400" spc="-3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Dev.</a:t>
            </a:r>
            <a:r>
              <a:rPr sz="1400" spc="-1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Fund)</a:t>
            </a:r>
            <a:r>
              <a:rPr sz="1400" spc="-1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– </a:t>
            </a:r>
            <a:r>
              <a:rPr sz="1400" spc="-1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Fred</a:t>
            </a:r>
            <a:r>
              <a:rPr sz="1400" spc="-14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 </a:t>
            </a:r>
            <a:r>
              <a:rPr sz="1400" spc="-3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CLOT+GillSansMT-Bold"/>
                <a:cs typeface="THCLOT+GillSansMT-Bold"/>
                <a:sym typeface="Wingdings"/>
              </a:rPr>
              <a:t>Welk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,</a:t>
            </a:r>
            <a:r>
              <a:rPr sz="1400" spc="-13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Business</a:t>
            </a:r>
            <a:r>
              <a:rPr sz="1400" spc="-14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spc="-1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Advisor,</a:t>
            </a:r>
            <a:r>
              <a:rPr sz="1400" spc="-12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  <a:hlinkClick r:id="rId24"/>
              </a:rPr>
              <a:t>f.welk@cedf.com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F0F3C43F-2AB2-141B-C71E-456EC93D0E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52450" y="3376012"/>
            <a:ext cx="10885488" cy="84568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855"/>
              </a:lnSpc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CT</a:t>
            </a:r>
            <a:r>
              <a:rPr sz="1600" spc="4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Business</a:t>
            </a:r>
            <a:r>
              <a:rPr sz="1600" spc="5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Start-up</a:t>
            </a:r>
            <a:r>
              <a:rPr sz="1600" spc="-11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Assistance</a:t>
            </a:r>
            <a:r>
              <a:rPr sz="1600" spc="6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– </a:t>
            </a:r>
            <a:r>
              <a:rPr sz="1400" spc="-1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New</a:t>
            </a:r>
            <a:r>
              <a:rPr sz="1400" spc="1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business</a:t>
            </a:r>
            <a:r>
              <a:rPr sz="1400" spc="-14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“first steps” and checklists,</a:t>
            </a:r>
            <a:r>
              <a:rPr sz="1400" spc="-14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 </a:t>
            </a:r>
            <a:r>
              <a:rPr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  <a:hlinkClick r:id="rId25"/>
              </a:rPr>
              <a:t>https://business.ct.gov/?language=en_US</a:t>
            </a:r>
          </a:p>
          <a:p>
            <a:pPr fontAlgn="auto">
              <a:lnSpc>
                <a:spcPts val="1855"/>
              </a:lnSpc>
              <a:spcBef>
                <a:spcPts val="1048"/>
              </a:spcBef>
              <a:defRPr/>
            </a:pP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HDRIU+ArialMT"/>
                <a:cs typeface="THDRIU+ArialMT"/>
                <a:sym typeface="Wingdings"/>
              </a:rPr>
              <a:t>•</a:t>
            </a:r>
            <a:r>
              <a:rPr sz="1600" spc="39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CT</a:t>
            </a:r>
            <a:r>
              <a:rPr sz="1600" spc="4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Dept.</a:t>
            </a:r>
            <a:r>
              <a:rPr sz="1600" spc="-10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of</a:t>
            </a:r>
            <a:r>
              <a:rPr sz="1600" spc="53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Economic</a:t>
            </a:r>
            <a:r>
              <a:rPr sz="1600" spc="4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&amp;</a:t>
            </a:r>
            <a:r>
              <a:rPr sz="1600" spc="4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Community</a:t>
            </a:r>
            <a:r>
              <a:rPr sz="1600" spc="45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Development</a:t>
            </a:r>
            <a:r>
              <a:rPr sz="1600" spc="7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BEVBFM+GillSansMT-Bold"/>
                <a:cs typeface="BEVBFM+GillSansMT-Bold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GHJTSG+GillSansMT"/>
                <a:cs typeface="GHJTSG+GillSansMT"/>
                <a:sym typeface="Wingdings"/>
              </a:rPr>
              <a:t>– </a:t>
            </a:r>
            <a:r>
              <a:rPr lang="en-US" sz="1400" u="sng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B3C64"/>
                </a:solidFill>
                <a:latin typeface="GHJTSG+GillSansMT"/>
                <a:cs typeface="GHJTSG+GillSansMT"/>
                <a:sym typeface="Wingdings"/>
                <a:hlinkClick r:id="rId26"/>
              </a:rPr>
              <a:t>https://portal.ct.gov/decd/content/business-development/01_type_of_business/small-businesses</a:t>
            </a:r>
            <a:endParaRPr sz="1400" u="sng" spc="-17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1B3C64"/>
              </a:solidFill>
              <a:latin typeface="THCLOT+GillSansMT-Bold"/>
              <a:cs typeface="THCLOT+GillSansMT-Bold"/>
              <a:sym typeface="Wingdings"/>
              <a:hlinkClick r:id="rId26"/>
            </a:endParaRPr>
          </a:p>
        </p:txBody>
      </p:sp>
      <p:sp>
        <p:nvSpPr>
          <p:cNvPr id="46092" name="object 12">
            <a:extLst>
              <a:ext uri="{FF2B5EF4-FFF2-40B4-BE49-F238E27FC236}">
                <a16:creationId xmlns:a16="http://schemas.microsoft.com/office/drawing/2014/main" id="{5F4CC252-FECF-4C40-C152-87C3199D1B12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148638" y="5329238"/>
            <a:ext cx="196850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113"/>
              </a:lnSpc>
              <a:buSzTx/>
              <a:buFontTx/>
              <a:buNone/>
            </a:pPr>
            <a:r>
              <a:rPr lang="en-US" altLang="en-US" sz="1000">
                <a:solidFill>
                  <a:srgbClr val="FFFFFF"/>
                </a:solidFill>
                <a:latin typeface="THDRIU+ArialMT" charset="0"/>
                <a:cs typeface="THDRIU+ArialMT" charset="0"/>
                <a:sym typeface="Wingdings" panose="05000000000000000000" pitchFamily="2" charset="2"/>
              </a:rPr>
              <a:t>•</a:t>
            </a:r>
          </a:p>
          <a:p>
            <a:pPr>
              <a:lnSpc>
                <a:spcPts val="1113"/>
              </a:lnSpc>
              <a:spcBef>
                <a:spcPts val="88"/>
              </a:spcBef>
              <a:buSzTx/>
              <a:buFontTx/>
              <a:buNone/>
            </a:pPr>
            <a:r>
              <a:rPr lang="en-US" altLang="en-US" sz="1000">
                <a:solidFill>
                  <a:srgbClr val="FFFFFF"/>
                </a:solidFill>
                <a:latin typeface="THDRIU+ArialMT" charset="0"/>
                <a:cs typeface="THDRIU+ArialMT" charset="0"/>
                <a:sym typeface="Wingdings" panose="05000000000000000000" pitchFamily="2" charset="2"/>
              </a:rPr>
              <a:t>•</a:t>
            </a:r>
          </a:p>
          <a:p>
            <a:pPr>
              <a:lnSpc>
                <a:spcPts val="1113"/>
              </a:lnSpc>
              <a:spcBef>
                <a:spcPts val="88"/>
              </a:spcBef>
              <a:buSzTx/>
              <a:buFontTx/>
              <a:buNone/>
            </a:pPr>
            <a:r>
              <a:rPr lang="en-US" altLang="en-US" sz="1000">
                <a:solidFill>
                  <a:srgbClr val="FFFFFF"/>
                </a:solidFill>
                <a:latin typeface="THDRIU+ArialMT" charset="0"/>
                <a:cs typeface="THDRIU+ArialMT" charset="0"/>
                <a:sym typeface="Wingdings" panose="05000000000000000000" pitchFamily="2" charset="2"/>
              </a:rPr>
              <a:t>•</a:t>
            </a:r>
          </a:p>
          <a:p>
            <a:pPr>
              <a:lnSpc>
                <a:spcPts val="1113"/>
              </a:lnSpc>
              <a:spcBef>
                <a:spcPts val="88"/>
              </a:spcBef>
              <a:buSzTx/>
              <a:buFontTx/>
              <a:buNone/>
            </a:pPr>
            <a:r>
              <a:rPr lang="en-US" altLang="en-US" sz="1000">
                <a:solidFill>
                  <a:srgbClr val="FFFFFF"/>
                </a:solidFill>
                <a:latin typeface="THDRIU+ArialMT" charset="0"/>
                <a:cs typeface="THDRIU+ArialMT" charset="0"/>
                <a:sym typeface="Wingdings" panose="05000000000000000000" pitchFamily="2" charset="2"/>
              </a:rPr>
              <a:t>•</a:t>
            </a:r>
          </a:p>
          <a:p>
            <a:pPr>
              <a:lnSpc>
                <a:spcPts val="1113"/>
              </a:lnSpc>
              <a:spcBef>
                <a:spcPts val="88"/>
              </a:spcBef>
              <a:buSzTx/>
              <a:buFontTx/>
              <a:buNone/>
            </a:pPr>
            <a:r>
              <a:rPr lang="en-US" altLang="en-US" sz="1000">
                <a:solidFill>
                  <a:srgbClr val="FFFFFF"/>
                </a:solidFill>
                <a:latin typeface="THDRIU+ArialMT" charset="0"/>
                <a:cs typeface="THDRIU+ArialMT" charset="0"/>
                <a:sym typeface="Wingdings" panose="05000000000000000000" pitchFamily="2" charset="2"/>
              </a:rPr>
              <a:t>•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616F827D-9CB3-7579-A6FA-7D2C841DC9E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434388" y="5326063"/>
            <a:ext cx="1268412" cy="79533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fontAlgn="auto">
              <a:lnSpc>
                <a:spcPts val="1159"/>
              </a:lnSpc>
              <a:defRPr/>
            </a:pP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Accountants</a:t>
            </a:r>
          </a:p>
          <a:p>
            <a:pPr fontAlgn="auto">
              <a:lnSpc>
                <a:spcPts val="1159"/>
              </a:lnSpc>
              <a:spcBef>
                <a:spcPts val="40"/>
              </a:spcBef>
              <a:defRPr/>
            </a:pP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Lawyers</a:t>
            </a:r>
          </a:p>
          <a:p>
            <a:pPr fontAlgn="auto">
              <a:lnSpc>
                <a:spcPts val="1159"/>
              </a:lnSpc>
              <a:spcBef>
                <a:spcPts val="40"/>
              </a:spcBef>
              <a:defRPr/>
            </a:pP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Insurance</a:t>
            </a:r>
            <a:r>
              <a:rPr sz="1000" spc="2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 </a:t>
            </a: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Agents</a:t>
            </a:r>
          </a:p>
          <a:p>
            <a:pPr fontAlgn="auto">
              <a:lnSpc>
                <a:spcPts val="1159"/>
              </a:lnSpc>
              <a:spcBef>
                <a:spcPts val="40"/>
              </a:spcBef>
              <a:defRPr/>
            </a:pP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Real</a:t>
            </a:r>
            <a:r>
              <a:rPr sz="1000" spc="3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 </a:t>
            </a: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Estate</a:t>
            </a:r>
            <a:r>
              <a:rPr sz="1000" spc="26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 </a:t>
            </a: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Agents</a:t>
            </a:r>
          </a:p>
          <a:p>
            <a:pPr fontAlgn="auto">
              <a:lnSpc>
                <a:spcPts val="1159"/>
              </a:lnSpc>
              <a:spcBef>
                <a:spcPts val="40"/>
              </a:spcBef>
              <a:defRPr/>
            </a:pP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Local</a:t>
            </a:r>
            <a:r>
              <a:rPr sz="1000" spc="29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 </a:t>
            </a:r>
            <a:r>
              <a:rPr sz="1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NESVCN+GillSansMT-Bold"/>
                <a:cs typeface="NESVCN+GillSansMT-Bold"/>
                <a:sym typeface="Wingdings"/>
              </a:rPr>
              <a:t>Banks</a:t>
            </a: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2CDA5FE4-31CA-9118-866A-43839E28EF9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2073898" y="5473700"/>
            <a:ext cx="4768228" cy="42319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1623"/>
              </a:lnSpc>
              <a:defRPr/>
            </a:pP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…And</a:t>
            </a:r>
            <a:r>
              <a:rPr sz="1400" spc="3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don’t</a:t>
            </a:r>
            <a:r>
              <a:rPr sz="1400" spc="3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forget</a:t>
            </a:r>
            <a:r>
              <a:rPr sz="1400" spc="3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our</a:t>
            </a:r>
            <a:r>
              <a:rPr sz="1400" spc="37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local</a:t>
            </a:r>
            <a:r>
              <a:rPr sz="1400" spc="3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Chambers</a:t>
            </a:r>
            <a:r>
              <a:rPr sz="1400" spc="32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of</a:t>
            </a:r>
            <a:r>
              <a:rPr sz="1400" spc="34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Commerce</a:t>
            </a:r>
            <a:r>
              <a:rPr sz="1400" spc="36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as</a:t>
            </a:r>
          </a:p>
          <a:p>
            <a:pPr fontAlgn="auto">
              <a:lnSpc>
                <a:spcPts val="1623"/>
              </a:lnSpc>
              <a:spcBef>
                <a:spcPts val="80"/>
              </a:spcBef>
              <a:defRPr/>
            </a:pP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a</a:t>
            </a:r>
            <a:r>
              <a:rPr sz="1400" spc="39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Client</a:t>
            </a:r>
            <a:r>
              <a:rPr sz="1400" spc="38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 </a:t>
            </a:r>
            <a:r>
              <a:rPr sz="14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ULFBES+GillSansMT-BoldItalic"/>
                <a:cs typeface="ULFBES+GillSansMT-BoldItalic"/>
                <a:sym typeface="Wingdings"/>
              </a:rPr>
              <a:t>Resource!!!</a:t>
            </a:r>
          </a:p>
        </p:txBody>
      </p:sp>
      <p:sp>
        <p:nvSpPr>
          <p:cNvPr id="46095" name="object 15">
            <a:extLst>
              <a:ext uri="{FF2B5EF4-FFF2-40B4-BE49-F238E27FC236}">
                <a16:creationId xmlns:a16="http://schemas.microsoft.com/office/drawing/2014/main" id="{0610C943-D7D8-2121-0C3B-31360F8D6787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66700" y="6367463"/>
            <a:ext cx="15748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Calibri" panose="020F050202020403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075"/>
              </a:lnSpc>
            </a:pPr>
            <a:r>
              <a:rPr lang="ru-RU" altLang="en-US">
                <a:solidFill>
                  <a:srgbClr val="FFFFFF"/>
                </a:solidFill>
                <a:latin typeface="OQNTFL+GillSansMT" charset="0"/>
                <a:cs typeface="OQNTFL+GillSansMT" charset="0"/>
              </a:rPr>
              <a:t>www.score.org</a:t>
            </a:r>
          </a:p>
        </p:txBody>
      </p:sp>
    </p:spTree>
    <p:extLst>
      <p:ext uri="{BB962C8B-B14F-4D97-AF65-F5344CB8AC3E}">
        <p14:creationId xmlns:p14="http://schemas.microsoft.com/office/powerpoint/2010/main" val="27045139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12690</TotalTime>
  <Words>260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Arial</vt:lpstr>
      <vt:lpstr>BEVBFM+GillSansMT-Bold</vt:lpstr>
      <vt:lpstr>Calibri</vt:lpstr>
      <vt:lpstr>Calibri Light</vt:lpstr>
      <vt:lpstr>DFDDND+GillSansMT</vt:lpstr>
      <vt:lpstr>GHJTSG+GillSansMT</vt:lpstr>
      <vt:lpstr>MAMRLH+GillSansMT-Bold</vt:lpstr>
      <vt:lpstr>MVBURD+GillSansMT-Bold</vt:lpstr>
      <vt:lpstr>NESVCN+GillSansMT-Bold</vt:lpstr>
      <vt:lpstr>NWVSUB+GillSansMT</vt:lpstr>
      <vt:lpstr>OQNTFL+GillSansMT</vt:lpstr>
      <vt:lpstr>THCLOT+GillSansMT-Bold</vt:lpstr>
      <vt:lpstr>THDRIU+ArialMT</vt:lpstr>
      <vt:lpstr>Times New Roman</vt:lpstr>
      <vt:lpstr>ULFBES+GillSansMT-BoldItalic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Rakesh Chandra</dc:creator>
  <cp:lastModifiedBy>Rakesh Chandra</cp:lastModifiedBy>
  <cp:revision>223</cp:revision>
  <cp:lastPrinted>2022-06-06T22:48:58Z</cp:lastPrinted>
  <dcterms:created xsi:type="dcterms:W3CDTF">2022-02-01T16:48:24Z</dcterms:created>
  <dcterms:modified xsi:type="dcterms:W3CDTF">2025-03-14T20:27:45Z</dcterms:modified>
</cp:coreProperties>
</file>