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h5if1Plr+EfhkFCQC0NTJQhUUj4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6"/>
  </p:normalViewPr>
  <p:slideViewPr>
    <p:cSldViewPr snapToGrid="0">
      <p:cViewPr varScale="1">
        <p:scale>
          <a:sx n="106" d="100"/>
          <a:sy n="106" d="100"/>
        </p:scale>
        <p:origin x="79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3affe9cf2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g13affe9cf23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3abe6eb565_0_3: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3abe6eb565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3abe6eb565_0_19: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3abe6eb565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3abe6eb565_0_2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3abe6eb56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3abe6eb565_0_3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3abe6eb565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13abe6eb565_0_43: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13abe6eb565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
        <p:cNvGrpSpPr/>
        <p:nvPr/>
      </p:nvGrpSpPr>
      <p:grpSpPr>
        <a:xfrm>
          <a:off x="0" y="0"/>
          <a:ext cx="0" cy="0"/>
          <a:chOff x="0" y="0"/>
          <a:chExt cx="0" cy="0"/>
        </a:xfrm>
      </p:grpSpPr>
      <p:sp>
        <p:nvSpPr>
          <p:cNvPr id="17" name="Google Shape;17;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 name="Google Shape;19;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incfile.com/fictitious-business-or-trade-name"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https://www.incfile.com/blog/post/file-dba-different-stat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g13affe9cf23_0_0"/>
          <p:cNvSpPr txBox="1">
            <a:spLocks noGrp="1"/>
          </p:cNvSpPr>
          <p:nvPr>
            <p:ph type="title"/>
          </p:nvPr>
        </p:nvSpPr>
        <p:spPr>
          <a:xfrm>
            <a:off x="668518" y="-9"/>
            <a:ext cx="10515600" cy="6813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a:latin typeface="Calibri"/>
                <a:ea typeface="Calibri"/>
                <a:cs typeface="Calibri"/>
                <a:sym typeface="Calibri"/>
              </a:rPr>
              <a:t>Legal/Business Structures Comparison</a:t>
            </a:r>
            <a:endParaRPr/>
          </a:p>
        </p:txBody>
      </p:sp>
      <p:pic>
        <p:nvPicPr>
          <p:cNvPr id="85" name="Google Shape;85;g13affe9cf23_0_0"/>
          <p:cNvPicPr preferRelativeResize="0"/>
          <p:nvPr/>
        </p:nvPicPr>
        <p:blipFill rotWithShape="1">
          <a:blip r:embed="rId3">
            <a:alphaModFix/>
          </a:blip>
          <a:srcRect/>
          <a:stretch/>
        </p:blipFill>
        <p:spPr>
          <a:xfrm>
            <a:off x="152150" y="833600"/>
            <a:ext cx="11887450" cy="5651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g13abe6eb565_0_3"/>
          <p:cNvSpPr txBox="1">
            <a:spLocks noGrp="1"/>
          </p:cNvSpPr>
          <p:nvPr>
            <p:ph type="title"/>
          </p:nvPr>
        </p:nvSpPr>
        <p:spPr>
          <a:xfrm>
            <a:off x="838200" y="106325"/>
            <a:ext cx="10515600" cy="1019400"/>
          </a:xfrm>
          <a:prstGeom prst="rect">
            <a:avLst/>
          </a:prstGeom>
        </p:spPr>
        <p:txBody>
          <a:bodyPr spcFirstLastPara="1" wrap="square" lIns="91425" tIns="45700" rIns="91425" bIns="45700" anchor="ctr" anchorCtr="0">
            <a:normAutofit/>
          </a:bodyPr>
          <a:lstStyle/>
          <a:p>
            <a:pPr marL="0" lvl="0" indent="0" algn="l" rtl="0">
              <a:lnSpc>
                <a:spcPct val="120000"/>
              </a:lnSpc>
              <a:spcBef>
                <a:spcPts val="0"/>
              </a:spcBef>
              <a:spcAft>
                <a:spcPts val="600"/>
              </a:spcAft>
              <a:buNone/>
            </a:pPr>
            <a:r>
              <a:rPr lang="en-US" sz="3000" b="1">
                <a:solidFill>
                  <a:srgbClr val="1D1D1D"/>
                </a:solidFill>
                <a:highlight>
                  <a:srgbClr val="FFFFFF"/>
                </a:highlight>
                <a:latin typeface="Arial"/>
                <a:ea typeface="Arial"/>
                <a:cs typeface="Arial"/>
                <a:sym typeface="Arial"/>
              </a:rPr>
              <a:t>Understanding When to Use LLC in Your Business Name</a:t>
            </a:r>
            <a:endParaRPr/>
          </a:p>
        </p:txBody>
      </p:sp>
      <p:sp>
        <p:nvSpPr>
          <p:cNvPr id="91" name="Google Shape;91;g13abe6eb565_0_3"/>
          <p:cNvSpPr txBox="1"/>
          <p:nvPr/>
        </p:nvSpPr>
        <p:spPr>
          <a:xfrm>
            <a:off x="1010275" y="877000"/>
            <a:ext cx="6477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https://www.incfile.com/blog/post/when-to-use-llc-with-business-name</a:t>
            </a:r>
            <a:endParaRPr/>
          </a:p>
        </p:txBody>
      </p:sp>
      <p:sp>
        <p:nvSpPr>
          <p:cNvPr id="92" name="Google Shape;92;g13abe6eb565_0_3"/>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lnSpc>
                <a:spcPct val="155000"/>
              </a:lnSpc>
              <a:spcBef>
                <a:spcPts val="1100"/>
              </a:spcBef>
              <a:spcAft>
                <a:spcPts val="0"/>
              </a:spcAft>
              <a:buClr>
                <a:schemeClr val="dk1"/>
              </a:buClr>
              <a:buSzPts val="1100"/>
              <a:buFont typeface="Arial"/>
              <a:buNone/>
            </a:pPr>
            <a:r>
              <a:rPr lang="en-US" sz="1500">
                <a:solidFill>
                  <a:srgbClr val="757575"/>
                </a:solidFill>
                <a:highlight>
                  <a:srgbClr val="FFFFFF"/>
                </a:highlight>
              </a:rPr>
              <a:t>The right business name can make a big difference to your success. A great name can support your business mission, grab attention and tell people what you do. If you’re starting a Limited Liability Company, then you have even more of an advantage. Those three letters — “LLC” — can do a lot of heavy lifting when it comes to building trust and showing you’re serious about business.</a:t>
            </a:r>
            <a:endParaRPr sz="1500">
              <a:solidFill>
                <a:srgbClr val="757575"/>
              </a:solidFill>
              <a:highlight>
                <a:srgbClr val="FFFFFF"/>
              </a:highlight>
            </a:endParaRPr>
          </a:p>
          <a:p>
            <a:pPr marL="0" lvl="0" indent="0" algn="l" rtl="0">
              <a:lnSpc>
                <a:spcPct val="155000"/>
              </a:lnSpc>
              <a:spcBef>
                <a:spcPts val="1100"/>
              </a:spcBef>
              <a:spcAft>
                <a:spcPts val="0"/>
              </a:spcAft>
              <a:buClr>
                <a:schemeClr val="dk1"/>
              </a:buClr>
              <a:buSzPts val="1100"/>
              <a:buFont typeface="Arial"/>
              <a:buNone/>
            </a:pPr>
            <a:r>
              <a:rPr lang="en-US" sz="1500">
                <a:solidFill>
                  <a:srgbClr val="757575"/>
                </a:solidFill>
                <a:highlight>
                  <a:srgbClr val="FFFFFF"/>
                </a:highlight>
              </a:rPr>
              <a:t>LLCs are popular, too. According to Berkman Solutions, forming LLCs has increased from 2.3 million a year in 1985 to over 8 million a year now. Over a five-year period, the IRS saw a 20 percent growth in the formation of LLCs.</a:t>
            </a:r>
            <a:endParaRPr sz="1500">
              <a:solidFill>
                <a:srgbClr val="757575"/>
              </a:solidFill>
              <a:highlight>
                <a:srgbClr val="FFFFFF"/>
              </a:highlight>
            </a:endParaRPr>
          </a:p>
          <a:p>
            <a:pPr marL="0" lvl="0" indent="0" algn="l" rtl="0">
              <a:lnSpc>
                <a:spcPct val="155000"/>
              </a:lnSpc>
              <a:spcBef>
                <a:spcPts val="1100"/>
              </a:spcBef>
              <a:spcAft>
                <a:spcPts val="0"/>
              </a:spcAft>
              <a:buClr>
                <a:schemeClr val="dk1"/>
              </a:buClr>
              <a:buSzPts val="1100"/>
              <a:buFont typeface="Arial"/>
              <a:buNone/>
            </a:pPr>
            <a:r>
              <a:rPr lang="en-US" sz="1500">
                <a:solidFill>
                  <a:srgbClr val="757575"/>
                </a:solidFill>
                <a:highlight>
                  <a:srgbClr val="FFFFFF"/>
                </a:highlight>
              </a:rPr>
              <a:t>Before we get into when you can and should use LLC in the name of your business, let’s explore some of the basics.</a:t>
            </a:r>
            <a:endParaRPr sz="1500">
              <a:solidFill>
                <a:srgbClr val="757575"/>
              </a:solidFill>
              <a:highlight>
                <a:srgbClr val="FFFFFF"/>
              </a:highlight>
            </a:endParaRPr>
          </a:p>
          <a:p>
            <a:pPr marL="0" lvl="0" indent="0" algn="l" rtl="0">
              <a:spcBef>
                <a:spcPts val="10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13abe6eb565_0_19"/>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lnSpc>
                <a:spcPct val="120000"/>
              </a:lnSpc>
              <a:spcBef>
                <a:spcPts val="0"/>
              </a:spcBef>
              <a:spcAft>
                <a:spcPts val="600"/>
              </a:spcAft>
              <a:buNone/>
            </a:pPr>
            <a:r>
              <a:rPr lang="en-US" sz="3000" b="1">
                <a:solidFill>
                  <a:srgbClr val="1D1D1D"/>
                </a:solidFill>
                <a:highlight>
                  <a:srgbClr val="FFFFFF"/>
                </a:highlight>
                <a:latin typeface="Arial"/>
                <a:ea typeface="Arial"/>
                <a:cs typeface="Arial"/>
                <a:sym typeface="Arial"/>
              </a:rPr>
              <a:t>Understanding When to Use LLC in Your Business Name</a:t>
            </a:r>
            <a:endParaRPr/>
          </a:p>
        </p:txBody>
      </p:sp>
      <p:sp>
        <p:nvSpPr>
          <p:cNvPr id="98" name="Google Shape;98;g13abe6eb565_0_19"/>
          <p:cNvSpPr txBox="1"/>
          <p:nvPr/>
        </p:nvSpPr>
        <p:spPr>
          <a:xfrm>
            <a:off x="951225" y="1166750"/>
            <a:ext cx="6477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https://www.incfile.com/blog/post/when-to-use-llc-with-business-name</a:t>
            </a:r>
            <a:endParaRPr/>
          </a:p>
        </p:txBody>
      </p:sp>
      <p:sp>
        <p:nvSpPr>
          <p:cNvPr id="99" name="Google Shape;99;g13abe6eb565_0_19"/>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fontScale="92500" lnSpcReduction="20000"/>
          </a:bodyPr>
          <a:lstStyle/>
          <a:p>
            <a:pPr marL="0" lvl="0" indent="0" algn="l" rtl="0">
              <a:spcBef>
                <a:spcPts val="1000"/>
              </a:spcBef>
              <a:spcAft>
                <a:spcPts val="0"/>
              </a:spcAft>
              <a:buNone/>
            </a:pPr>
            <a:r>
              <a:rPr lang="en-US" sz="1500" b="1">
                <a:solidFill>
                  <a:srgbClr val="757575"/>
                </a:solidFill>
                <a:highlight>
                  <a:srgbClr val="FFFFFF"/>
                </a:highlight>
              </a:rPr>
              <a:t>What It Means to Have an LLC</a:t>
            </a:r>
            <a:endParaRPr sz="1500" b="1">
              <a:solidFill>
                <a:srgbClr val="757575"/>
              </a:solidFill>
              <a:highlight>
                <a:srgbClr val="FFFFFF"/>
              </a:highlight>
            </a:endParaRPr>
          </a:p>
          <a:p>
            <a:pPr marL="0" lvl="0" indent="0" algn="l" rtl="0">
              <a:spcBef>
                <a:spcPts val="1000"/>
              </a:spcBef>
              <a:spcAft>
                <a:spcPts val="0"/>
              </a:spcAft>
              <a:buNone/>
            </a:pPr>
            <a:r>
              <a:rPr lang="en-US" sz="1500">
                <a:solidFill>
                  <a:srgbClr val="757575"/>
                </a:solidFill>
                <a:highlight>
                  <a:srgbClr val="FFFFFF"/>
                </a:highlight>
              </a:rPr>
              <a:t>An LLC at the end of your company name means you’re telling the world that you’re a Limited Liability Company, but what does that mean in practice?</a:t>
            </a:r>
            <a:endParaRPr sz="1500">
              <a:solidFill>
                <a:srgbClr val="757575"/>
              </a:solidFill>
              <a:highlight>
                <a:srgbClr val="FFFFFF"/>
              </a:highlight>
            </a:endParaRPr>
          </a:p>
          <a:p>
            <a:pPr marL="0" lvl="0" indent="0" algn="l" rtl="0">
              <a:spcBef>
                <a:spcPts val="1000"/>
              </a:spcBef>
              <a:spcAft>
                <a:spcPts val="0"/>
              </a:spcAft>
              <a:buNone/>
            </a:pPr>
            <a:r>
              <a:rPr lang="en-US" sz="1500">
                <a:solidFill>
                  <a:srgbClr val="757575"/>
                </a:solidFill>
                <a:highlight>
                  <a:srgbClr val="FFFFFF"/>
                </a:highlight>
              </a:rPr>
              <a:t>Liability protection: Assets and liabilities of the LLC are distinct from those of the owner</a:t>
            </a:r>
            <a:endParaRPr sz="1500">
              <a:solidFill>
                <a:srgbClr val="757575"/>
              </a:solidFill>
              <a:highlight>
                <a:srgbClr val="FFFFFF"/>
              </a:highlight>
            </a:endParaRPr>
          </a:p>
          <a:p>
            <a:pPr marL="0" lvl="0" indent="0" algn="l" rtl="0">
              <a:spcBef>
                <a:spcPts val="1000"/>
              </a:spcBef>
              <a:spcAft>
                <a:spcPts val="0"/>
              </a:spcAft>
              <a:buNone/>
            </a:pPr>
            <a:r>
              <a:rPr lang="en-US" sz="1500">
                <a:solidFill>
                  <a:srgbClr val="757575"/>
                </a:solidFill>
                <a:highlight>
                  <a:srgbClr val="FFFFFF"/>
                </a:highlight>
              </a:rPr>
              <a:t>Easy to run: Minimal administration and overhead compared to a corporation</a:t>
            </a:r>
            <a:endParaRPr sz="1500">
              <a:solidFill>
                <a:srgbClr val="757575"/>
              </a:solidFill>
              <a:highlight>
                <a:srgbClr val="FFFFFF"/>
              </a:highlight>
            </a:endParaRPr>
          </a:p>
          <a:p>
            <a:pPr marL="0" lvl="0" indent="0" algn="l" rtl="0">
              <a:spcBef>
                <a:spcPts val="1000"/>
              </a:spcBef>
              <a:spcAft>
                <a:spcPts val="0"/>
              </a:spcAft>
              <a:buNone/>
            </a:pPr>
            <a:r>
              <a:rPr lang="en-US" sz="1500">
                <a:solidFill>
                  <a:srgbClr val="757575"/>
                </a:solidFill>
                <a:highlight>
                  <a:srgbClr val="FFFFFF"/>
                </a:highlight>
              </a:rPr>
              <a:t>Separate finances: LLCs have their own profit, loss, bank account and balance sheet</a:t>
            </a:r>
            <a:endParaRPr sz="1500">
              <a:solidFill>
                <a:srgbClr val="757575"/>
              </a:solidFill>
              <a:highlight>
                <a:srgbClr val="FFFFFF"/>
              </a:highlight>
            </a:endParaRPr>
          </a:p>
          <a:p>
            <a:pPr marL="0" lvl="0" indent="0" algn="l" rtl="0">
              <a:spcBef>
                <a:spcPts val="1000"/>
              </a:spcBef>
              <a:spcAft>
                <a:spcPts val="0"/>
              </a:spcAft>
              <a:buNone/>
            </a:pPr>
            <a:r>
              <a:rPr lang="en-US" sz="1500">
                <a:solidFill>
                  <a:srgbClr val="757575"/>
                </a:solidFill>
                <a:highlight>
                  <a:srgbClr val="FFFFFF"/>
                </a:highlight>
              </a:rPr>
              <a:t>Simple taxation: Profits “pass-through” to the owner’s tax return and are taxed there</a:t>
            </a:r>
            <a:endParaRPr sz="1500">
              <a:solidFill>
                <a:srgbClr val="757575"/>
              </a:solidFill>
              <a:highlight>
                <a:srgbClr val="FFFFFF"/>
              </a:highlight>
            </a:endParaRPr>
          </a:p>
          <a:p>
            <a:pPr marL="0" lvl="0" indent="0" algn="l" rtl="0">
              <a:spcBef>
                <a:spcPts val="1000"/>
              </a:spcBef>
              <a:spcAft>
                <a:spcPts val="0"/>
              </a:spcAft>
              <a:buNone/>
            </a:pPr>
            <a:r>
              <a:rPr lang="en-US" sz="1500">
                <a:solidFill>
                  <a:srgbClr val="757575"/>
                </a:solidFill>
                <a:highlight>
                  <a:srgbClr val="FFFFFF"/>
                </a:highlight>
              </a:rPr>
              <a:t>Increase credibility: An LLC helps clients and business partners take you more seriously</a:t>
            </a:r>
            <a:endParaRPr sz="1500">
              <a:solidFill>
                <a:srgbClr val="757575"/>
              </a:solidFill>
              <a:highlight>
                <a:srgbClr val="FFFFFF"/>
              </a:highlight>
            </a:endParaRPr>
          </a:p>
          <a:p>
            <a:pPr marL="0" lvl="0" indent="0" algn="l" rtl="0">
              <a:spcBef>
                <a:spcPts val="1000"/>
              </a:spcBef>
              <a:spcAft>
                <a:spcPts val="0"/>
              </a:spcAft>
              <a:buNone/>
            </a:pPr>
            <a:endParaRPr sz="1500">
              <a:solidFill>
                <a:srgbClr val="757575"/>
              </a:solidFill>
              <a:highlight>
                <a:srgbClr val="FFFFFF"/>
              </a:highlight>
            </a:endParaRPr>
          </a:p>
          <a:p>
            <a:pPr marL="0" lvl="0" indent="0" algn="l" rtl="0">
              <a:lnSpc>
                <a:spcPct val="70000"/>
              </a:lnSpc>
              <a:spcBef>
                <a:spcPts val="1000"/>
              </a:spcBef>
              <a:spcAft>
                <a:spcPts val="0"/>
              </a:spcAft>
              <a:buClr>
                <a:schemeClr val="dk1"/>
              </a:buClr>
              <a:buSzPct val="56833"/>
              <a:buFont typeface="Arial"/>
              <a:buNone/>
            </a:pPr>
            <a:r>
              <a:rPr lang="en-US" sz="1500" b="1"/>
              <a:t>There are two main reasons to include LLC in your business name:</a:t>
            </a:r>
            <a:endParaRPr sz="1500" b="1"/>
          </a:p>
          <a:p>
            <a:pPr marL="457200" lvl="0" indent="-304958" algn="l" rtl="0">
              <a:lnSpc>
                <a:spcPct val="100000"/>
              </a:lnSpc>
              <a:spcBef>
                <a:spcPts val="1000"/>
              </a:spcBef>
              <a:spcAft>
                <a:spcPts val="0"/>
              </a:spcAft>
              <a:buSzPct val="86666"/>
              <a:buAutoNum type="arabicPeriod"/>
            </a:pPr>
            <a:r>
              <a:rPr lang="en-US" sz="1500"/>
              <a:t>It tells everyone that the business is separate from you. This is important to maintaining your LLC as a “separate legal entity,” which is what protects your personal assets from your business liabilities.</a:t>
            </a:r>
            <a:endParaRPr sz="1500"/>
          </a:p>
          <a:p>
            <a:pPr marL="0" lvl="0" indent="0" algn="l" rtl="0">
              <a:lnSpc>
                <a:spcPct val="100000"/>
              </a:lnSpc>
              <a:spcBef>
                <a:spcPts val="1000"/>
              </a:spcBef>
              <a:spcAft>
                <a:spcPts val="0"/>
              </a:spcAft>
              <a:buNone/>
            </a:pPr>
            <a:endParaRPr sz="1500"/>
          </a:p>
          <a:p>
            <a:pPr marL="457200" lvl="0" indent="-304958" algn="l" rtl="0">
              <a:lnSpc>
                <a:spcPct val="100000"/>
              </a:lnSpc>
              <a:spcBef>
                <a:spcPts val="1000"/>
              </a:spcBef>
              <a:spcAft>
                <a:spcPts val="0"/>
              </a:spcAft>
              <a:buSzPct val="86666"/>
              <a:buAutoNum type="arabicPeriod"/>
            </a:pPr>
            <a:r>
              <a:rPr lang="en-US" sz="1500"/>
              <a:t>It builds credibility in your company. It tells customers, partners, suppliers and others that you have gone through the time and effort of registering your business as an LLC. This helps to build trust that you’ll apply the same kind of oversight to your business dealings.</a:t>
            </a:r>
            <a:endParaRPr sz="1500">
              <a:solidFill>
                <a:srgbClr val="757575"/>
              </a:solidFill>
              <a:highlight>
                <a:srgbClr val="FFFFFF"/>
              </a:highlight>
            </a:endParaRPr>
          </a:p>
          <a:p>
            <a:pPr marL="0" lvl="0" indent="0" algn="l" rtl="0">
              <a:spcBef>
                <a:spcPts val="1000"/>
              </a:spcBef>
              <a:spcAft>
                <a:spcPts val="0"/>
              </a:spcAft>
              <a:buNone/>
            </a:pPr>
            <a:endParaRPr sz="1500">
              <a:solidFill>
                <a:srgbClr val="757575"/>
              </a:solidFill>
              <a:highlight>
                <a:srgbClr val="FFFFFF"/>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13abe6eb565_0_26"/>
          <p:cNvSpPr txBox="1">
            <a:spLocks noGrp="1"/>
          </p:cNvSpPr>
          <p:nvPr>
            <p:ph type="title"/>
          </p:nvPr>
        </p:nvSpPr>
        <p:spPr>
          <a:xfrm>
            <a:off x="688550" y="-39400"/>
            <a:ext cx="10515600" cy="1325700"/>
          </a:xfrm>
          <a:prstGeom prst="rect">
            <a:avLst/>
          </a:prstGeom>
        </p:spPr>
        <p:txBody>
          <a:bodyPr spcFirstLastPara="1" wrap="square" lIns="91425" tIns="45700" rIns="91425" bIns="45700" anchor="ctr" anchorCtr="0">
            <a:normAutofit/>
          </a:bodyPr>
          <a:lstStyle/>
          <a:p>
            <a:pPr marL="0" lvl="0" indent="0" algn="l" rtl="0">
              <a:lnSpc>
                <a:spcPct val="120000"/>
              </a:lnSpc>
              <a:spcBef>
                <a:spcPts val="0"/>
              </a:spcBef>
              <a:spcAft>
                <a:spcPts val="600"/>
              </a:spcAft>
              <a:buNone/>
            </a:pPr>
            <a:r>
              <a:rPr lang="en-US" sz="3000" b="1">
                <a:solidFill>
                  <a:srgbClr val="1D1D1D"/>
                </a:solidFill>
                <a:highlight>
                  <a:srgbClr val="FFFFFF"/>
                </a:highlight>
                <a:latin typeface="Arial"/>
                <a:ea typeface="Arial"/>
                <a:cs typeface="Arial"/>
                <a:sym typeface="Arial"/>
              </a:rPr>
              <a:t>Always Use LLC at End of Your Business Name With…</a:t>
            </a:r>
            <a:endParaRPr/>
          </a:p>
        </p:txBody>
      </p:sp>
      <p:sp>
        <p:nvSpPr>
          <p:cNvPr id="105" name="Google Shape;105;g13abe6eb565_0_26"/>
          <p:cNvSpPr txBox="1"/>
          <p:nvPr/>
        </p:nvSpPr>
        <p:spPr>
          <a:xfrm>
            <a:off x="336075" y="6457800"/>
            <a:ext cx="6477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https://www.incfile.com/blog/post/when-to-use-llc-with-business-name</a:t>
            </a:r>
            <a:endParaRPr/>
          </a:p>
        </p:txBody>
      </p:sp>
      <p:pic>
        <p:nvPicPr>
          <p:cNvPr id="106" name="Google Shape;106;g13abe6eb565_0_26"/>
          <p:cNvPicPr preferRelativeResize="0"/>
          <p:nvPr/>
        </p:nvPicPr>
        <p:blipFill>
          <a:blip r:embed="rId3">
            <a:alphaModFix/>
          </a:blip>
          <a:stretch>
            <a:fillRect/>
          </a:stretch>
        </p:blipFill>
        <p:spPr>
          <a:xfrm>
            <a:off x="1146575" y="1286300"/>
            <a:ext cx="4231853" cy="5061874"/>
          </a:xfrm>
          <a:prstGeom prst="rect">
            <a:avLst/>
          </a:prstGeom>
          <a:noFill/>
          <a:ln>
            <a:noFill/>
          </a:ln>
        </p:spPr>
      </p:pic>
      <p:pic>
        <p:nvPicPr>
          <p:cNvPr id="107" name="Google Shape;107;g13abe6eb565_0_26"/>
          <p:cNvPicPr preferRelativeResize="0"/>
          <p:nvPr/>
        </p:nvPicPr>
        <p:blipFill>
          <a:blip r:embed="rId4">
            <a:alphaModFix/>
          </a:blip>
          <a:stretch>
            <a:fillRect/>
          </a:stretch>
        </p:blipFill>
        <p:spPr>
          <a:xfrm>
            <a:off x="6242275" y="1286300"/>
            <a:ext cx="4704124" cy="476132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13abe6eb565_0_34"/>
          <p:cNvSpPr txBox="1">
            <a:spLocks noGrp="1"/>
          </p:cNvSpPr>
          <p:nvPr>
            <p:ph type="title"/>
          </p:nvPr>
        </p:nvSpPr>
        <p:spPr>
          <a:xfrm>
            <a:off x="688550" y="-39400"/>
            <a:ext cx="10515600" cy="1325700"/>
          </a:xfrm>
          <a:prstGeom prst="rect">
            <a:avLst/>
          </a:prstGeom>
        </p:spPr>
        <p:txBody>
          <a:bodyPr spcFirstLastPara="1" wrap="square" lIns="91425" tIns="45700" rIns="91425" bIns="45700" anchor="ctr" anchorCtr="0">
            <a:normAutofit/>
          </a:bodyPr>
          <a:lstStyle/>
          <a:p>
            <a:pPr marL="0" lvl="0" indent="0" algn="l" rtl="0">
              <a:lnSpc>
                <a:spcPct val="120000"/>
              </a:lnSpc>
              <a:spcBef>
                <a:spcPts val="0"/>
              </a:spcBef>
              <a:spcAft>
                <a:spcPts val="600"/>
              </a:spcAft>
              <a:buNone/>
            </a:pPr>
            <a:r>
              <a:rPr lang="en-US" sz="3000" b="1">
                <a:solidFill>
                  <a:srgbClr val="1D1D1D"/>
                </a:solidFill>
                <a:highlight>
                  <a:srgbClr val="FFFFFF"/>
                </a:highlight>
                <a:latin typeface="Arial"/>
                <a:ea typeface="Arial"/>
                <a:cs typeface="Arial"/>
                <a:sym typeface="Arial"/>
              </a:rPr>
              <a:t>LLC Not Needed at End of Your Business Name With…</a:t>
            </a:r>
            <a:endParaRPr/>
          </a:p>
        </p:txBody>
      </p:sp>
      <p:sp>
        <p:nvSpPr>
          <p:cNvPr id="113" name="Google Shape;113;g13abe6eb565_0_34"/>
          <p:cNvSpPr txBox="1"/>
          <p:nvPr/>
        </p:nvSpPr>
        <p:spPr>
          <a:xfrm>
            <a:off x="336075" y="6457800"/>
            <a:ext cx="6477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https://www.incfile.com/blog/post/when-to-use-llc-with-business-name</a:t>
            </a:r>
            <a:endParaRPr/>
          </a:p>
        </p:txBody>
      </p:sp>
      <p:pic>
        <p:nvPicPr>
          <p:cNvPr id="114" name="Google Shape;114;g13abe6eb565_0_34"/>
          <p:cNvPicPr preferRelativeResize="0"/>
          <p:nvPr/>
        </p:nvPicPr>
        <p:blipFill>
          <a:blip r:embed="rId3">
            <a:alphaModFix/>
          </a:blip>
          <a:stretch>
            <a:fillRect/>
          </a:stretch>
        </p:blipFill>
        <p:spPr>
          <a:xfrm>
            <a:off x="2774525" y="1986100"/>
            <a:ext cx="6343650" cy="3771900"/>
          </a:xfrm>
          <a:prstGeom prst="rect">
            <a:avLst/>
          </a:prstGeom>
          <a:noFill/>
          <a:ln>
            <a:noFill/>
          </a:ln>
        </p:spPr>
      </p:pic>
      <p:sp>
        <p:nvSpPr>
          <p:cNvPr id="115" name="Google Shape;115;g13abe6eb565_0_34"/>
          <p:cNvSpPr txBox="1"/>
          <p:nvPr/>
        </p:nvSpPr>
        <p:spPr>
          <a:xfrm>
            <a:off x="1495600" y="1449550"/>
            <a:ext cx="8919300" cy="415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500">
                <a:latin typeface="Calibri"/>
                <a:ea typeface="Calibri"/>
                <a:cs typeface="Calibri"/>
                <a:sym typeface="Calibri"/>
              </a:rPr>
              <a:t>Check with your state’s rules, but in most cases, you don’t need to use “LLC” for the following types of content.</a:t>
            </a:r>
            <a:endParaRPr sz="15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13abe6eb565_0_43"/>
          <p:cNvSpPr txBox="1">
            <a:spLocks noGrp="1"/>
          </p:cNvSpPr>
          <p:nvPr>
            <p:ph type="title"/>
          </p:nvPr>
        </p:nvSpPr>
        <p:spPr>
          <a:xfrm>
            <a:off x="771700" y="90800"/>
            <a:ext cx="10515600" cy="902700"/>
          </a:xfrm>
          <a:prstGeom prst="rect">
            <a:avLst/>
          </a:prstGeom>
        </p:spPr>
        <p:txBody>
          <a:bodyPr spcFirstLastPara="1" wrap="square" lIns="91425" tIns="45700" rIns="91425" bIns="45700" anchor="ctr" anchorCtr="0">
            <a:normAutofit/>
          </a:bodyPr>
          <a:lstStyle/>
          <a:p>
            <a:pPr marL="0" lvl="0" indent="0" algn="l" rtl="0">
              <a:lnSpc>
                <a:spcPct val="120000"/>
              </a:lnSpc>
              <a:spcBef>
                <a:spcPts val="0"/>
              </a:spcBef>
              <a:spcAft>
                <a:spcPts val="600"/>
              </a:spcAft>
              <a:buNone/>
            </a:pPr>
            <a:r>
              <a:rPr lang="en-US" sz="3000" b="1">
                <a:solidFill>
                  <a:srgbClr val="1D1D1D"/>
                </a:solidFill>
                <a:highlight>
                  <a:srgbClr val="FFFFFF"/>
                </a:highlight>
                <a:latin typeface="Arial"/>
                <a:ea typeface="Arial"/>
                <a:cs typeface="Arial"/>
                <a:sym typeface="Arial"/>
              </a:rPr>
              <a:t>Using LLC at End of Your Business Name …</a:t>
            </a:r>
            <a:endParaRPr/>
          </a:p>
        </p:txBody>
      </p:sp>
      <p:sp>
        <p:nvSpPr>
          <p:cNvPr id="121" name="Google Shape;121;g13abe6eb565_0_43"/>
          <p:cNvSpPr txBox="1"/>
          <p:nvPr/>
        </p:nvSpPr>
        <p:spPr>
          <a:xfrm>
            <a:off x="336075" y="6457800"/>
            <a:ext cx="6477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https://www.incfile.com/blog/post/when-to-use-llc-with-business-name</a:t>
            </a:r>
            <a:endParaRPr/>
          </a:p>
        </p:txBody>
      </p:sp>
      <p:sp>
        <p:nvSpPr>
          <p:cNvPr id="122" name="Google Shape;122;g13abe6eb565_0_43"/>
          <p:cNvSpPr txBox="1">
            <a:spLocks noGrp="1"/>
          </p:cNvSpPr>
          <p:nvPr>
            <p:ph type="body" idx="1"/>
          </p:nvPr>
        </p:nvSpPr>
        <p:spPr>
          <a:xfrm>
            <a:off x="838200" y="993500"/>
            <a:ext cx="5181600" cy="5464200"/>
          </a:xfrm>
          <a:prstGeom prst="rect">
            <a:avLst/>
          </a:prstGeom>
        </p:spPr>
        <p:txBody>
          <a:bodyPr spcFirstLastPara="1" wrap="square" lIns="91425" tIns="45700" rIns="91425" bIns="45700" anchor="t" anchorCtr="0">
            <a:normAutofit fontScale="62500" lnSpcReduction="20000"/>
          </a:bodyPr>
          <a:lstStyle/>
          <a:p>
            <a:pPr marL="0" lvl="0" indent="0" algn="l" rtl="0">
              <a:lnSpc>
                <a:spcPct val="125000"/>
              </a:lnSpc>
              <a:spcBef>
                <a:spcPts val="1900"/>
              </a:spcBef>
              <a:spcAft>
                <a:spcPts val="0"/>
              </a:spcAft>
              <a:buClr>
                <a:schemeClr val="dk1"/>
              </a:buClr>
              <a:buSzPct val="45833"/>
              <a:buFont typeface="Arial"/>
              <a:buNone/>
            </a:pPr>
            <a:r>
              <a:rPr lang="en-US" sz="2400" b="1">
                <a:solidFill>
                  <a:srgbClr val="1D1D1D"/>
                </a:solidFill>
                <a:highlight>
                  <a:srgbClr val="FFFFFF"/>
                </a:highlight>
                <a:latin typeface="Arial"/>
                <a:ea typeface="Arial"/>
                <a:cs typeface="Arial"/>
                <a:sym typeface="Arial"/>
              </a:rPr>
              <a:t>When to Use LLC in Your Business Name for All Types of Legal, Financial and Similar Documents</a:t>
            </a:r>
            <a:endParaRPr sz="2400" b="1">
              <a:solidFill>
                <a:srgbClr val="1D1D1D"/>
              </a:solidFill>
              <a:highlight>
                <a:srgbClr val="FFFFFF"/>
              </a:highlight>
              <a:latin typeface="Arial"/>
              <a:ea typeface="Arial"/>
              <a:cs typeface="Arial"/>
              <a:sym typeface="Arial"/>
            </a:endParaRPr>
          </a:p>
          <a:p>
            <a:pPr marL="0" lvl="0" indent="0" algn="l" rtl="0">
              <a:lnSpc>
                <a:spcPct val="155000"/>
              </a:lnSpc>
              <a:spcBef>
                <a:spcPts val="1100"/>
              </a:spcBef>
              <a:spcAft>
                <a:spcPts val="0"/>
              </a:spcAft>
              <a:buClr>
                <a:schemeClr val="dk1"/>
              </a:buClr>
              <a:buSzPct val="73333"/>
              <a:buFont typeface="Arial"/>
              <a:buNone/>
            </a:pPr>
            <a:r>
              <a:rPr lang="en-US" sz="1500">
                <a:solidFill>
                  <a:srgbClr val="757575"/>
                </a:solidFill>
                <a:highlight>
                  <a:srgbClr val="FFFFFF"/>
                </a:highlight>
                <a:latin typeface="Arial"/>
                <a:ea typeface="Arial"/>
                <a:cs typeface="Arial"/>
                <a:sym typeface="Arial"/>
              </a:rPr>
              <a:t>If you create, share, sign or are otherwise involved with official documentation as a business, you should always use the LLC as part of your business name. This applies to:</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220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Contracts and agreements:</a:t>
            </a:r>
            <a:r>
              <a:rPr lang="en-US" sz="1500">
                <a:solidFill>
                  <a:srgbClr val="757575"/>
                </a:solidFill>
                <a:highlight>
                  <a:srgbClr val="FFFFFF"/>
                </a:highlight>
                <a:latin typeface="Arial"/>
                <a:ea typeface="Arial"/>
                <a:cs typeface="Arial"/>
                <a:sym typeface="Arial"/>
              </a:rPr>
              <a:t> Contracts, agreements, leases and other documents that you sign on behalf of your business</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Finances and accounts:</a:t>
            </a:r>
            <a:r>
              <a:rPr lang="en-US" sz="1500">
                <a:solidFill>
                  <a:srgbClr val="757575"/>
                </a:solidFill>
                <a:highlight>
                  <a:srgbClr val="FFFFFF"/>
                </a:highlight>
                <a:latin typeface="Arial"/>
                <a:ea typeface="Arial"/>
                <a:cs typeface="Arial"/>
                <a:sym typeface="Arial"/>
              </a:rPr>
              <a:t> Financial reports, bank statements, financial account opening and management and other official records</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Bookkeeping and taxes: </a:t>
            </a:r>
            <a:r>
              <a:rPr lang="en-US" sz="1500">
                <a:solidFill>
                  <a:srgbClr val="757575"/>
                </a:solidFill>
                <a:highlight>
                  <a:srgbClr val="FFFFFF"/>
                </a:highlight>
                <a:latin typeface="Arial"/>
                <a:ea typeface="Arial"/>
                <a:cs typeface="Arial"/>
                <a:sym typeface="Arial"/>
              </a:rPr>
              <a:t>Accountancy, tax correspondence, tax returns, IRS and state tax filings</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Communications with official bodies:</a:t>
            </a:r>
            <a:r>
              <a:rPr lang="en-US" sz="1500">
                <a:solidFill>
                  <a:srgbClr val="757575"/>
                </a:solidFill>
                <a:highlight>
                  <a:srgbClr val="FFFFFF"/>
                </a:highlight>
                <a:latin typeface="Arial"/>
                <a:ea typeface="Arial"/>
                <a:cs typeface="Arial"/>
                <a:sym typeface="Arial"/>
              </a:rPr>
              <a:t> Information returns, forms, filings and any other official documents or memberships</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Quotes, bills, expenses and invoices: </a:t>
            </a:r>
            <a:r>
              <a:rPr lang="en-US" sz="1500">
                <a:solidFill>
                  <a:srgbClr val="757575"/>
                </a:solidFill>
                <a:highlight>
                  <a:srgbClr val="FFFFFF"/>
                </a:highlight>
                <a:latin typeface="Arial"/>
                <a:ea typeface="Arial"/>
                <a:cs typeface="Arial"/>
                <a:sym typeface="Arial"/>
              </a:rPr>
              <a:t>Any documents dealing with financial transactions</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Business cards, websites and stationery:</a:t>
            </a:r>
            <a:r>
              <a:rPr lang="en-US" sz="1500">
                <a:solidFill>
                  <a:srgbClr val="757575"/>
                </a:solidFill>
                <a:highlight>
                  <a:srgbClr val="FFFFFF"/>
                </a:highlight>
                <a:latin typeface="Arial"/>
                <a:ea typeface="Arial"/>
                <a:cs typeface="Arial"/>
                <a:sym typeface="Arial"/>
              </a:rPr>
              <a:t> Anything with your official business name printed on it, online or off</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Legal notices, terms of use, privacy policies:</a:t>
            </a:r>
            <a:r>
              <a:rPr lang="en-US" sz="1500">
                <a:solidFill>
                  <a:srgbClr val="757575"/>
                </a:solidFill>
                <a:highlight>
                  <a:srgbClr val="FFFFFF"/>
                </a:highlight>
                <a:latin typeface="Arial"/>
                <a:ea typeface="Arial"/>
                <a:cs typeface="Arial"/>
                <a:sym typeface="Arial"/>
              </a:rPr>
              <a:t> On your website, communications with customers and official bodies or elsewhere</a:t>
            </a:r>
            <a:endParaRPr sz="1500">
              <a:solidFill>
                <a:srgbClr val="757575"/>
              </a:solidFill>
              <a:highlight>
                <a:srgbClr val="FFFFFF"/>
              </a:highlight>
              <a:latin typeface="Arial"/>
              <a:ea typeface="Arial"/>
              <a:cs typeface="Arial"/>
              <a:sym typeface="Arial"/>
            </a:endParaRPr>
          </a:p>
          <a:p>
            <a:pPr marL="457200" lvl="0" indent="-288131" algn="l" rtl="0">
              <a:lnSpc>
                <a:spcPct val="155000"/>
              </a:lnSpc>
              <a:spcBef>
                <a:spcPts val="0"/>
              </a:spcBef>
              <a:spcAft>
                <a:spcPts val="0"/>
              </a:spcAft>
              <a:buClr>
                <a:srgbClr val="757575"/>
              </a:buClr>
              <a:buSzPct val="100000"/>
              <a:buChar char="●"/>
            </a:pPr>
            <a:r>
              <a:rPr lang="en-US" sz="1500" b="1">
                <a:solidFill>
                  <a:srgbClr val="757575"/>
                </a:solidFill>
                <a:highlight>
                  <a:srgbClr val="FFFFFF"/>
                </a:highlight>
                <a:latin typeface="Arial"/>
                <a:ea typeface="Arial"/>
                <a:cs typeface="Arial"/>
                <a:sym typeface="Arial"/>
              </a:rPr>
              <a:t>Signing up for products and services:</a:t>
            </a:r>
            <a:r>
              <a:rPr lang="en-US" sz="1500">
                <a:solidFill>
                  <a:srgbClr val="757575"/>
                </a:solidFill>
                <a:highlight>
                  <a:srgbClr val="FFFFFF"/>
                </a:highlight>
                <a:latin typeface="Arial"/>
                <a:ea typeface="Arial"/>
                <a:cs typeface="Arial"/>
                <a:sym typeface="Arial"/>
              </a:rPr>
              <a:t> Taking on business offerings from other individuals or organizations</a:t>
            </a:r>
            <a:endParaRPr sz="1500">
              <a:solidFill>
                <a:srgbClr val="757575"/>
              </a:solidFill>
              <a:highlight>
                <a:srgbClr val="FFFFFF"/>
              </a:highlight>
              <a:latin typeface="Arial"/>
              <a:ea typeface="Arial"/>
              <a:cs typeface="Arial"/>
              <a:sym typeface="Arial"/>
            </a:endParaRPr>
          </a:p>
          <a:p>
            <a:pPr marL="0" lvl="0" indent="0" algn="l" rtl="0">
              <a:lnSpc>
                <a:spcPct val="155000"/>
              </a:lnSpc>
              <a:spcBef>
                <a:spcPts val="2200"/>
              </a:spcBef>
              <a:spcAft>
                <a:spcPts val="0"/>
              </a:spcAft>
              <a:buNone/>
            </a:pPr>
            <a:r>
              <a:rPr lang="en-US" sz="1500">
                <a:solidFill>
                  <a:srgbClr val="757575"/>
                </a:solidFill>
                <a:highlight>
                  <a:srgbClr val="FFFFFF"/>
                </a:highlight>
                <a:latin typeface="Arial"/>
                <a:ea typeface="Arial"/>
                <a:cs typeface="Arial"/>
                <a:sym typeface="Arial"/>
              </a:rPr>
              <a:t>This isn’t an exclusive list. Generally, you should use the LLC designator whenever it seems reasonable to do so. It tells everyone that you’re business is a separate legal entity and can avoid issues later on. </a:t>
            </a:r>
            <a:endParaRPr/>
          </a:p>
        </p:txBody>
      </p:sp>
      <p:sp>
        <p:nvSpPr>
          <p:cNvPr id="123" name="Google Shape;123;g13abe6eb565_0_43"/>
          <p:cNvSpPr txBox="1">
            <a:spLocks noGrp="1"/>
          </p:cNvSpPr>
          <p:nvPr>
            <p:ph type="body" idx="2"/>
          </p:nvPr>
        </p:nvSpPr>
        <p:spPr>
          <a:xfrm>
            <a:off x="6163900" y="993500"/>
            <a:ext cx="5481600" cy="5793900"/>
          </a:xfrm>
          <a:prstGeom prst="rect">
            <a:avLst/>
          </a:prstGeom>
        </p:spPr>
        <p:txBody>
          <a:bodyPr spcFirstLastPara="1" wrap="square" lIns="91425" tIns="45700" rIns="91425" bIns="45700" anchor="t" anchorCtr="0">
            <a:normAutofit fontScale="55000" lnSpcReduction="20000"/>
          </a:bodyPr>
          <a:lstStyle/>
          <a:p>
            <a:pPr marL="0" lvl="0" indent="0" algn="l" rtl="0">
              <a:lnSpc>
                <a:spcPct val="125000"/>
              </a:lnSpc>
              <a:spcBef>
                <a:spcPts val="1900"/>
              </a:spcBef>
              <a:spcAft>
                <a:spcPts val="0"/>
              </a:spcAft>
              <a:buClr>
                <a:schemeClr val="dk1"/>
              </a:buClr>
              <a:buSzPct val="45833"/>
              <a:buFont typeface="Arial"/>
              <a:buNone/>
            </a:pPr>
            <a:r>
              <a:rPr lang="en-US" sz="2400" b="1">
                <a:solidFill>
                  <a:srgbClr val="1D1D1D"/>
                </a:solidFill>
                <a:highlight>
                  <a:srgbClr val="FFFFFF"/>
                </a:highlight>
                <a:latin typeface="Arial"/>
                <a:ea typeface="Arial"/>
                <a:cs typeface="Arial"/>
                <a:sym typeface="Arial"/>
              </a:rPr>
              <a:t>Other Common Abbreviations for Limited Liability Company</a:t>
            </a:r>
            <a:endParaRPr sz="2400" b="1">
              <a:solidFill>
                <a:srgbClr val="1D1D1D"/>
              </a:solidFill>
              <a:highlight>
                <a:srgbClr val="FFFFFF"/>
              </a:highlight>
              <a:latin typeface="Arial"/>
              <a:ea typeface="Arial"/>
              <a:cs typeface="Arial"/>
              <a:sym typeface="Arial"/>
            </a:endParaRPr>
          </a:p>
          <a:p>
            <a:pPr marL="0" lvl="0" indent="0" algn="l" rtl="0">
              <a:lnSpc>
                <a:spcPct val="120000"/>
              </a:lnSpc>
              <a:spcBef>
                <a:spcPts val="1100"/>
              </a:spcBef>
              <a:spcAft>
                <a:spcPts val="0"/>
              </a:spcAft>
              <a:buClr>
                <a:schemeClr val="dk1"/>
              </a:buClr>
              <a:buSzPct val="65405"/>
              <a:buFont typeface="Arial"/>
              <a:buNone/>
            </a:pPr>
            <a:r>
              <a:rPr lang="en-US" sz="1681">
                <a:solidFill>
                  <a:srgbClr val="757575"/>
                </a:solidFill>
                <a:highlight>
                  <a:srgbClr val="FFFFFF"/>
                </a:highlight>
                <a:latin typeface="Arial"/>
                <a:ea typeface="Arial"/>
                <a:cs typeface="Arial"/>
                <a:sym typeface="Arial"/>
              </a:rPr>
              <a:t>The exact wording of “LLC” depends on the state you form your business in. While “LLC” is the most common abbreviation, you may find “Limited Liability Co.,” “Limited” or "L.L.C." to be used in some states..</a:t>
            </a:r>
            <a:endParaRPr sz="1681">
              <a:solidFill>
                <a:srgbClr val="757575"/>
              </a:solidFill>
              <a:highlight>
                <a:srgbClr val="FFFFFF"/>
              </a:highlight>
              <a:latin typeface="Arial"/>
              <a:ea typeface="Arial"/>
              <a:cs typeface="Arial"/>
              <a:sym typeface="Arial"/>
            </a:endParaRPr>
          </a:p>
          <a:p>
            <a:pPr marL="0" lvl="0" indent="0" algn="l" rtl="0">
              <a:lnSpc>
                <a:spcPct val="125000"/>
              </a:lnSpc>
              <a:spcBef>
                <a:spcPts val="1900"/>
              </a:spcBef>
              <a:spcAft>
                <a:spcPts val="0"/>
              </a:spcAft>
              <a:buClr>
                <a:schemeClr val="dk1"/>
              </a:buClr>
              <a:buSzPct val="45833"/>
              <a:buFont typeface="Arial"/>
              <a:buNone/>
            </a:pPr>
            <a:r>
              <a:rPr lang="en-US" sz="2400" b="1">
                <a:solidFill>
                  <a:srgbClr val="1D1D1D"/>
                </a:solidFill>
                <a:highlight>
                  <a:srgbClr val="FFFFFF"/>
                </a:highlight>
                <a:latin typeface="Arial"/>
                <a:ea typeface="Arial"/>
                <a:cs typeface="Arial"/>
                <a:sym typeface="Arial"/>
              </a:rPr>
              <a:t>You Generally Don’t Need to Use LLC in Your Business Name for Marketing and Promotion</a:t>
            </a:r>
            <a:endParaRPr sz="2400" b="1">
              <a:solidFill>
                <a:srgbClr val="1D1D1D"/>
              </a:solidFill>
              <a:highlight>
                <a:srgbClr val="FFFFFF"/>
              </a:highlight>
              <a:latin typeface="Arial"/>
              <a:ea typeface="Arial"/>
              <a:cs typeface="Arial"/>
              <a:sym typeface="Arial"/>
            </a:endParaRPr>
          </a:p>
          <a:p>
            <a:pPr marL="0" lvl="0" indent="0" algn="l" rtl="0">
              <a:lnSpc>
                <a:spcPct val="155000"/>
              </a:lnSpc>
              <a:spcBef>
                <a:spcPts val="1100"/>
              </a:spcBef>
              <a:spcAft>
                <a:spcPts val="0"/>
              </a:spcAft>
              <a:buClr>
                <a:schemeClr val="dk1"/>
              </a:buClr>
              <a:buSzPct val="65405"/>
              <a:buFont typeface="Arial"/>
              <a:buNone/>
            </a:pPr>
            <a:r>
              <a:rPr lang="en-US" sz="1681">
                <a:solidFill>
                  <a:srgbClr val="757575"/>
                </a:solidFill>
                <a:highlight>
                  <a:srgbClr val="FFFFFF"/>
                </a:highlight>
                <a:latin typeface="Arial"/>
                <a:ea typeface="Arial"/>
                <a:cs typeface="Arial"/>
                <a:sym typeface="Arial"/>
              </a:rPr>
              <a:t>Whether it’s because “LLC” doesn’t fit in your logo design or adding it to your promotional materials may feel like a little much, we have some good news. You typically don’t need to include the letters “LLC” in your marketing materials. We do recommend checking the official rules with your state’s business formation agency, but in most cases, advertising doesn’t need to declare you’re an LLC. </a:t>
            </a:r>
            <a:endParaRPr sz="1681">
              <a:solidFill>
                <a:srgbClr val="757575"/>
              </a:solidFill>
              <a:highlight>
                <a:srgbClr val="FFFFFF"/>
              </a:highlight>
              <a:latin typeface="Arial"/>
              <a:ea typeface="Arial"/>
              <a:cs typeface="Arial"/>
              <a:sym typeface="Arial"/>
            </a:endParaRPr>
          </a:p>
          <a:p>
            <a:pPr marL="0" lvl="0" indent="0" algn="l" rtl="0">
              <a:lnSpc>
                <a:spcPct val="155000"/>
              </a:lnSpc>
              <a:spcBef>
                <a:spcPts val="1100"/>
              </a:spcBef>
              <a:spcAft>
                <a:spcPts val="0"/>
              </a:spcAft>
              <a:buClr>
                <a:schemeClr val="dk1"/>
              </a:buClr>
              <a:buSzPct val="65405"/>
              <a:buFont typeface="Arial"/>
              <a:buNone/>
            </a:pPr>
            <a:r>
              <a:rPr lang="en-US" sz="1681">
                <a:solidFill>
                  <a:srgbClr val="757575"/>
                </a:solidFill>
                <a:highlight>
                  <a:srgbClr val="FFFFFF"/>
                </a:highlight>
                <a:latin typeface="Arial"/>
                <a:ea typeface="Arial"/>
                <a:cs typeface="Arial"/>
                <a:sym typeface="Arial"/>
              </a:rPr>
              <a:t>This means you can avoid including “LLC” in your logo, domain name, social media pages or other marketing collateral. </a:t>
            </a:r>
            <a:endParaRPr sz="1681">
              <a:solidFill>
                <a:srgbClr val="757575"/>
              </a:solidFill>
              <a:highlight>
                <a:srgbClr val="FFFFFF"/>
              </a:highlight>
              <a:latin typeface="Arial"/>
              <a:ea typeface="Arial"/>
              <a:cs typeface="Arial"/>
              <a:sym typeface="Arial"/>
            </a:endParaRPr>
          </a:p>
          <a:p>
            <a:pPr marL="0" lvl="0" indent="0" algn="l" rtl="0">
              <a:lnSpc>
                <a:spcPct val="125000"/>
              </a:lnSpc>
              <a:spcBef>
                <a:spcPts val="1900"/>
              </a:spcBef>
              <a:spcAft>
                <a:spcPts val="0"/>
              </a:spcAft>
              <a:buClr>
                <a:schemeClr val="dk1"/>
              </a:buClr>
              <a:buSzPct val="45833"/>
              <a:buFont typeface="Arial"/>
              <a:buNone/>
            </a:pPr>
            <a:r>
              <a:rPr lang="en-US" sz="2400" b="1">
                <a:solidFill>
                  <a:srgbClr val="1D1D1D"/>
                </a:solidFill>
                <a:highlight>
                  <a:srgbClr val="FFFFFF"/>
                </a:highlight>
                <a:latin typeface="Arial"/>
                <a:ea typeface="Arial"/>
                <a:cs typeface="Arial"/>
                <a:sym typeface="Arial"/>
              </a:rPr>
              <a:t>“Doing Business As” and Fictitious Names</a:t>
            </a:r>
            <a:endParaRPr sz="2400" b="1">
              <a:solidFill>
                <a:srgbClr val="1D1D1D"/>
              </a:solidFill>
              <a:highlight>
                <a:srgbClr val="FFFFFF"/>
              </a:highlight>
              <a:latin typeface="Arial"/>
              <a:ea typeface="Arial"/>
              <a:cs typeface="Arial"/>
              <a:sym typeface="Arial"/>
            </a:endParaRPr>
          </a:p>
          <a:p>
            <a:pPr marL="0" lvl="0" indent="0" algn="l" rtl="0">
              <a:lnSpc>
                <a:spcPct val="120000"/>
              </a:lnSpc>
              <a:spcBef>
                <a:spcPts val="1100"/>
              </a:spcBef>
              <a:spcAft>
                <a:spcPts val="0"/>
              </a:spcAft>
              <a:buClr>
                <a:schemeClr val="dk1"/>
              </a:buClr>
              <a:buSzPct val="65405"/>
              <a:buFont typeface="Arial"/>
              <a:buNone/>
            </a:pPr>
            <a:r>
              <a:rPr lang="en-US" sz="1681">
                <a:solidFill>
                  <a:srgbClr val="757575"/>
                </a:solidFill>
                <a:highlight>
                  <a:srgbClr val="FFFFFF"/>
                </a:highlight>
                <a:latin typeface="Arial"/>
                <a:ea typeface="Arial"/>
                <a:cs typeface="Arial"/>
                <a:sym typeface="Arial"/>
              </a:rPr>
              <a:t>Once you have formed your LLC, you can choose to register a </a:t>
            </a:r>
            <a:r>
              <a:rPr lang="en-US" sz="1681" b="1">
                <a:solidFill>
                  <a:srgbClr val="5089FD"/>
                </a:solidFill>
                <a:highlight>
                  <a:srgbClr val="FFFFFF"/>
                </a:highlight>
                <a:uFill>
                  <a:noFill/>
                </a:uFill>
                <a:latin typeface="Arial"/>
                <a:ea typeface="Arial"/>
                <a:cs typeface="Arial"/>
                <a:sym typeface="Arial"/>
                <a:hlinkClick r:id="rId3">
                  <a:extLst>
                    <a:ext uri="{A12FA001-AC4F-418D-AE19-62706E023703}">
                      <ahyp:hlinkClr xmlns:ahyp="http://schemas.microsoft.com/office/drawing/2018/hyperlinkcolor" val="tx"/>
                    </a:ext>
                  </a:extLst>
                </a:hlinkClick>
              </a:rPr>
              <a:t>DBA name</a:t>
            </a:r>
            <a:r>
              <a:rPr lang="en-US" sz="1681">
                <a:solidFill>
                  <a:srgbClr val="757575"/>
                </a:solidFill>
                <a:highlight>
                  <a:srgbClr val="FFFFFF"/>
                </a:highlight>
                <a:latin typeface="Arial"/>
                <a:ea typeface="Arial"/>
                <a:cs typeface="Arial"/>
                <a:sym typeface="Arial"/>
              </a:rPr>
              <a:t> (doing business as), which is also called a “fictitious" or "assumed” business name. You can file for a DBA and not use “LLC” in the title. For example, your legal LLC name could be "Taylor Brothers LLC" and your DBA is "Taylor Coffee." This is a legal way around including “LLC”; however, since it does vary by state, research the </a:t>
            </a:r>
            <a:r>
              <a:rPr lang="en-US" sz="1681" b="1">
                <a:solidFill>
                  <a:srgbClr val="5089FD"/>
                </a:solidFill>
                <a:highlight>
                  <a:srgbClr val="FFFFFF"/>
                </a:highlight>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state-by-states rules and requirements</a:t>
            </a:r>
            <a:r>
              <a:rPr lang="en-US" sz="1681">
                <a:solidFill>
                  <a:srgbClr val="757575"/>
                </a:solidFill>
                <a:highlight>
                  <a:srgbClr val="FFFFFF"/>
                </a:highlight>
                <a:latin typeface="Arial"/>
                <a:ea typeface="Arial"/>
                <a:cs typeface="Arial"/>
                <a:sym typeface="Arial"/>
              </a:rPr>
              <a:t> for this first.</a:t>
            </a:r>
            <a:endParaRPr sz="1681">
              <a:solidFill>
                <a:srgbClr val="757575"/>
              </a:solidFill>
              <a:highlight>
                <a:srgbClr val="FFFFFF"/>
              </a:highlight>
              <a:latin typeface="Arial"/>
              <a:ea typeface="Arial"/>
              <a:cs typeface="Arial"/>
              <a:sym typeface="Arial"/>
            </a:endParaRPr>
          </a:p>
          <a:p>
            <a:pPr marL="0" lvl="0" indent="0" algn="l" rtl="0">
              <a:lnSpc>
                <a:spcPct val="125000"/>
              </a:lnSpc>
              <a:spcBef>
                <a:spcPts val="1900"/>
              </a:spcBef>
              <a:spcAft>
                <a:spcPts val="0"/>
              </a:spcAft>
              <a:buClr>
                <a:schemeClr val="dk1"/>
              </a:buClr>
              <a:buSzPct val="45833"/>
              <a:buFont typeface="Arial"/>
              <a:buNone/>
            </a:pPr>
            <a:r>
              <a:rPr lang="en-US" sz="2400" b="1">
                <a:solidFill>
                  <a:srgbClr val="1D1D1D"/>
                </a:solidFill>
                <a:highlight>
                  <a:srgbClr val="FFFFFF"/>
                </a:highlight>
                <a:latin typeface="Arial"/>
                <a:ea typeface="Arial"/>
                <a:cs typeface="Arial"/>
                <a:sym typeface="Arial"/>
              </a:rPr>
              <a:t>When Should “LLC” Be Used?</a:t>
            </a:r>
            <a:endParaRPr sz="2400" b="1">
              <a:solidFill>
                <a:srgbClr val="1D1D1D"/>
              </a:solidFill>
              <a:highlight>
                <a:srgbClr val="FFFFFF"/>
              </a:highlight>
              <a:latin typeface="Arial"/>
              <a:ea typeface="Arial"/>
              <a:cs typeface="Arial"/>
              <a:sym typeface="Arial"/>
            </a:endParaRPr>
          </a:p>
          <a:p>
            <a:pPr marL="0" lvl="0" indent="0" algn="l" rtl="0">
              <a:lnSpc>
                <a:spcPct val="155000"/>
              </a:lnSpc>
              <a:spcBef>
                <a:spcPts val="1100"/>
              </a:spcBef>
              <a:spcAft>
                <a:spcPts val="0"/>
              </a:spcAft>
              <a:buClr>
                <a:schemeClr val="dk1"/>
              </a:buClr>
              <a:buSzPct val="65405"/>
              <a:buFont typeface="Arial"/>
              <a:buNone/>
            </a:pPr>
            <a:r>
              <a:rPr lang="en-US" sz="1681">
                <a:solidFill>
                  <a:srgbClr val="757575"/>
                </a:solidFill>
                <a:highlight>
                  <a:srgbClr val="FFFFFF"/>
                </a:highlight>
                <a:latin typeface="Arial"/>
                <a:ea typeface="Arial"/>
                <a:cs typeface="Arial"/>
                <a:sym typeface="Arial"/>
              </a:rPr>
              <a:t>Use LLC at the end of your business name whenever you are signing or completing official documentation. Generally, err on the side of using “LLC” in your business name unless you are creating promotional or marketing materials.</a:t>
            </a:r>
            <a:endParaRPr sz="1681">
              <a:solidFill>
                <a:srgbClr val="757575"/>
              </a:solidFill>
              <a:highlight>
                <a:srgbClr val="FFFFFF"/>
              </a:highlight>
              <a:latin typeface="Arial"/>
              <a:ea typeface="Arial"/>
              <a:cs typeface="Arial"/>
              <a:sym typeface="Arial"/>
            </a:endParaRPr>
          </a:p>
          <a:p>
            <a:pPr marL="0" lvl="0" indent="0" algn="l" rtl="0">
              <a:spcBef>
                <a:spcPts val="1000"/>
              </a:spcBef>
              <a:spcAft>
                <a:spcPts val="0"/>
              </a:spcAft>
              <a:buNone/>
            </a:pP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1079</Words>
  <Application>Microsoft Macintosh PowerPoint</Application>
  <PresentationFormat>Widescreen</PresentationFormat>
  <Paragraphs>47</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Legal/Business Structures Comparison</vt:lpstr>
      <vt:lpstr>Understanding When to Use LLC in Your Business Name</vt:lpstr>
      <vt:lpstr>Understanding When to Use LLC in Your Business Name</vt:lpstr>
      <vt:lpstr>Always Use LLC at End of Your Business Name With…</vt:lpstr>
      <vt:lpstr>LLC Not Needed at End of Your Business Name With…</vt:lpstr>
      <vt:lpstr>Using LLC at End of Your Business Name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Legal/Business Structures Comparison</dc:title>
  <dc:creator>Andrew Lum</dc:creator>
  <cp:lastModifiedBy>Katherine Skinner</cp:lastModifiedBy>
  <cp:revision>1</cp:revision>
  <dcterms:created xsi:type="dcterms:W3CDTF">2022-01-04T01:39:04Z</dcterms:created>
  <dcterms:modified xsi:type="dcterms:W3CDTF">2023-06-13T17:34:32Z</dcterms:modified>
</cp:coreProperties>
</file>