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61" r:id="rId2"/>
    <p:sldId id="271" r:id="rId3"/>
    <p:sldId id="257" r:id="rId4"/>
    <p:sldId id="272" r:id="rId5"/>
    <p:sldId id="273" r:id="rId6"/>
    <p:sldId id="278" r:id="rId7"/>
    <p:sldId id="280" r:id="rId8"/>
    <p:sldId id="281" r:id="rId9"/>
    <p:sldId id="275" r:id="rId10"/>
    <p:sldId id="279" r:id="rId11"/>
    <p:sldId id="276" r:id="rId12"/>
    <p:sldId id="284" r:id="rId13"/>
    <p:sldId id="277" r:id="rId14"/>
    <p:sldId id="286" r:id="rId15"/>
    <p:sldId id="285" r:id="rId16"/>
    <p:sldId id="274" r:id="rId17"/>
    <p:sldId id="283" r:id="rId18"/>
    <p:sldId id="290" r:id="rId19"/>
    <p:sldId id="287" r:id="rId20"/>
    <p:sldId id="288" r:id="rId21"/>
    <p:sldId id="289"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0" autoAdjust="0"/>
    <p:restoredTop sz="75323" autoAdjust="0"/>
  </p:normalViewPr>
  <p:slideViewPr>
    <p:cSldViewPr snapToGrid="0">
      <p:cViewPr varScale="1">
        <p:scale>
          <a:sx n="75" d="100"/>
          <a:sy n="75" d="100"/>
        </p:scale>
        <p:origin x="312" y="60"/>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en-US" smtClean="0"/>
              <a:t>3/23/2026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869989-EB00-4EE7-BCB5-25BDC5BB29F8}" type="slidenum">
              <a:rPr lang="en-US" smtClean="0"/>
              <a:t>3</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12</a:t>
            </a:fld>
            <a:endParaRPr lang="en-US"/>
          </a:p>
        </p:txBody>
      </p:sp>
    </p:spTree>
    <p:extLst>
      <p:ext uri="{BB962C8B-B14F-4D97-AF65-F5344CB8AC3E}">
        <p14:creationId xmlns:p14="http://schemas.microsoft.com/office/powerpoint/2010/main" val="3083481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14</a:t>
            </a:fld>
            <a:endParaRPr lang="en-US"/>
          </a:p>
        </p:txBody>
      </p:sp>
    </p:spTree>
    <p:extLst>
      <p:ext uri="{BB962C8B-B14F-4D97-AF65-F5344CB8AC3E}">
        <p14:creationId xmlns:p14="http://schemas.microsoft.com/office/powerpoint/2010/main" val="863294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15</a:t>
            </a:fld>
            <a:endParaRPr lang="en-US"/>
          </a:p>
        </p:txBody>
      </p:sp>
    </p:spTree>
    <p:extLst>
      <p:ext uri="{BB962C8B-B14F-4D97-AF65-F5344CB8AC3E}">
        <p14:creationId xmlns:p14="http://schemas.microsoft.com/office/powerpoint/2010/main" val="3110713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16</a:t>
            </a:fld>
            <a:endParaRPr lang="en-US"/>
          </a:p>
        </p:txBody>
      </p:sp>
    </p:spTree>
    <p:extLst>
      <p:ext uri="{BB962C8B-B14F-4D97-AF65-F5344CB8AC3E}">
        <p14:creationId xmlns:p14="http://schemas.microsoft.com/office/powerpoint/2010/main" val="3833875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17</a:t>
            </a:fld>
            <a:endParaRPr lang="en-US"/>
          </a:p>
        </p:txBody>
      </p:sp>
    </p:spTree>
    <p:extLst>
      <p:ext uri="{BB962C8B-B14F-4D97-AF65-F5344CB8AC3E}">
        <p14:creationId xmlns:p14="http://schemas.microsoft.com/office/powerpoint/2010/main" val="40078387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18</a:t>
            </a:fld>
            <a:endParaRPr lang="en-US"/>
          </a:p>
        </p:txBody>
      </p:sp>
    </p:spTree>
    <p:extLst>
      <p:ext uri="{BB962C8B-B14F-4D97-AF65-F5344CB8AC3E}">
        <p14:creationId xmlns:p14="http://schemas.microsoft.com/office/powerpoint/2010/main" val="4287964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19</a:t>
            </a:fld>
            <a:endParaRPr lang="en-US"/>
          </a:p>
        </p:txBody>
      </p:sp>
    </p:spTree>
    <p:extLst>
      <p:ext uri="{BB962C8B-B14F-4D97-AF65-F5344CB8AC3E}">
        <p14:creationId xmlns:p14="http://schemas.microsoft.com/office/powerpoint/2010/main" val="730854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20</a:t>
            </a:fld>
            <a:endParaRPr lang="en-US"/>
          </a:p>
        </p:txBody>
      </p:sp>
    </p:spTree>
    <p:extLst>
      <p:ext uri="{BB962C8B-B14F-4D97-AF65-F5344CB8AC3E}">
        <p14:creationId xmlns:p14="http://schemas.microsoft.com/office/powerpoint/2010/main" val="40386978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21</a:t>
            </a:fld>
            <a:endParaRPr lang="en-US"/>
          </a:p>
        </p:txBody>
      </p:sp>
    </p:spTree>
    <p:extLst>
      <p:ext uri="{BB962C8B-B14F-4D97-AF65-F5344CB8AC3E}">
        <p14:creationId xmlns:p14="http://schemas.microsoft.com/office/powerpoint/2010/main" val="38090647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22</a:t>
            </a:fld>
            <a:endParaRPr lang="en-US"/>
          </a:p>
        </p:txBody>
      </p:sp>
    </p:spTree>
    <p:extLst>
      <p:ext uri="{BB962C8B-B14F-4D97-AF65-F5344CB8AC3E}">
        <p14:creationId xmlns:p14="http://schemas.microsoft.com/office/powerpoint/2010/main" val="495457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4</a:t>
            </a:fld>
            <a:endParaRPr lang="en-US"/>
          </a:p>
        </p:txBody>
      </p:sp>
    </p:spTree>
    <p:extLst>
      <p:ext uri="{BB962C8B-B14F-4D97-AF65-F5344CB8AC3E}">
        <p14:creationId xmlns:p14="http://schemas.microsoft.com/office/powerpoint/2010/main" val="4222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5</a:t>
            </a:fld>
            <a:endParaRPr lang="en-US"/>
          </a:p>
        </p:txBody>
      </p:sp>
    </p:spTree>
    <p:extLst>
      <p:ext uri="{BB962C8B-B14F-4D97-AF65-F5344CB8AC3E}">
        <p14:creationId xmlns:p14="http://schemas.microsoft.com/office/powerpoint/2010/main" val="1173392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6</a:t>
            </a:fld>
            <a:endParaRPr lang="en-US"/>
          </a:p>
        </p:txBody>
      </p:sp>
    </p:spTree>
    <p:extLst>
      <p:ext uri="{BB962C8B-B14F-4D97-AF65-F5344CB8AC3E}">
        <p14:creationId xmlns:p14="http://schemas.microsoft.com/office/powerpoint/2010/main" val="2639654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7</a:t>
            </a:fld>
            <a:endParaRPr lang="en-US"/>
          </a:p>
        </p:txBody>
      </p:sp>
    </p:spTree>
    <p:extLst>
      <p:ext uri="{BB962C8B-B14F-4D97-AF65-F5344CB8AC3E}">
        <p14:creationId xmlns:p14="http://schemas.microsoft.com/office/powerpoint/2010/main" val="493390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8</a:t>
            </a:fld>
            <a:endParaRPr lang="en-US"/>
          </a:p>
        </p:txBody>
      </p:sp>
    </p:spTree>
    <p:extLst>
      <p:ext uri="{BB962C8B-B14F-4D97-AF65-F5344CB8AC3E}">
        <p14:creationId xmlns:p14="http://schemas.microsoft.com/office/powerpoint/2010/main" val="3584404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9</a:t>
            </a:fld>
            <a:endParaRPr lang="en-US"/>
          </a:p>
        </p:txBody>
      </p:sp>
    </p:spTree>
    <p:extLst>
      <p:ext uri="{BB962C8B-B14F-4D97-AF65-F5344CB8AC3E}">
        <p14:creationId xmlns:p14="http://schemas.microsoft.com/office/powerpoint/2010/main" val="25922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t>10</a:t>
            </a:fld>
            <a:endParaRPr lang="en-US"/>
          </a:p>
        </p:txBody>
      </p:sp>
    </p:spTree>
    <p:extLst>
      <p:ext uri="{BB962C8B-B14F-4D97-AF65-F5344CB8AC3E}">
        <p14:creationId xmlns:p14="http://schemas.microsoft.com/office/powerpoint/2010/main" val="336760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333333"/>
              </a:solidFill>
              <a:effectLst/>
              <a:latin typeface="Helvetica Neue"/>
            </a:endParaRPr>
          </a:p>
        </p:txBody>
      </p:sp>
      <p:sp>
        <p:nvSpPr>
          <p:cNvPr id="4" name="Slide Number Placeholder 3"/>
          <p:cNvSpPr>
            <a:spLocks noGrp="1"/>
          </p:cNvSpPr>
          <p:nvPr>
            <p:ph type="sldNum" sz="quarter" idx="5"/>
          </p:nvPr>
        </p:nvSpPr>
        <p:spPr/>
        <p:txBody>
          <a:bodyPr/>
          <a:lstStyle/>
          <a:p>
            <a:fld id="{82869989-EB00-4EE7-BCB5-25BDC5BB29F8}" type="slidenum">
              <a:rPr lang="en-US" smtClean="0"/>
              <a:t>11</a:t>
            </a:fld>
            <a:endParaRPr lang="en-US"/>
          </a:p>
        </p:txBody>
      </p:sp>
    </p:spTree>
    <p:extLst>
      <p:ext uri="{BB962C8B-B14F-4D97-AF65-F5344CB8AC3E}">
        <p14:creationId xmlns:p14="http://schemas.microsoft.com/office/powerpoint/2010/main" val="2792578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3/23/2026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3/23/2026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3/23/2026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3/23/2026</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3/23/2026</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3/23/2026</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3/23/2026</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3/23/2026</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195943"/>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B51B2453-8663-4C69-AF73-9FD7B1DEC5D0}" type="datetime1">
              <a:rPr lang="en-US" smtClean="0"/>
              <a:pPr/>
              <a:t>3/23/2026</a:t>
            </a:fld>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3845" y="1204671"/>
            <a:ext cx="9604310" cy="3383280"/>
          </a:xfrm>
        </p:spPr>
        <p:txBody>
          <a:bodyPr>
            <a:normAutofit/>
          </a:bodyPr>
          <a:lstStyle/>
          <a:p>
            <a:r>
              <a:rPr lang="en-US" sz="5400" dirty="0"/>
              <a:t>From Sole Proprietor to C Corp:  </a:t>
            </a:r>
            <a:br>
              <a:rPr lang="en-US" sz="5400" dirty="0"/>
            </a:br>
            <a:br>
              <a:rPr lang="en-US" sz="5400" dirty="0"/>
            </a:br>
            <a:r>
              <a:rPr lang="en-US" sz="5400" dirty="0"/>
              <a:t>Making Sense of Your Business Entity Options</a:t>
            </a:r>
          </a:p>
        </p:txBody>
      </p:sp>
      <p:sp>
        <p:nvSpPr>
          <p:cNvPr id="3" name="Subtitle 2"/>
          <p:cNvSpPr>
            <a:spLocks noGrp="1"/>
          </p:cNvSpPr>
          <p:nvPr>
            <p:ph type="subTitle" idx="1"/>
          </p:nvPr>
        </p:nvSpPr>
        <p:spPr>
          <a:xfrm>
            <a:off x="1293845" y="5432563"/>
            <a:ext cx="2325655" cy="749161"/>
          </a:xfrm>
        </p:spPr>
        <p:txBody>
          <a:bodyPr>
            <a:normAutofit fontScale="55000" lnSpcReduction="20000"/>
          </a:bodyPr>
          <a:lstStyle/>
          <a:p>
            <a:r>
              <a:rPr lang="en-US" dirty="0"/>
              <a:t>J. Carlisle Dale</a:t>
            </a:r>
          </a:p>
          <a:p>
            <a:endParaRPr lang="en-US" dirty="0"/>
          </a:p>
          <a:p>
            <a:r>
              <a:rPr lang="en-US" dirty="0"/>
              <a:t>Attorney</a:t>
            </a:r>
          </a:p>
          <a:p>
            <a:endParaRPr lang="en-US" dirty="0"/>
          </a:p>
          <a:p>
            <a:r>
              <a:rPr lang="en-US" dirty="0"/>
              <a:t>Patterson Bray PLLC</a:t>
            </a:r>
          </a:p>
        </p:txBody>
      </p:sp>
      <p:sp>
        <p:nvSpPr>
          <p:cNvPr id="4" name="Subtitle 2">
            <a:extLst>
              <a:ext uri="{FF2B5EF4-FFF2-40B4-BE49-F238E27FC236}">
                <a16:creationId xmlns:a16="http://schemas.microsoft.com/office/drawing/2014/main" id="{324CCAF3-331E-984B-8191-3A0FA497E1DF}"/>
              </a:ext>
            </a:extLst>
          </p:cNvPr>
          <p:cNvSpPr txBox="1">
            <a:spLocks/>
          </p:cNvSpPr>
          <p:nvPr/>
        </p:nvSpPr>
        <p:spPr>
          <a:xfrm>
            <a:off x="2998820" y="5432562"/>
            <a:ext cx="2325655" cy="749161"/>
          </a:xfrm>
          <a:prstGeom prst="rect">
            <a:avLst/>
          </a:prstGeom>
        </p:spPr>
        <p:txBody>
          <a:bodyPr vert="horz" lIns="91440" tIns="45720" rIns="91440" bIns="45720" rtlCol="0">
            <a:normAutofit fontScale="55000" lnSpcReduction="20000"/>
          </a:bodyPr>
          <a:lstStyle>
            <a:lvl1pPr marL="0" indent="0" algn="l" defTabSz="914400" rtl="0" eaLnBrk="1" latinLnBrk="0" hangingPunct="1">
              <a:lnSpc>
                <a:spcPct val="90000"/>
              </a:lnSpc>
              <a:spcBef>
                <a:spcPts val="0"/>
              </a:spcBef>
              <a:buClr>
                <a:schemeClr val="accent1">
                  <a:lumMod val="75000"/>
                </a:schemeClr>
              </a:buClr>
              <a:buSzPct val="100000"/>
              <a:buFont typeface="Arial" pitchFamily="34" charset="0"/>
              <a:buNone/>
              <a:defRPr sz="2000" b="0" kern="1200">
                <a:solidFill>
                  <a:schemeClr val="accent1">
                    <a:lumMod val="75000"/>
                  </a:schemeClr>
                </a:solidFill>
                <a:latin typeface="+mn-lt"/>
                <a:ea typeface="+mn-ea"/>
                <a:cs typeface="+mn-cs"/>
              </a:defRPr>
            </a:lvl1pPr>
            <a:lvl2pPr marL="457200" indent="0" algn="ctr" defTabSz="914400" rtl="0" eaLnBrk="1" latinLnBrk="0" hangingPunct="1">
              <a:lnSpc>
                <a:spcPct val="90000"/>
              </a:lnSpc>
              <a:spcBef>
                <a:spcPts val="1200"/>
              </a:spcBef>
              <a:buClr>
                <a:schemeClr val="accent1">
                  <a:lumMod val="75000"/>
                </a:schemeClr>
              </a:buClr>
              <a:buSzPct val="100000"/>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9pPr>
          </a:lstStyle>
          <a:p>
            <a:r>
              <a:rPr lang="en-US" dirty="0"/>
              <a:t>Judith D. Denham</a:t>
            </a:r>
          </a:p>
          <a:p>
            <a:endParaRPr lang="en-US" dirty="0"/>
          </a:p>
          <a:p>
            <a:r>
              <a:rPr lang="en-US" dirty="0"/>
              <a:t>Attorney</a:t>
            </a:r>
          </a:p>
          <a:p>
            <a:endParaRPr lang="en-US" dirty="0"/>
          </a:p>
          <a:p>
            <a:r>
              <a:rPr lang="en-US" dirty="0"/>
              <a:t>Patterson Bray PLLC</a:t>
            </a:r>
          </a:p>
        </p:txBody>
      </p:sp>
      <p:pic>
        <p:nvPicPr>
          <p:cNvPr id="1026" name="Picture 2">
            <a:extLst>
              <a:ext uri="{FF2B5EF4-FFF2-40B4-BE49-F238E27FC236}">
                <a16:creationId xmlns:a16="http://schemas.microsoft.com/office/drawing/2014/main" id="{6892E8C5-4D35-E70B-F36B-B644D114E1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207" b="1207"/>
          <a:stretch>
            <a:fillRect/>
          </a:stretch>
        </p:blipFill>
        <p:spPr bwMode="auto">
          <a:xfrm>
            <a:off x="8898203" y="5645354"/>
            <a:ext cx="2998490" cy="7491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C000"/>
                  </a:outerShdw>
                </a:effectLst>
              </a14:hiddenEffects>
            </a:ext>
          </a:extLst>
        </p:spPr>
      </p:pic>
      <p:sp>
        <p:nvSpPr>
          <p:cNvPr id="5" name="Subtitle 2">
            <a:extLst>
              <a:ext uri="{FF2B5EF4-FFF2-40B4-BE49-F238E27FC236}">
                <a16:creationId xmlns:a16="http://schemas.microsoft.com/office/drawing/2014/main" id="{02A067A6-EBA2-8072-D82E-93D853FB657F}"/>
              </a:ext>
            </a:extLst>
          </p:cNvPr>
          <p:cNvSpPr txBox="1">
            <a:spLocks/>
          </p:cNvSpPr>
          <p:nvPr/>
        </p:nvSpPr>
        <p:spPr>
          <a:xfrm>
            <a:off x="4744984" y="5432562"/>
            <a:ext cx="2325655" cy="749161"/>
          </a:xfrm>
          <a:prstGeom prst="rect">
            <a:avLst/>
          </a:prstGeom>
        </p:spPr>
        <p:txBody>
          <a:bodyPr vert="horz" lIns="91440" tIns="45720" rIns="91440" bIns="45720" rtlCol="0">
            <a:normAutofit fontScale="55000" lnSpcReduction="20000"/>
          </a:bodyPr>
          <a:lstStyle>
            <a:lvl1pPr marL="0" indent="0" algn="l" defTabSz="914400" rtl="0" eaLnBrk="1" latinLnBrk="0" hangingPunct="1">
              <a:lnSpc>
                <a:spcPct val="90000"/>
              </a:lnSpc>
              <a:spcBef>
                <a:spcPts val="0"/>
              </a:spcBef>
              <a:buClr>
                <a:schemeClr val="accent1">
                  <a:lumMod val="75000"/>
                </a:schemeClr>
              </a:buClr>
              <a:buSzPct val="100000"/>
              <a:buFont typeface="Arial" pitchFamily="34" charset="0"/>
              <a:buNone/>
              <a:defRPr sz="2000" b="0" kern="1200">
                <a:solidFill>
                  <a:schemeClr val="accent1">
                    <a:lumMod val="75000"/>
                  </a:schemeClr>
                </a:solidFill>
                <a:latin typeface="+mn-lt"/>
                <a:ea typeface="+mn-ea"/>
                <a:cs typeface="+mn-cs"/>
              </a:defRPr>
            </a:lvl1pPr>
            <a:lvl2pPr marL="457200" indent="0" algn="ctr" defTabSz="914400" rtl="0" eaLnBrk="1" latinLnBrk="0" hangingPunct="1">
              <a:lnSpc>
                <a:spcPct val="90000"/>
              </a:lnSpc>
              <a:spcBef>
                <a:spcPts val="1200"/>
              </a:spcBef>
              <a:buClr>
                <a:schemeClr val="accent1">
                  <a:lumMod val="75000"/>
                </a:schemeClr>
              </a:buClr>
              <a:buSzPct val="100000"/>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9pPr>
          </a:lstStyle>
          <a:p>
            <a:r>
              <a:rPr lang="en-US" dirty="0"/>
              <a:t>Carson Klepzig</a:t>
            </a:r>
          </a:p>
          <a:p>
            <a:endParaRPr lang="en-US" dirty="0"/>
          </a:p>
          <a:p>
            <a:r>
              <a:rPr lang="en-US" dirty="0"/>
              <a:t>Attorney</a:t>
            </a:r>
          </a:p>
          <a:p>
            <a:endParaRPr lang="en-US" dirty="0"/>
          </a:p>
          <a:p>
            <a:r>
              <a:rPr lang="en-US"/>
              <a:t>Patterson Bray </a:t>
            </a:r>
            <a:r>
              <a:rPr lang="en-US" dirty="0"/>
              <a:t>PLLC</a:t>
            </a:r>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86D98-D350-D265-98E8-5E31D0A64F50}"/>
              </a:ext>
            </a:extLst>
          </p:cNvPr>
          <p:cNvSpPr>
            <a:spLocks noGrp="1"/>
          </p:cNvSpPr>
          <p:nvPr>
            <p:ph type="title"/>
          </p:nvPr>
        </p:nvSpPr>
        <p:spPr/>
        <p:txBody>
          <a:bodyPr/>
          <a:lstStyle/>
          <a:p>
            <a:r>
              <a:rPr lang="en-US" dirty="0"/>
              <a:t>Limited Liability Partnerships (LLPs) continued…</a:t>
            </a:r>
          </a:p>
        </p:txBody>
      </p:sp>
      <p:sp>
        <p:nvSpPr>
          <p:cNvPr id="3" name="Content Placeholder 2">
            <a:extLst>
              <a:ext uri="{FF2B5EF4-FFF2-40B4-BE49-F238E27FC236}">
                <a16:creationId xmlns:a16="http://schemas.microsoft.com/office/drawing/2014/main" id="{5788C68E-1F88-7389-0DA0-E5B5288647B1}"/>
              </a:ext>
            </a:extLst>
          </p:cNvPr>
          <p:cNvSpPr>
            <a:spLocks noGrp="1"/>
          </p:cNvSpPr>
          <p:nvPr>
            <p:ph idx="1"/>
          </p:nvPr>
        </p:nvSpPr>
        <p:spPr/>
        <p:txBody>
          <a:bodyPr>
            <a:normAutofit/>
          </a:bodyPr>
          <a:lstStyle/>
          <a:p>
            <a:r>
              <a:rPr lang="en-US" dirty="0"/>
              <a:t>Profits are </a:t>
            </a:r>
            <a:r>
              <a:rPr lang="en-US" b="1" u="sng" dirty="0"/>
              <a:t>taxed at a personal rate </a:t>
            </a:r>
            <a:r>
              <a:rPr lang="en-US" dirty="0"/>
              <a:t>(i.e., pass-through taxation)</a:t>
            </a:r>
          </a:p>
          <a:p>
            <a:r>
              <a:rPr lang="en-US" dirty="0"/>
              <a:t>Advantages of LLPs</a:t>
            </a:r>
          </a:p>
          <a:p>
            <a:pPr lvl="1"/>
            <a:r>
              <a:rPr lang="en-US" dirty="0"/>
              <a:t>Liability protection for general partners</a:t>
            </a:r>
          </a:p>
          <a:p>
            <a:pPr lvl="1"/>
            <a:r>
              <a:rPr lang="en-US" dirty="0"/>
              <a:t>All partners manage and operate the business—no owner or manager distinction</a:t>
            </a:r>
          </a:p>
          <a:p>
            <a:pPr lvl="1"/>
            <a:r>
              <a:rPr lang="en-US" dirty="0"/>
              <a:t>Pass-through taxation</a:t>
            </a:r>
          </a:p>
          <a:p>
            <a:r>
              <a:rPr lang="en-US" dirty="0"/>
              <a:t>Disadvantages of LLPs</a:t>
            </a:r>
          </a:p>
          <a:p>
            <a:pPr lvl="1"/>
            <a:r>
              <a:rPr lang="en-US" dirty="0"/>
              <a:t>Complex tax filings</a:t>
            </a:r>
          </a:p>
          <a:p>
            <a:pPr lvl="1"/>
            <a:r>
              <a:rPr lang="en-US" dirty="0"/>
              <a:t>All partners manage and operate the business—no owner or manager distinction</a:t>
            </a:r>
          </a:p>
          <a:p>
            <a:pPr lvl="1"/>
            <a:r>
              <a:rPr lang="en-US" dirty="0"/>
              <a:t>Restrictions vary state-by-state</a:t>
            </a:r>
          </a:p>
        </p:txBody>
      </p:sp>
    </p:spTree>
    <p:extLst>
      <p:ext uri="{BB962C8B-B14F-4D97-AF65-F5344CB8AC3E}">
        <p14:creationId xmlns:p14="http://schemas.microsoft.com/office/powerpoint/2010/main" val="575079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4950B-26EB-8F7D-6304-B4CD9600365D}"/>
              </a:ext>
            </a:extLst>
          </p:cNvPr>
          <p:cNvSpPr>
            <a:spLocks noGrp="1"/>
          </p:cNvSpPr>
          <p:nvPr>
            <p:ph type="title"/>
          </p:nvPr>
        </p:nvSpPr>
        <p:spPr/>
        <p:txBody>
          <a:bodyPr/>
          <a:lstStyle/>
          <a:p>
            <a:r>
              <a:rPr lang="en-US" dirty="0"/>
              <a:t>S Corps</a:t>
            </a:r>
          </a:p>
        </p:txBody>
      </p:sp>
      <p:sp>
        <p:nvSpPr>
          <p:cNvPr id="3" name="Content Placeholder 2">
            <a:extLst>
              <a:ext uri="{FF2B5EF4-FFF2-40B4-BE49-F238E27FC236}">
                <a16:creationId xmlns:a16="http://schemas.microsoft.com/office/drawing/2014/main" id="{F7B6D1A1-307E-AB6D-0BA1-2F5719C468E1}"/>
              </a:ext>
            </a:extLst>
          </p:cNvPr>
          <p:cNvSpPr>
            <a:spLocks noGrp="1"/>
          </p:cNvSpPr>
          <p:nvPr>
            <p:ph idx="1"/>
          </p:nvPr>
        </p:nvSpPr>
        <p:spPr/>
        <p:txBody>
          <a:bodyPr>
            <a:normAutofit lnSpcReduction="10000"/>
          </a:bodyPr>
          <a:lstStyle/>
          <a:p>
            <a:r>
              <a:rPr lang="en-US" dirty="0"/>
              <a:t>Ownership Structure:  Owned by shareholders, as opposed to one or more individual owners.</a:t>
            </a:r>
          </a:p>
          <a:p>
            <a:r>
              <a:rPr lang="en-US" dirty="0"/>
              <a:t>Forming an S Corp:</a:t>
            </a:r>
          </a:p>
          <a:p>
            <a:pPr lvl="1"/>
            <a:r>
              <a:rPr lang="en-US" u="sng" dirty="0"/>
              <a:t>Form a Corporation </a:t>
            </a:r>
            <a:endParaRPr lang="en-US" dirty="0"/>
          </a:p>
          <a:p>
            <a:pPr lvl="1"/>
            <a:r>
              <a:rPr lang="en-US" dirty="0"/>
              <a:t>Elect S Corp status from the IRS by filing an IRS Form 2553 </a:t>
            </a:r>
          </a:p>
          <a:p>
            <a:r>
              <a:rPr lang="en-US" dirty="0"/>
              <a:t>Structure:  </a:t>
            </a:r>
          </a:p>
          <a:p>
            <a:pPr lvl="1"/>
            <a:r>
              <a:rPr lang="en-US" dirty="0"/>
              <a:t>Because the S Corp started as a Corporation, it will have three levels of management (i.e., CEO, Board of Directors and Shareholders)</a:t>
            </a:r>
          </a:p>
          <a:p>
            <a:pPr lvl="2"/>
            <a:r>
              <a:rPr lang="en-US" dirty="0"/>
              <a:t>CEO </a:t>
            </a:r>
            <a:r>
              <a:rPr lang="en-US" dirty="0">
                <a:sym typeface="Wingdings" panose="05000000000000000000" pitchFamily="2" charset="2"/>
              </a:rPr>
              <a:t> runs day-to-day activities</a:t>
            </a:r>
          </a:p>
          <a:p>
            <a:pPr lvl="2"/>
            <a:r>
              <a:rPr lang="en-US" dirty="0">
                <a:sym typeface="Wingdings" panose="05000000000000000000" pitchFamily="2" charset="2"/>
              </a:rPr>
              <a:t>Board of Directors  responsible for decision-making regarding corporate strategy</a:t>
            </a:r>
          </a:p>
          <a:p>
            <a:pPr lvl="2"/>
            <a:r>
              <a:rPr lang="en-US" dirty="0">
                <a:sym typeface="Wingdings" panose="05000000000000000000" pitchFamily="2" charset="2"/>
              </a:rPr>
              <a:t>Shareholders  owners of S Corp with ownership rights based upon shares of corporate stock</a:t>
            </a:r>
            <a:endParaRPr lang="en-US" dirty="0"/>
          </a:p>
        </p:txBody>
      </p:sp>
    </p:spTree>
    <p:extLst>
      <p:ext uri="{BB962C8B-B14F-4D97-AF65-F5344CB8AC3E}">
        <p14:creationId xmlns:p14="http://schemas.microsoft.com/office/powerpoint/2010/main" val="553652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C9A64-DCB3-F36D-A7FD-FD2EBF562493}"/>
              </a:ext>
            </a:extLst>
          </p:cNvPr>
          <p:cNvSpPr>
            <a:spLocks noGrp="1"/>
          </p:cNvSpPr>
          <p:nvPr>
            <p:ph type="title"/>
          </p:nvPr>
        </p:nvSpPr>
        <p:spPr/>
        <p:txBody>
          <a:bodyPr/>
          <a:lstStyle/>
          <a:p>
            <a:r>
              <a:rPr lang="en-US" dirty="0"/>
              <a:t>S Corps continued… 	</a:t>
            </a:r>
          </a:p>
        </p:txBody>
      </p:sp>
      <p:sp>
        <p:nvSpPr>
          <p:cNvPr id="3" name="Content Placeholder 2">
            <a:extLst>
              <a:ext uri="{FF2B5EF4-FFF2-40B4-BE49-F238E27FC236}">
                <a16:creationId xmlns:a16="http://schemas.microsoft.com/office/drawing/2014/main" id="{66214501-2585-50BA-CC2D-BF7F1CB7EC27}"/>
              </a:ext>
            </a:extLst>
          </p:cNvPr>
          <p:cNvSpPr>
            <a:spLocks noGrp="1"/>
          </p:cNvSpPr>
          <p:nvPr>
            <p:ph idx="1"/>
          </p:nvPr>
        </p:nvSpPr>
        <p:spPr/>
        <p:txBody>
          <a:bodyPr>
            <a:normAutofit fontScale="92500" lnSpcReduction="20000"/>
          </a:bodyPr>
          <a:lstStyle/>
          <a:p>
            <a:r>
              <a:rPr lang="en-US" dirty="0"/>
              <a:t>Profits are </a:t>
            </a:r>
            <a:r>
              <a:rPr lang="en-US" b="1" u="sng" dirty="0"/>
              <a:t>taxed at a personal rate </a:t>
            </a:r>
            <a:r>
              <a:rPr lang="en-US" dirty="0"/>
              <a:t>(i.e., pass-through taxation)</a:t>
            </a:r>
          </a:p>
          <a:p>
            <a:r>
              <a:rPr lang="en-US" dirty="0"/>
              <a:t>Shareholders are </a:t>
            </a:r>
            <a:r>
              <a:rPr lang="en-US" b="1" u="sng" dirty="0"/>
              <a:t>not personally liable </a:t>
            </a:r>
            <a:r>
              <a:rPr lang="en-US" dirty="0"/>
              <a:t>for debts and expenses of the business</a:t>
            </a:r>
          </a:p>
          <a:p>
            <a:r>
              <a:rPr lang="en-US" dirty="0"/>
              <a:t> Advantages of S Corps</a:t>
            </a:r>
          </a:p>
          <a:p>
            <a:pPr lvl="1"/>
            <a:r>
              <a:rPr lang="en-US" dirty="0"/>
              <a:t>Better for smaller corporations</a:t>
            </a:r>
          </a:p>
          <a:p>
            <a:pPr lvl="1"/>
            <a:r>
              <a:rPr lang="en-US" dirty="0"/>
              <a:t>No personal liability</a:t>
            </a:r>
          </a:p>
          <a:p>
            <a:pPr lvl="1"/>
            <a:r>
              <a:rPr lang="en-US" dirty="0"/>
              <a:t>Pass-through taxation</a:t>
            </a:r>
          </a:p>
          <a:p>
            <a:r>
              <a:rPr lang="en-US" dirty="0"/>
              <a:t>Disadvantages of S Corps </a:t>
            </a:r>
          </a:p>
          <a:p>
            <a:pPr lvl="1"/>
            <a:r>
              <a:rPr lang="en-US" dirty="0"/>
              <a:t>Less management flexibility</a:t>
            </a:r>
          </a:p>
          <a:p>
            <a:pPr lvl="1"/>
            <a:r>
              <a:rPr lang="en-US" dirty="0">
                <a:sym typeface="Wingdings" panose="05000000000000000000" pitchFamily="2" charset="2"/>
              </a:rPr>
              <a:t>More administrative rules (i.e., record-keeping)</a:t>
            </a:r>
          </a:p>
          <a:p>
            <a:pPr lvl="1"/>
            <a:r>
              <a:rPr lang="en-US" dirty="0">
                <a:sym typeface="Wingdings" panose="05000000000000000000" pitchFamily="2" charset="2"/>
              </a:rPr>
              <a:t>Ongoing files and fees to stay in compliance</a:t>
            </a:r>
          </a:p>
          <a:p>
            <a:pPr lvl="1"/>
            <a:endParaRPr lang="en-US" dirty="0">
              <a:highlight>
                <a:srgbClr val="FFFF00"/>
              </a:highlight>
            </a:endParaRPr>
          </a:p>
          <a:p>
            <a:endParaRPr lang="en-US" dirty="0"/>
          </a:p>
          <a:p>
            <a:endParaRPr lang="en-US" dirty="0"/>
          </a:p>
        </p:txBody>
      </p:sp>
    </p:spTree>
    <p:extLst>
      <p:ext uri="{BB962C8B-B14F-4D97-AF65-F5344CB8AC3E}">
        <p14:creationId xmlns:p14="http://schemas.microsoft.com/office/powerpoint/2010/main" val="2288891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EA147-2EA4-19B1-0A43-5D81313FE51F}"/>
              </a:ext>
            </a:extLst>
          </p:cNvPr>
          <p:cNvSpPr>
            <a:spLocks noGrp="1"/>
          </p:cNvSpPr>
          <p:nvPr>
            <p:ph type="title"/>
          </p:nvPr>
        </p:nvSpPr>
        <p:spPr/>
        <p:txBody>
          <a:bodyPr/>
          <a:lstStyle/>
          <a:p>
            <a:r>
              <a:rPr lang="en-US" dirty="0"/>
              <a:t>C Corps</a:t>
            </a:r>
          </a:p>
        </p:txBody>
      </p:sp>
      <p:sp>
        <p:nvSpPr>
          <p:cNvPr id="3" name="Content Placeholder 2">
            <a:extLst>
              <a:ext uri="{FF2B5EF4-FFF2-40B4-BE49-F238E27FC236}">
                <a16:creationId xmlns:a16="http://schemas.microsoft.com/office/drawing/2014/main" id="{B9F63B0A-0617-411E-608D-6BC5EC4EFB3C}"/>
              </a:ext>
            </a:extLst>
          </p:cNvPr>
          <p:cNvSpPr>
            <a:spLocks noGrp="1"/>
          </p:cNvSpPr>
          <p:nvPr>
            <p:ph idx="1"/>
          </p:nvPr>
        </p:nvSpPr>
        <p:spPr/>
        <p:txBody>
          <a:bodyPr/>
          <a:lstStyle/>
          <a:p>
            <a:r>
              <a:rPr lang="en-US" dirty="0"/>
              <a:t>Most common type of corporation—essentially the </a:t>
            </a:r>
            <a:r>
              <a:rPr lang="en-US" b="1" u="sng" dirty="0"/>
              <a:t>default</a:t>
            </a:r>
            <a:r>
              <a:rPr lang="en-US" dirty="0"/>
              <a:t> variety</a:t>
            </a:r>
          </a:p>
          <a:p>
            <a:r>
              <a:rPr lang="en-US" dirty="0"/>
              <a:t>S-Corps and C-Corps are essentially the same under state corporation laws.</a:t>
            </a:r>
          </a:p>
          <a:p>
            <a:r>
              <a:rPr lang="en-US" dirty="0"/>
              <a:t>Main difference between S-Corps and C-Corps is their </a:t>
            </a:r>
            <a:r>
              <a:rPr lang="en-US" b="1" u="sng" dirty="0"/>
              <a:t>taxation</a:t>
            </a:r>
            <a:r>
              <a:rPr lang="en-US" dirty="0"/>
              <a:t> </a:t>
            </a:r>
            <a:r>
              <a:rPr lang="en-US" dirty="0">
                <a:sym typeface="Wingdings" panose="05000000000000000000" pitchFamily="2" charset="2"/>
              </a:rPr>
              <a:t></a:t>
            </a:r>
            <a:r>
              <a:rPr lang="en-US" dirty="0"/>
              <a:t> C-Corps are </a:t>
            </a:r>
            <a:r>
              <a:rPr lang="en-US" b="1" u="sng" dirty="0"/>
              <a:t>taxed twice</a:t>
            </a:r>
          </a:p>
          <a:p>
            <a:pPr lvl="1"/>
            <a:r>
              <a:rPr lang="en-US" dirty="0"/>
              <a:t>Corporate income tax is paid first by the corporation with a federal tax return (Form 1120)</a:t>
            </a:r>
          </a:p>
          <a:p>
            <a:pPr lvl="1"/>
            <a:r>
              <a:rPr lang="en-US" dirty="0"/>
              <a:t>Shareholders then pay taxes at a personal rate for any profits or dividends</a:t>
            </a:r>
          </a:p>
          <a:p>
            <a:r>
              <a:rPr lang="en-US" b="1" u="sng" dirty="0"/>
              <a:t>No personal liability </a:t>
            </a:r>
            <a:r>
              <a:rPr lang="en-US" dirty="0"/>
              <a:t>for all shareholders, directors and officers</a:t>
            </a:r>
          </a:p>
        </p:txBody>
      </p:sp>
    </p:spTree>
    <p:extLst>
      <p:ext uri="{BB962C8B-B14F-4D97-AF65-F5344CB8AC3E}">
        <p14:creationId xmlns:p14="http://schemas.microsoft.com/office/powerpoint/2010/main" val="3453831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59290-3774-56F8-C243-8DDD8EDAC7BC}"/>
              </a:ext>
            </a:extLst>
          </p:cNvPr>
          <p:cNvSpPr>
            <a:spLocks noGrp="1"/>
          </p:cNvSpPr>
          <p:nvPr>
            <p:ph type="title"/>
          </p:nvPr>
        </p:nvSpPr>
        <p:spPr/>
        <p:txBody>
          <a:bodyPr/>
          <a:lstStyle/>
          <a:p>
            <a:r>
              <a:rPr lang="en-US" dirty="0"/>
              <a:t>C Corps Continued…	</a:t>
            </a:r>
          </a:p>
        </p:txBody>
      </p:sp>
      <p:sp>
        <p:nvSpPr>
          <p:cNvPr id="3" name="Content Placeholder 2">
            <a:extLst>
              <a:ext uri="{FF2B5EF4-FFF2-40B4-BE49-F238E27FC236}">
                <a16:creationId xmlns:a16="http://schemas.microsoft.com/office/drawing/2014/main" id="{2B81ABF9-F17D-12A6-D1F2-2F8ECE6E92F9}"/>
              </a:ext>
            </a:extLst>
          </p:cNvPr>
          <p:cNvSpPr>
            <a:spLocks noGrp="1"/>
          </p:cNvSpPr>
          <p:nvPr>
            <p:ph idx="1"/>
          </p:nvPr>
        </p:nvSpPr>
        <p:spPr>
          <a:xfrm>
            <a:off x="1104901" y="1857375"/>
            <a:ext cx="10353674" cy="3933826"/>
          </a:xfrm>
        </p:spPr>
        <p:txBody>
          <a:bodyPr>
            <a:normAutofit fontScale="92500" lnSpcReduction="10000"/>
          </a:bodyPr>
          <a:lstStyle/>
          <a:p>
            <a:r>
              <a:rPr lang="en-US" dirty="0"/>
              <a:t>An Exception No Personal Liability </a:t>
            </a:r>
            <a:r>
              <a:rPr lang="en-US" dirty="0">
                <a:sym typeface="Wingdings" panose="05000000000000000000" pitchFamily="2" charset="2"/>
              </a:rPr>
              <a:t> </a:t>
            </a:r>
            <a:r>
              <a:rPr lang="en-US" dirty="0"/>
              <a:t>Fiduciary Duties	</a:t>
            </a:r>
          </a:p>
          <a:p>
            <a:pPr lvl="1"/>
            <a:r>
              <a:rPr lang="en-US" u="sng" dirty="0"/>
              <a:t>Duty of Care</a:t>
            </a:r>
            <a:r>
              <a:rPr lang="en-US" dirty="0"/>
              <a:t> </a:t>
            </a:r>
          </a:p>
          <a:p>
            <a:pPr lvl="2"/>
            <a:r>
              <a:rPr lang="en-US" dirty="0"/>
              <a:t>Requires directors and/or officers to make decisions in furtherance of a corporation’s interests with “reasonable diligence and prudence”</a:t>
            </a:r>
          </a:p>
          <a:p>
            <a:pPr lvl="2"/>
            <a:r>
              <a:rPr lang="en-US" dirty="0"/>
              <a:t>Court will not subject decision to judicial review if decision constitutes a valid business judgment</a:t>
            </a:r>
          </a:p>
          <a:p>
            <a:pPr lvl="1"/>
            <a:r>
              <a:rPr lang="en-US" u="sng" dirty="0"/>
              <a:t>Duty of Loyalty</a:t>
            </a:r>
          </a:p>
          <a:p>
            <a:pPr lvl="2"/>
            <a:r>
              <a:rPr lang="en-US" dirty="0"/>
              <a:t>Requires directors and/or officers to act without personal economic conflict in making business decisions</a:t>
            </a:r>
          </a:p>
          <a:p>
            <a:pPr lvl="2"/>
            <a:r>
              <a:rPr lang="en-US" dirty="0"/>
              <a:t>Breached if a director and/or officer makes a self-interested transaction (“self-dealing”) or takes a corporate opportunity</a:t>
            </a:r>
          </a:p>
          <a:p>
            <a:pPr lvl="1"/>
            <a:r>
              <a:rPr lang="en-US" u="sng" dirty="0"/>
              <a:t>Duty of Good Faith</a:t>
            </a:r>
          </a:p>
          <a:p>
            <a:pPr lvl="2"/>
            <a:r>
              <a:rPr lang="en-US" dirty="0"/>
              <a:t>Requires directors and/or officers to make business decisions with conscious regard for their duties as fiduciaries</a:t>
            </a:r>
          </a:p>
          <a:p>
            <a:pPr lvl="2"/>
            <a:r>
              <a:rPr lang="en-US" dirty="0"/>
              <a:t>Breached if a director and/or officer intentionally violates the law or intentionally acts adverse to the corporation’s best interests</a:t>
            </a:r>
          </a:p>
        </p:txBody>
      </p:sp>
    </p:spTree>
    <p:extLst>
      <p:ext uri="{BB962C8B-B14F-4D97-AF65-F5344CB8AC3E}">
        <p14:creationId xmlns:p14="http://schemas.microsoft.com/office/powerpoint/2010/main" val="228909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FE0A8-CA45-ADAA-76BD-E66BA77212F2}"/>
              </a:ext>
            </a:extLst>
          </p:cNvPr>
          <p:cNvSpPr>
            <a:spLocks noGrp="1"/>
          </p:cNvSpPr>
          <p:nvPr>
            <p:ph type="title"/>
          </p:nvPr>
        </p:nvSpPr>
        <p:spPr/>
        <p:txBody>
          <a:bodyPr/>
          <a:lstStyle/>
          <a:p>
            <a:r>
              <a:rPr lang="en-US" dirty="0"/>
              <a:t>C Corps Continued…	</a:t>
            </a:r>
          </a:p>
        </p:txBody>
      </p:sp>
      <p:sp>
        <p:nvSpPr>
          <p:cNvPr id="3" name="Content Placeholder 2">
            <a:extLst>
              <a:ext uri="{FF2B5EF4-FFF2-40B4-BE49-F238E27FC236}">
                <a16:creationId xmlns:a16="http://schemas.microsoft.com/office/drawing/2014/main" id="{06B33A28-18C4-77C9-5886-617D8C85FB56}"/>
              </a:ext>
            </a:extLst>
          </p:cNvPr>
          <p:cNvSpPr>
            <a:spLocks noGrp="1"/>
          </p:cNvSpPr>
          <p:nvPr>
            <p:ph idx="1"/>
          </p:nvPr>
        </p:nvSpPr>
        <p:spPr/>
        <p:txBody>
          <a:bodyPr/>
          <a:lstStyle/>
          <a:p>
            <a:r>
              <a:rPr lang="en-US" dirty="0"/>
              <a:t>Advantages of a C-Corp</a:t>
            </a:r>
          </a:p>
          <a:p>
            <a:pPr lvl="1"/>
            <a:r>
              <a:rPr lang="en-US" dirty="0"/>
              <a:t>No restrictions on amount or identities of shareholders</a:t>
            </a:r>
          </a:p>
          <a:p>
            <a:pPr lvl="1"/>
            <a:r>
              <a:rPr lang="en-US" dirty="0"/>
              <a:t>Limited liability for shareholders, directors and officers</a:t>
            </a:r>
          </a:p>
          <a:p>
            <a:pPr lvl="1"/>
            <a:r>
              <a:rPr lang="en-US" dirty="0"/>
              <a:t>Easier to raise equity financing</a:t>
            </a:r>
          </a:p>
          <a:p>
            <a:r>
              <a:rPr lang="en-US" dirty="0"/>
              <a:t>Disadvantages of a C-Corp </a:t>
            </a:r>
          </a:p>
          <a:p>
            <a:pPr lvl="1"/>
            <a:r>
              <a:rPr lang="en-US" dirty="0"/>
              <a:t>“Double Taxation”</a:t>
            </a:r>
          </a:p>
          <a:p>
            <a:pPr lvl="1"/>
            <a:r>
              <a:rPr lang="en-US" dirty="0"/>
              <a:t>More regulations and government oversight</a:t>
            </a:r>
          </a:p>
        </p:txBody>
      </p:sp>
    </p:spTree>
    <p:extLst>
      <p:ext uri="{BB962C8B-B14F-4D97-AF65-F5344CB8AC3E}">
        <p14:creationId xmlns:p14="http://schemas.microsoft.com/office/powerpoint/2010/main" val="170494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08E7-225F-19B7-875A-6C6940E67CD2}"/>
              </a:ext>
            </a:extLst>
          </p:cNvPr>
          <p:cNvSpPr>
            <a:spLocks noGrp="1"/>
          </p:cNvSpPr>
          <p:nvPr>
            <p:ph type="title"/>
          </p:nvPr>
        </p:nvSpPr>
        <p:spPr/>
        <p:txBody>
          <a:bodyPr/>
          <a:lstStyle/>
          <a:p>
            <a:r>
              <a:rPr lang="en-US" dirty="0"/>
              <a:t>Limited Liability Companies (LLCs)</a:t>
            </a:r>
          </a:p>
        </p:txBody>
      </p:sp>
      <p:sp>
        <p:nvSpPr>
          <p:cNvPr id="3" name="Content Placeholder 2">
            <a:extLst>
              <a:ext uri="{FF2B5EF4-FFF2-40B4-BE49-F238E27FC236}">
                <a16:creationId xmlns:a16="http://schemas.microsoft.com/office/drawing/2014/main" id="{07E90A59-2ED9-AEF6-C0A6-02509DD968B0}"/>
              </a:ext>
            </a:extLst>
          </p:cNvPr>
          <p:cNvSpPr>
            <a:spLocks noGrp="1"/>
          </p:cNvSpPr>
          <p:nvPr>
            <p:ph idx="1"/>
          </p:nvPr>
        </p:nvSpPr>
        <p:spPr/>
        <p:txBody>
          <a:bodyPr>
            <a:normAutofit/>
          </a:bodyPr>
          <a:lstStyle/>
          <a:p>
            <a:r>
              <a:rPr lang="en-US" dirty="0"/>
              <a:t>A “hybrid” entity </a:t>
            </a:r>
            <a:r>
              <a:rPr lang="en-US" dirty="0">
                <a:sym typeface="Wingdings" panose="05000000000000000000" pitchFamily="2" charset="2"/>
              </a:rPr>
              <a:t> Combines partnership-style taxation with corporate-style liability protection</a:t>
            </a:r>
            <a:endParaRPr lang="en-US" dirty="0"/>
          </a:p>
          <a:p>
            <a:r>
              <a:rPr lang="en-US" dirty="0"/>
              <a:t>Formation Requirements: </a:t>
            </a:r>
          </a:p>
          <a:p>
            <a:pPr lvl="1"/>
            <a:r>
              <a:rPr lang="en-US" dirty="0"/>
              <a:t>Name the LLC</a:t>
            </a:r>
          </a:p>
          <a:p>
            <a:pPr lvl="1"/>
            <a:r>
              <a:rPr lang="en-US" dirty="0"/>
              <a:t>Choose a Registered Agent</a:t>
            </a:r>
          </a:p>
          <a:p>
            <a:pPr lvl="1"/>
            <a:r>
              <a:rPr lang="en-US" dirty="0"/>
              <a:t>File the Articles of Organization with the Secretary of State</a:t>
            </a:r>
          </a:p>
          <a:p>
            <a:r>
              <a:rPr lang="en-US" dirty="0"/>
              <a:t>Operating Agreement? It depends on the state but is always advisable</a:t>
            </a:r>
          </a:p>
          <a:p>
            <a:pPr lvl="1"/>
            <a:r>
              <a:rPr lang="en-US" dirty="0"/>
              <a:t>TN:  Not required</a:t>
            </a:r>
          </a:p>
          <a:p>
            <a:pPr lvl="1"/>
            <a:r>
              <a:rPr lang="en-US" dirty="0"/>
              <a:t>CA, NY, MO, ME and DE:  Required</a:t>
            </a:r>
          </a:p>
        </p:txBody>
      </p:sp>
    </p:spTree>
    <p:extLst>
      <p:ext uri="{BB962C8B-B14F-4D97-AF65-F5344CB8AC3E}">
        <p14:creationId xmlns:p14="http://schemas.microsoft.com/office/powerpoint/2010/main" val="26008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8B2C1-1156-71F0-32BD-3FFD0958F706}"/>
              </a:ext>
            </a:extLst>
          </p:cNvPr>
          <p:cNvSpPr>
            <a:spLocks noGrp="1"/>
          </p:cNvSpPr>
          <p:nvPr>
            <p:ph type="title"/>
          </p:nvPr>
        </p:nvSpPr>
        <p:spPr/>
        <p:txBody>
          <a:bodyPr/>
          <a:lstStyle/>
          <a:p>
            <a:r>
              <a:rPr lang="en-US" dirty="0"/>
              <a:t>Limited Liability Companies (LLCs) continued…</a:t>
            </a:r>
          </a:p>
        </p:txBody>
      </p:sp>
      <p:sp>
        <p:nvSpPr>
          <p:cNvPr id="3" name="Content Placeholder 2">
            <a:extLst>
              <a:ext uri="{FF2B5EF4-FFF2-40B4-BE49-F238E27FC236}">
                <a16:creationId xmlns:a16="http://schemas.microsoft.com/office/drawing/2014/main" id="{1C91383D-F268-D249-E919-98110E92F80E}"/>
              </a:ext>
            </a:extLst>
          </p:cNvPr>
          <p:cNvSpPr>
            <a:spLocks noGrp="1"/>
          </p:cNvSpPr>
          <p:nvPr>
            <p:ph idx="1"/>
          </p:nvPr>
        </p:nvSpPr>
        <p:spPr/>
        <p:txBody>
          <a:bodyPr>
            <a:normAutofit lnSpcReduction="10000"/>
          </a:bodyPr>
          <a:lstStyle/>
          <a:p>
            <a:r>
              <a:rPr lang="en-US" dirty="0"/>
              <a:t>Three Types of LLCS:  </a:t>
            </a:r>
          </a:p>
          <a:p>
            <a:pPr lvl="1"/>
            <a:r>
              <a:rPr lang="en-US" dirty="0"/>
              <a:t>Member-Managed </a:t>
            </a:r>
            <a:r>
              <a:rPr lang="en-US" dirty="0">
                <a:sym typeface="Wingdings" panose="05000000000000000000" pitchFamily="2" charset="2"/>
              </a:rPr>
              <a:t> Members (Owners) manage and control of the business</a:t>
            </a:r>
          </a:p>
          <a:p>
            <a:pPr lvl="1"/>
            <a:r>
              <a:rPr lang="en-US" dirty="0">
                <a:sym typeface="Wingdings" panose="05000000000000000000" pitchFamily="2" charset="2"/>
              </a:rPr>
              <a:t>Manager-Managed  Managers (who can be Owners or non-Owners) manage and control of the business</a:t>
            </a:r>
          </a:p>
          <a:p>
            <a:pPr lvl="1"/>
            <a:r>
              <a:rPr lang="en-US" dirty="0">
                <a:sym typeface="Wingdings" panose="05000000000000000000" pitchFamily="2" charset="2"/>
              </a:rPr>
              <a:t>Director-Managed  Board of Directors (non-Owners) manage and control of the business</a:t>
            </a:r>
            <a:endParaRPr lang="en-US" dirty="0"/>
          </a:p>
          <a:p>
            <a:r>
              <a:rPr lang="en-US" dirty="0"/>
              <a:t>Owner is </a:t>
            </a:r>
            <a:r>
              <a:rPr lang="en-US" b="1" u="sng" dirty="0"/>
              <a:t>not personally liable </a:t>
            </a:r>
            <a:r>
              <a:rPr lang="en-US" dirty="0"/>
              <a:t>for debts and expenses of the business</a:t>
            </a:r>
          </a:p>
          <a:p>
            <a:r>
              <a:rPr lang="en-US" dirty="0"/>
              <a:t>Profits are </a:t>
            </a:r>
            <a:r>
              <a:rPr lang="en-US" b="1" u="sng" dirty="0"/>
              <a:t>taxed at a personal rate </a:t>
            </a:r>
            <a:r>
              <a:rPr lang="en-US" dirty="0"/>
              <a:t>(i.e., pass-through taxation)</a:t>
            </a:r>
          </a:p>
          <a:p>
            <a:r>
              <a:rPr lang="en-US" dirty="0"/>
              <a:t>Charging Order </a:t>
            </a:r>
            <a:r>
              <a:rPr lang="en-US" dirty="0">
                <a:sym typeface="Wingdings" panose="05000000000000000000" pitchFamily="2" charset="2"/>
              </a:rPr>
              <a:t> only remedy against a creditor of a member in TN </a:t>
            </a:r>
          </a:p>
          <a:p>
            <a:pPr lvl="1"/>
            <a:r>
              <a:rPr lang="en-US" dirty="0">
                <a:sym typeface="Wingdings" panose="05000000000000000000" pitchFamily="2" charset="2"/>
              </a:rPr>
              <a:t>For other entities, owner’s interest may be taken</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1991710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E33A-4B6A-DF7E-3973-999170BEA387}"/>
              </a:ext>
            </a:extLst>
          </p:cNvPr>
          <p:cNvSpPr>
            <a:spLocks noGrp="1"/>
          </p:cNvSpPr>
          <p:nvPr>
            <p:ph type="title"/>
          </p:nvPr>
        </p:nvSpPr>
        <p:spPr/>
        <p:txBody>
          <a:bodyPr/>
          <a:lstStyle/>
          <a:p>
            <a:r>
              <a:rPr lang="en-US" dirty="0"/>
              <a:t>Filing Fees and Expenses</a:t>
            </a:r>
          </a:p>
        </p:txBody>
      </p:sp>
      <p:sp>
        <p:nvSpPr>
          <p:cNvPr id="3" name="Content Placeholder 2">
            <a:extLst>
              <a:ext uri="{FF2B5EF4-FFF2-40B4-BE49-F238E27FC236}">
                <a16:creationId xmlns:a16="http://schemas.microsoft.com/office/drawing/2014/main" id="{416F505A-F25C-02CF-59AC-0DE39786D561}"/>
              </a:ext>
            </a:extLst>
          </p:cNvPr>
          <p:cNvSpPr>
            <a:spLocks noGrp="1"/>
          </p:cNvSpPr>
          <p:nvPr>
            <p:ph idx="1"/>
          </p:nvPr>
        </p:nvSpPr>
        <p:spPr>
          <a:xfrm>
            <a:off x="1286107" y="1981201"/>
            <a:ext cx="9954322" cy="4029306"/>
          </a:xfrm>
        </p:spPr>
        <p:txBody>
          <a:bodyPr>
            <a:normAutofit fontScale="47500" lnSpcReduction="20000"/>
          </a:bodyPr>
          <a:lstStyle/>
          <a:p>
            <a:r>
              <a:rPr lang="en-US" sz="2300" u="sng" dirty="0"/>
              <a:t>Ongoing Fees</a:t>
            </a:r>
            <a:r>
              <a:rPr lang="en-US" sz="2300" dirty="0"/>
              <a:t>:</a:t>
            </a:r>
          </a:p>
          <a:p>
            <a:pPr lvl="1"/>
            <a:r>
              <a:rPr lang="en-US" sz="2300" dirty="0"/>
              <a:t>Partnerships</a:t>
            </a:r>
            <a:endParaRPr lang="en-US" sz="2300" dirty="0">
              <a:sym typeface="Wingdings" panose="05000000000000000000" pitchFamily="2" charset="2"/>
            </a:endParaRPr>
          </a:p>
          <a:p>
            <a:pPr lvl="2"/>
            <a:r>
              <a:rPr lang="en-US" sz="2300" dirty="0">
                <a:sym typeface="Wingdings" panose="05000000000000000000" pitchFamily="2" charset="2"/>
              </a:rPr>
              <a:t>Annual report and filing fee  $20 </a:t>
            </a:r>
          </a:p>
          <a:p>
            <a:pPr lvl="1"/>
            <a:r>
              <a:rPr lang="en-US" sz="2300" dirty="0"/>
              <a:t>Corporations</a:t>
            </a:r>
          </a:p>
          <a:p>
            <a:pPr lvl="2"/>
            <a:r>
              <a:rPr lang="en-US" sz="2300" dirty="0"/>
              <a:t>Annual report and filing fee </a:t>
            </a:r>
            <a:r>
              <a:rPr lang="en-US" sz="2300" dirty="0">
                <a:sym typeface="Wingdings" panose="05000000000000000000" pitchFamily="2" charset="2"/>
              </a:rPr>
              <a:t> $100</a:t>
            </a:r>
            <a:endParaRPr lang="en-US" sz="2300" dirty="0"/>
          </a:p>
          <a:p>
            <a:pPr lvl="1"/>
            <a:r>
              <a:rPr lang="en-US" sz="2300" dirty="0"/>
              <a:t>LLC</a:t>
            </a:r>
          </a:p>
          <a:p>
            <a:pPr lvl="2"/>
            <a:r>
              <a:rPr lang="en-US" sz="2300" dirty="0"/>
              <a:t>Annual report and filing fee </a:t>
            </a:r>
            <a:r>
              <a:rPr lang="en-US" sz="2300" dirty="0">
                <a:sym typeface="Wingdings" panose="05000000000000000000" pitchFamily="2" charset="2"/>
              </a:rPr>
              <a:t> $300 minimum up to a maximum of $3,000</a:t>
            </a:r>
          </a:p>
          <a:p>
            <a:pPr lvl="3"/>
            <a:r>
              <a:rPr lang="en-US" sz="2300" dirty="0">
                <a:sym typeface="Wingdings" panose="05000000000000000000" pitchFamily="2" charset="2"/>
              </a:rPr>
              <a:t>Increases by an additional $50 per member for every member over 6 members up to a maximum of $3,000</a:t>
            </a:r>
          </a:p>
          <a:p>
            <a:pPr lvl="1"/>
            <a:r>
              <a:rPr lang="en-US" sz="2300" dirty="0">
                <a:sym typeface="Wingdings" panose="05000000000000000000" pitchFamily="2" charset="2"/>
              </a:rPr>
              <a:t>Business Licenses</a:t>
            </a:r>
          </a:p>
          <a:p>
            <a:r>
              <a:rPr lang="en-US" sz="2300" u="sng" dirty="0">
                <a:sym typeface="Wingdings" panose="05000000000000000000" pitchFamily="2" charset="2"/>
              </a:rPr>
              <a:t>Taxes</a:t>
            </a:r>
            <a:r>
              <a:rPr lang="en-US" sz="2300" dirty="0">
                <a:sym typeface="Wingdings" panose="05000000000000000000" pitchFamily="2" charset="2"/>
              </a:rPr>
              <a:t>:</a:t>
            </a:r>
          </a:p>
          <a:p>
            <a:pPr lvl="1"/>
            <a:r>
              <a:rPr lang="en-US" sz="2300" dirty="0">
                <a:sym typeface="Wingdings" panose="05000000000000000000" pitchFamily="2" charset="2"/>
              </a:rPr>
              <a:t>Franchise Tax  0.25% of the greater of net worth or real and tangible property in TN ($100 minimum)</a:t>
            </a:r>
          </a:p>
          <a:p>
            <a:pPr lvl="1"/>
            <a:r>
              <a:rPr lang="en-US" sz="2300" dirty="0">
                <a:sym typeface="Wingdings" panose="05000000000000000000" pitchFamily="2" charset="2"/>
              </a:rPr>
              <a:t>Excise Tax  6.5% of taxable income made in TN</a:t>
            </a:r>
          </a:p>
          <a:p>
            <a:pPr lvl="1"/>
            <a:r>
              <a:rPr lang="en-US" sz="2300" dirty="0">
                <a:sym typeface="Wingdings" panose="05000000000000000000" pitchFamily="2" charset="2"/>
              </a:rPr>
              <a:t>Business Tax </a:t>
            </a:r>
          </a:p>
          <a:p>
            <a:pPr lvl="1"/>
            <a:r>
              <a:rPr lang="en-US" sz="2300" dirty="0">
                <a:sym typeface="Wingdings" panose="05000000000000000000" pitchFamily="2" charset="2"/>
              </a:rPr>
              <a:t>Sales and Use Tax</a:t>
            </a:r>
          </a:p>
          <a:p>
            <a:pPr lvl="1"/>
            <a:r>
              <a:rPr lang="en-US" sz="2300" dirty="0">
                <a:sym typeface="Wingdings" panose="05000000000000000000" pitchFamily="2" charset="2"/>
              </a:rPr>
              <a:t>If operating in other states, may need to register to do business in those states</a:t>
            </a:r>
          </a:p>
          <a:p>
            <a:pPr lvl="1"/>
            <a:endParaRPr lang="en-US" dirty="0"/>
          </a:p>
        </p:txBody>
      </p:sp>
    </p:spTree>
    <p:extLst>
      <p:ext uri="{BB962C8B-B14F-4D97-AF65-F5344CB8AC3E}">
        <p14:creationId xmlns:p14="http://schemas.microsoft.com/office/powerpoint/2010/main" val="265506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D2C97-F677-1E22-16C8-555054347E58}"/>
              </a:ext>
            </a:extLst>
          </p:cNvPr>
          <p:cNvSpPr>
            <a:spLocks noGrp="1"/>
          </p:cNvSpPr>
          <p:nvPr>
            <p:ph type="title"/>
          </p:nvPr>
        </p:nvSpPr>
        <p:spPr/>
        <p:txBody>
          <a:bodyPr/>
          <a:lstStyle/>
          <a:p>
            <a:r>
              <a:rPr lang="en-US" dirty="0"/>
              <a:t>Nonprofits</a:t>
            </a:r>
          </a:p>
        </p:txBody>
      </p:sp>
      <p:sp>
        <p:nvSpPr>
          <p:cNvPr id="3" name="Content Placeholder 2">
            <a:extLst>
              <a:ext uri="{FF2B5EF4-FFF2-40B4-BE49-F238E27FC236}">
                <a16:creationId xmlns:a16="http://schemas.microsoft.com/office/drawing/2014/main" id="{5A112931-B1CF-4B90-1960-301D884AD8C4}"/>
              </a:ext>
            </a:extLst>
          </p:cNvPr>
          <p:cNvSpPr>
            <a:spLocks noGrp="1"/>
          </p:cNvSpPr>
          <p:nvPr>
            <p:ph idx="1"/>
          </p:nvPr>
        </p:nvSpPr>
        <p:spPr/>
        <p:txBody>
          <a:bodyPr>
            <a:normAutofit fontScale="77500" lnSpcReduction="20000"/>
          </a:bodyPr>
          <a:lstStyle/>
          <a:p>
            <a:r>
              <a:rPr lang="en-US" dirty="0"/>
              <a:t>501(c)(3) organizations </a:t>
            </a:r>
            <a:r>
              <a:rPr lang="en-US" dirty="0">
                <a:sym typeface="Wingdings" panose="05000000000000000000" pitchFamily="2" charset="2"/>
              </a:rPr>
              <a:t> formed for religious, charitable, scientific, literary or educational purposes</a:t>
            </a:r>
          </a:p>
          <a:p>
            <a:r>
              <a:rPr lang="en-US" dirty="0"/>
              <a:t>Eligible for federal and state tax exemptions</a:t>
            </a:r>
          </a:p>
          <a:p>
            <a:r>
              <a:rPr lang="en-US" dirty="0"/>
              <a:t>Formation Requirements:</a:t>
            </a:r>
          </a:p>
          <a:p>
            <a:pPr lvl="1"/>
            <a:r>
              <a:rPr lang="en-US" dirty="0"/>
              <a:t>Choose three initial directors to serve on the board and at least one incorporator</a:t>
            </a:r>
          </a:p>
          <a:p>
            <a:pPr lvl="1"/>
            <a:r>
              <a:rPr lang="en-US" dirty="0"/>
              <a:t>Name the nonprofit</a:t>
            </a:r>
          </a:p>
          <a:p>
            <a:pPr lvl="1"/>
            <a:r>
              <a:rPr lang="en-US" dirty="0"/>
              <a:t>Appoint a registered agent</a:t>
            </a:r>
          </a:p>
          <a:p>
            <a:pPr lvl="1"/>
            <a:r>
              <a:rPr lang="en-US" dirty="0"/>
              <a:t>Prepare Bylaws </a:t>
            </a:r>
          </a:p>
          <a:p>
            <a:pPr lvl="1"/>
            <a:r>
              <a:rPr lang="en-US" dirty="0"/>
              <a:t>File a Certificate of Incorporation (i.e., “Charter”) with the Secretary of State (fillable online form) ($100 filing fee)</a:t>
            </a:r>
          </a:p>
          <a:p>
            <a:pPr lvl="1"/>
            <a:r>
              <a:rPr lang="en-US" dirty="0"/>
              <a:t>Hold an initial board meeting</a:t>
            </a:r>
          </a:p>
          <a:p>
            <a:pPr lvl="1"/>
            <a:r>
              <a:rPr lang="en-US" dirty="0"/>
              <a:t>Obtain an EIN from the IRS</a:t>
            </a:r>
          </a:p>
          <a:p>
            <a:pPr lvl="1"/>
            <a:r>
              <a:rPr lang="en-US" dirty="0"/>
              <a:t>Obtain any necessary local or state business licenses</a:t>
            </a:r>
          </a:p>
          <a:p>
            <a:pPr lvl="1"/>
            <a:r>
              <a:rPr lang="en-US" dirty="0"/>
              <a:t>File an annual report with the Secretary of State ($20 filing fee)</a:t>
            </a:r>
          </a:p>
        </p:txBody>
      </p:sp>
    </p:spTree>
    <p:extLst>
      <p:ext uri="{BB962C8B-B14F-4D97-AF65-F5344CB8AC3E}">
        <p14:creationId xmlns:p14="http://schemas.microsoft.com/office/powerpoint/2010/main" val="1817206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5C11D-BC78-7DE6-6E76-978550098662}"/>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F2046B0A-7F6F-1F43-45F7-A27CCC4A0177}"/>
              </a:ext>
            </a:extLst>
          </p:cNvPr>
          <p:cNvSpPr>
            <a:spLocks noGrp="1"/>
          </p:cNvSpPr>
          <p:nvPr>
            <p:ph idx="1"/>
          </p:nvPr>
        </p:nvSpPr>
        <p:spPr/>
        <p:txBody>
          <a:bodyPr/>
          <a:lstStyle/>
          <a:p>
            <a:r>
              <a:rPr lang="en-US" dirty="0"/>
              <a:t>This webinar will be recorded with permission and is furnished for informational use only.  Neither the speakers, contributors nor SCORE is engaged in rendering legal nor other expert professional services, for which outside competent professionals should be sought.  All statements and opinions contained herein are the sole opinion of the speakers and subject to change without notice.  Receipt of this information constitutes your acceptance of these terms and conditions.</a:t>
            </a:r>
          </a:p>
        </p:txBody>
      </p:sp>
    </p:spTree>
    <p:extLst>
      <p:ext uri="{BB962C8B-B14F-4D97-AF65-F5344CB8AC3E}">
        <p14:creationId xmlns:p14="http://schemas.microsoft.com/office/powerpoint/2010/main" val="1696712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DFBD8-776F-4470-6237-37C09798A34F}"/>
              </a:ext>
            </a:extLst>
          </p:cNvPr>
          <p:cNvSpPr>
            <a:spLocks noGrp="1"/>
          </p:cNvSpPr>
          <p:nvPr>
            <p:ph type="title"/>
          </p:nvPr>
        </p:nvSpPr>
        <p:spPr/>
        <p:txBody>
          <a:bodyPr/>
          <a:lstStyle/>
          <a:p>
            <a:r>
              <a:rPr lang="en-US" dirty="0"/>
              <a:t>Nonprofits continued…</a:t>
            </a:r>
          </a:p>
        </p:txBody>
      </p:sp>
      <p:sp>
        <p:nvSpPr>
          <p:cNvPr id="3" name="Content Placeholder 2">
            <a:extLst>
              <a:ext uri="{FF2B5EF4-FFF2-40B4-BE49-F238E27FC236}">
                <a16:creationId xmlns:a16="http://schemas.microsoft.com/office/drawing/2014/main" id="{07C6E903-AAAC-97B9-5C3D-26F5BD5B7162}"/>
              </a:ext>
            </a:extLst>
          </p:cNvPr>
          <p:cNvSpPr>
            <a:spLocks noGrp="1"/>
          </p:cNvSpPr>
          <p:nvPr>
            <p:ph idx="1"/>
          </p:nvPr>
        </p:nvSpPr>
        <p:spPr/>
        <p:txBody>
          <a:bodyPr/>
          <a:lstStyle/>
          <a:p>
            <a:r>
              <a:rPr lang="en-US" dirty="0"/>
              <a:t>Charter must include:</a:t>
            </a:r>
          </a:p>
          <a:p>
            <a:pPr lvl="2"/>
            <a:r>
              <a:rPr lang="en-US" dirty="0"/>
              <a:t>Name of the nonprofit</a:t>
            </a:r>
          </a:p>
          <a:p>
            <a:pPr lvl="2"/>
            <a:r>
              <a:rPr lang="en-US" dirty="0"/>
              <a:t>Period of duration (usually perpetual)</a:t>
            </a:r>
          </a:p>
          <a:p>
            <a:pPr lvl="2"/>
            <a:r>
              <a:rPr lang="en-US" dirty="0"/>
              <a:t>Fiscal year closing month </a:t>
            </a:r>
          </a:p>
          <a:p>
            <a:pPr lvl="2"/>
            <a:r>
              <a:rPr lang="en-US" dirty="0"/>
              <a:t>Statement as to nonprofit’s status as a public benefit corporation, mutual benefit corporation, or religious corporation</a:t>
            </a:r>
          </a:p>
          <a:p>
            <a:pPr lvl="2"/>
            <a:r>
              <a:rPr lang="en-US" dirty="0"/>
              <a:t>Statement as to how the nonprofit’s assets will be distributed upon dissolution</a:t>
            </a:r>
          </a:p>
          <a:p>
            <a:pPr lvl="2"/>
            <a:r>
              <a:rPr lang="en-US" dirty="0"/>
              <a:t>Name and street address of registered agent</a:t>
            </a:r>
          </a:p>
          <a:p>
            <a:pPr lvl="2"/>
            <a:r>
              <a:rPr lang="en-US" dirty="0"/>
              <a:t>Street address of principal office</a:t>
            </a:r>
          </a:p>
          <a:p>
            <a:pPr lvl="2"/>
            <a:r>
              <a:rPr lang="en-US" dirty="0"/>
              <a:t>Name and street address of each incorporator</a:t>
            </a:r>
          </a:p>
          <a:p>
            <a:pPr lvl="2"/>
            <a:r>
              <a:rPr lang="en-US" dirty="0"/>
              <a:t>Specific language to receive 501(c)(3) tax-exempt status</a:t>
            </a:r>
          </a:p>
          <a:p>
            <a:pPr lvl="1"/>
            <a:endParaRPr lang="en-US" dirty="0"/>
          </a:p>
        </p:txBody>
      </p:sp>
    </p:spTree>
    <p:extLst>
      <p:ext uri="{BB962C8B-B14F-4D97-AF65-F5344CB8AC3E}">
        <p14:creationId xmlns:p14="http://schemas.microsoft.com/office/powerpoint/2010/main" val="2885890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7D49E-8759-36C6-1D79-C095AFC8CD9F}"/>
              </a:ext>
            </a:extLst>
          </p:cNvPr>
          <p:cNvSpPr>
            <a:spLocks noGrp="1"/>
          </p:cNvSpPr>
          <p:nvPr>
            <p:ph type="title"/>
          </p:nvPr>
        </p:nvSpPr>
        <p:spPr/>
        <p:txBody>
          <a:bodyPr/>
          <a:lstStyle/>
          <a:p>
            <a:r>
              <a:rPr lang="en-US" dirty="0"/>
              <a:t>Nonprofits continued…	</a:t>
            </a:r>
          </a:p>
        </p:txBody>
      </p:sp>
      <p:sp>
        <p:nvSpPr>
          <p:cNvPr id="3" name="Content Placeholder 2">
            <a:extLst>
              <a:ext uri="{FF2B5EF4-FFF2-40B4-BE49-F238E27FC236}">
                <a16:creationId xmlns:a16="http://schemas.microsoft.com/office/drawing/2014/main" id="{A6490199-986A-79C3-7EE7-B91F5751AC1A}"/>
              </a:ext>
            </a:extLst>
          </p:cNvPr>
          <p:cNvSpPr>
            <a:spLocks noGrp="1"/>
          </p:cNvSpPr>
          <p:nvPr>
            <p:ph idx="1"/>
          </p:nvPr>
        </p:nvSpPr>
        <p:spPr/>
        <p:txBody>
          <a:bodyPr/>
          <a:lstStyle/>
          <a:p>
            <a:r>
              <a:rPr lang="en-US" dirty="0"/>
              <a:t>How to obtain federal tax exemptions: </a:t>
            </a:r>
          </a:p>
          <a:p>
            <a:pPr lvl="1"/>
            <a:r>
              <a:rPr lang="en-US" dirty="0"/>
              <a:t>For larger nonprofits, complete and file IRS Form 1023</a:t>
            </a:r>
          </a:p>
          <a:p>
            <a:pPr lvl="1"/>
            <a:r>
              <a:rPr lang="en-US" dirty="0"/>
              <a:t>For smaller nonprofits, complete and file IRS Form 1023-EZ</a:t>
            </a:r>
          </a:p>
          <a:p>
            <a:r>
              <a:rPr lang="en-US" dirty="0"/>
              <a:t>How to obtain state tax exemptions:</a:t>
            </a:r>
          </a:p>
          <a:p>
            <a:pPr lvl="1"/>
            <a:r>
              <a:rPr lang="en-US" dirty="0"/>
              <a:t>Excise and Franchise Taxes </a:t>
            </a:r>
            <a:r>
              <a:rPr lang="en-US" dirty="0">
                <a:sym typeface="Wingdings" panose="05000000000000000000" pitchFamily="2" charset="2"/>
              </a:rPr>
              <a:t> automatically exempt in TN</a:t>
            </a:r>
          </a:p>
          <a:p>
            <a:pPr lvl="1"/>
            <a:r>
              <a:rPr lang="en-US" dirty="0">
                <a:sym typeface="Wingdings" panose="05000000000000000000" pitchFamily="2" charset="2"/>
              </a:rPr>
              <a:t>Sales and Use Taxes  complete and file an application with TN Department of Revenue</a:t>
            </a:r>
            <a:endParaRPr lang="en-US" dirty="0"/>
          </a:p>
        </p:txBody>
      </p:sp>
    </p:spTree>
    <p:extLst>
      <p:ext uri="{BB962C8B-B14F-4D97-AF65-F5344CB8AC3E}">
        <p14:creationId xmlns:p14="http://schemas.microsoft.com/office/powerpoint/2010/main" val="1125683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99F5-D590-909B-8083-165B07A0040B}"/>
              </a:ext>
            </a:extLst>
          </p:cNvPr>
          <p:cNvSpPr>
            <a:spLocks noGrp="1"/>
          </p:cNvSpPr>
          <p:nvPr>
            <p:ph type="title"/>
          </p:nvPr>
        </p:nvSpPr>
        <p:spPr/>
        <p:txBody>
          <a:bodyPr/>
          <a:lstStyle/>
          <a:p>
            <a:r>
              <a:rPr lang="en-US" dirty="0"/>
              <a:t>Entity Overview	</a:t>
            </a:r>
          </a:p>
        </p:txBody>
      </p:sp>
      <p:graphicFrame>
        <p:nvGraphicFramePr>
          <p:cNvPr id="6" name="Table 6">
            <a:extLst>
              <a:ext uri="{FF2B5EF4-FFF2-40B4-BE49-F238E27FC236}">
                <a16:creationId xmlns:a16="http://schemas.microsoft.com/office/drawing/2014/main" id="{B87DF592-FFD4-4FE4-1D91-66FC58610D66}"/>
              </a:ext>
            </a:extLst>
          </p:cNvPr>
          <p:cNvGraphicFramePr>
            <a:graphicFrameLocks noGrp="1"/>
          </p:cNvGraphicFramePr>
          <p:nvPr>
            <p:ph idx="1"/>
            <p:extLst>
              <p:ext uri="{D42A27DB-BD31-4B8C-83A1-F6EECF244321}">
                <p14:modId xmlns:p14="http://schemas.microsoft.com/office/powerpoint/2010/main" val="2093043319"/>
              </p:ext>
            </p:extLst>
          </p:nvPr>
        </p:nvGraphicFramePr>
        <p:xfrm>
          <a:off x="1295400" y="1981200"/>
          <a:ext cx="9601195" cy="3108960"/>
        </p:xfrm>
        <a:graphic>
          <a:graphicData uri="http://schemas.openxmlformats.org/drawingml/2006/table">
            <a:tbl>
              <a:tblPr firstRow="1" bandRow="1">
                <a:tableStyleId>{BC89EF96-8CEA-46FF-86C4-4CE0E7609802}</a:tableStyleId>
              </a:tblPr>
              <a:tblGrid>
                <a:gridCol w="1920239">
                  <a:extLst>
                    <a:ext uri="{9D8B030D-6E8A-4147-A177-3AD203B41FA5}">
                      <a16:colId xmlns:a16="http://schemas.microsoft.com/office/drawing/2014/main" val="822484215"/>
                    </a:ext>
                  </a:extLst>
                </a:gridCol>
                <a:gridCol w="1920239">
                  <a:extLst>
                    <a:ext uri="{9D8B030D-6E8A-4147-A177-3AD203B41FA5}">
                      <a16:colId xmlns:a16="http://schemas.microsoft.com/office/drawing/2014/main" val="1621451554"/>
                    </a:ext>
                  </a:extLst>
                </a:gridCol>
                <a:gridCol w="1920239">
                  <a:extLst>
                    <a:ext uri="{9D8B030D-6E8A-4147-A177-3AD203B41FA5}">
                      <a16:colId xmlns:a16="http://schemas.microsoft.com/office/drawing/2014/main" val="1105089384"/>
                    </a:ext>
                  </a:extLst>
                </a:gridCol>
                <a:gridCol w="1920239">
                  <a:extLst>
                    <a:ext uri="{9D8B030D-6E8A-4147-A177-3AD203B41FA5}">
                      <a16:colId xmlns:a16="http://schemas.microsoft.com/office/drawing/2014/main" val="2029763821"/>
                    </a:ext>
                  </a:extLst>
                </a:gridCol>
                <a:gridCol w="1920239">
                  <a:extLst>
                    <a:ext uri="{9D8B030D-6E8A-4147-A177-3AD203B41FA5}">
                      <a16:colId xmlns:a16="http://schemas.microsoft.com/office/drawing/2014/main" val="323591512"/>
                    </a:ext>
                  </a:extLst>
                </a:gridCol>
              </a:tblGrid>
              <a:tr h="394355">
                <a:tc>
                  <a:txBody>
                    <a:bodyPr/>
                    <a:lstStyle/>
                    <a:p>
                      <a:endParaRPr lang="en-US" dirty="0"/>
                    </a:p>
                  </a:txBody>
                  <a:tcPr/>
                </a:tc>
                <a:tc>
                  <a:txBody>
                    <a:bodyPr/>
                    <a:lstStyle/>
                    <a:p>
                      <a:r>
                        <a:rPr lang="en-US" dirty="0"/>
                        <a:t>Partnership</a:t>
                      </a:r>
                    </a:p>
                  </a:txBody>
                  <a:tcPr/>
                </a:tc>
                <a:tc>
                  <a:txBody>
                    <a:bodyPr/>
                    <a:lstStyle/>
                    <a:p>
                      <a:r>
                        <a:rPr lang="en-US" dirty="0"/>
                        <a:t>Limited Partnership</a:t>
                      </a:r>
                    </a:p>
                  </a:txBody>
                  <a:tcPr/>
                </a:tc>
                <a:tc>
                  <a:txBody>
                    <a:bodyPr/>
                    <a:lstStyle/>
                    <a:p>
                      <a:r>
                        <a:rPr lang="en-US" dirty="0"/>
                        <a:t>Limited Liability Company</a:t>
                      </a:r>
                    </a:p>
                  </a:txBody>
                  <a:tcPr/>
                </a:tc>
                <a:tc>
                  <a:txBody>
                    <a:bodyPr/>
                    <a:lstStyle/>
                    <a:p>
                      <a:r>
                        <a:rPr lang="en-US" dirty="0"/>
                        <a:t>Corporation</a:t>
                      </a:r>
                    </a:p>
                  </a:txBody>
                  <a:tcPr/>
                </a:tc>
                <a:extLst>
                  <a:ext uri="{0D108BD9-81ED-4DB2-BD59-A6C34878D82A}">
                    <a16:rowId xmlns:a16="http://schemas.microsoft.com/office/drawing/2014/main" val="2274543395"/>
                  </a:ext>
                </a:extLst>
              </a:tr>
              <a:tr h="370840">
                <a:tc>
                  <a:txBody>
                    <a:bodyPr/>
                    <a:lstStyle/>
                    <a:p>
                      <a:r>
                        <a:rPr lang="en-US" dirty="0"/>
                        <a:t>Flexible Management Structure</a:t>
                      </a:r>
                    </a:p>
                  </a:txBody>
                  <a:tcPr/>
                </a:tc>
                <a:tc>
                  <a:txBody>
                    <a:bodyPr/>
                    <a:lstStyle/>
                    <a:p>
                      <a:r>
                        <a:rPr lang="en-US" dirty="0"/>
                        <a:t>Yes</a:t>
                      </a:r>
                    </a:p>
                  </a:txBody>
                  <a:tcPr/>
                </a:tc>
                <a:tc>
                  <a:txBody>
                    <a:bodyPr/>
                    <a:lstStyle/>
                    <a:p>
                      <a:r>
                        <a:rPr lang="en-US" dirty="0"/>
                        <a:t>No</a:t>
                      </a:r>
                    </a:p>
                  </a:txBody>
                  <a:tcPr/>
                </a:tc>
                <a:tc>
                  <a:txBody>
                    <a:bodyPr/>
                    <a:lstStyle/>
                    <a:p>
                      <a:r>
                        <a:rPr lang="en-US" dirty="0"/>
                        <a:t>Yes</a:t>
                      </a:r>
                    </a:p>
                  </a:txBody>
                  <a:tcPr/>
                </a:tc>
                <a:tc>
                  <a:txBody>
                    <a:bodyPr/>
                    <a:lstStyle/>
                    <a:p>
                      <a:r>
                        <a:rPr lang="en-US" dirty="0"/>
                        <a:t>No</a:t>
                      </a:r>
                    </a:p>
                  </a:txBody>
                  <a:tcPr/>
                </a:tc>
                <a:extLst>
                  <a:ext uri="{0D108BD9-81ED-4DB2-BD59-A6C34878D82A}">
                    <a16:rowId xmlns:a16="http://schemas.microsoft.com/office/drawing/2014/main" val="2733239247"/>
                  </a:ext>
                </a:extLst>
              </a:tr>
              <a:tr h="370840">
                <a:tc>
                  <a:txBody>
                    <a:bodyPr/>
                    <a:lstStyle/>
                    <a:p>
                      <a:r>
                        <a:rPr lang="en-US" dirty="0"/>
                        <a:t>Pass-Through Taxation</a:t>
                      </a:r>
                    </a:p>
                  </a:txBody>
                  <a:tcPr/>
                </a:tc>
                <a:tc>
                  <a:txBody>
                    <a:bodyPr/>
                    <a:lstStyle/>
                    <a:p>
                      <a:r>
                        <a:rPr lang="en-US" dirty="0"/>
                        <a:t>Yes</a:t>
                      </a:r>
                    </a:p>
                  </a:txBody>
                  <a:tcPr/>
                </a:tc>
                <a:tc>
                  <a:txBody>
                    <a:bodyPr/>
                    <a:lstStyle/>
                    <a:p>
                      <a:r>
                        <a:rPr lang="en-US" dirty="0"/>
                        <a:t>Yes</a:t>
                      </a:r>
                    </a:p>
                  </a:txBody>
                  <a:tcPr/>
                </a:tc>
                <a:tc>
                  <a:txBody>
                    <a:bodyPr/>
                    <a:lstStyle/>
                    <a:p>
                      <a:r>
                        <a:rPr lang="en-US" dirty="0"/>
                        <a:t>Yes</a:t>
                      </a:r>
                    </a:p>
                  </a:txBody>
                  <a:tcPr/>
                </a:tc>
                <a:tc>
                  <a:txBody>
                    <a:bodyPr/>
                    <a:lstStyle/>
                    <a:p>
                      <a:r>
                        <a:rPr lang="en-US" dirty="0"/>
                        <a:t>No</a:t>
                      </a:r>
                    </a:p>
                  </a:txBody>
                  <a:tcPr/>
                </a:tc>
                <a:extLst>
                  <a:ext uri="{0D108BD9-81ED-4DB2-BD59-A6C34878D82A}">
                    <a16:rowId xmlns:a16="http://schemas.microsoft.com/office/drawing/2014/main" val="515286678"/>
                  </a:ext>
                </a:extLst>
              </a:tr>
              <a:tr h="370840">
                <a:tc>
                  <a:txBody>
                    <a:bodyPr/>
                    <a:lstStyle/>
                    <a:p>
                      <a:r>
                        <a:rPr lang="en-US" dirty="0"/>
                        <a:t>Limited Liability</a:t>
                      </a:r>
                    </a:p>
                  </a:txBody>
                  <a:tcPr/>
                </a:tc>
                <a:tc>
                  <a:txBody>
                    <a:bodyPr/>
                    <a:lstStyle/>
                    <a:p>
                      <a:r>
                        <a:rPr lang="en-US" dirty="0"/>
                        <a:t>No</a:t>
                      </a:r>
                    </a:p>
                  </a:txBody>
                  <a:tcPr/>
                </a:tc>
                <a:tc>
                  <a:txBody>
                    <a:bodyPr/>
                    <a:lstStyle/>
                    <a:p>
                      <a:r>
                        <a:rPr lang="en-US" dirty="0"/>
                        <a:t>Yes (only for limited partners)</a:t>
                      </a:r>
                    </a:p>
                  </a:txBody>
                  <a:tcPr/>
                </a:tc>
                <a:tc>
                  <a:txBody>
                    <a:bodyPr/>
                    <a:lstStyle/>
                    <a:p>
                      <a:r>
                        <a:rPr lang="en-US" dirty="0"/>
                        <a:t>Yes</a:t>
                      </a:r>
                    </a:p>
                  </a:txBody>
                  <a:tcPr/>
                </a:tc>
                <a:tc>
                  <a:txBody>
                    <a:bodyPr/>
                    <a:lstStyle/>
                    <a:p>
                      <a:r>
                        <a:rPr lang="en-US" dirty="0"/>
                        <a:t>Yes</a:t>
                      </a:r>
                    </a:p>
                  </a:txBody>
                  <a:tcPr/>
                </a:tc>
                <a:extLst>
                  <a:ext uri="{0D108BD9-81ED-4DB2-BD59-A6C34878D82A}">
                    <a16:rowId xmlns:a16="http://schemas.microsoft.com/office/drawing/2014/main" val="2024407439"/>
                  </a:ext>
                </a:extLst>
              </a:tr>
            </a:tbl>
          </a:graphicData>
        </a:graphic>
      </p:graphicFrame>
    </p:spTree>
    <p:extLst>
      <p:ext uri="{BB962C8B-B14F-4D97-AF65-F5344CB8AC3E}">
        <p14:creationId xmlns:p14="http://schemas.microsoft.com/office/powerpoint/2010/main" val="3762405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Entity Overview:</a:t>
            </a:r>
          </a:p>
        </p:txBody>
      </p:sp>
      <p:sp>
        <p:nvSpPr>
          <p:cNvPr id="3" name="Content Placeholder 2"/>
          <p:cNvSpPr>
            <a:spLocks noGrp="1"/>
          </p:cNvSpPr>
          <p:nvPr>
            <p:ph idx="1"/>
          </p:nvPr>
        </p:nvSpPr>
        <p:spPr/>
        <p:txBody>
          <a:bodyPr>
            <a:normAutofit lnSpcReduction="10000"/>
          </a:bodyPr>
          <a:lstStyle/>
          <a:p>
            <a:r>
              <a:rPr lang="en-US" dirty="0"/>
              <a:t>Sole Proprietorships</a:t>
            </a:r>
          </a:p>
          <a:p>
            <a:r>
              <a:rPr lang="en-US" dirty="0"/>
              <a:t>General Partnerships</a:t>
            </a:r>
          </a:p>
          <a:p>
            <a:r>
              <a:rPr lang="en-US" dirty="0"/>
              <a:t>Limited Partnerships (LPs)</a:t>
            </a:r>
          </a:p>
          <a:p>
            <a:r>
              <a:rPr lang="en-US" dirty="0"/>
              <a:t>Limited Liability Partnerships (LLPs)</a:t>
            </a:r>
          </a:p>
          <a:p>
            <a:r>
              <a:rPr lang="en-US" dirty="0"/>
              <a:t>S Corps</a:t>
            </a:r>
          </a:p>
          <a:p>
            <a:r>
              <a:rPr lang="en-US" dirty="0"/>
              <a:t>C Corps</a:t>
            </a:r>
          </a:p>
          <a:p>
            <a:r>
              <a:rPr lang="en-US" dirty="0"/>
              <a:t>Limited Liability Companies (LLCs)</a:t>
            </a:r>
          </a:p>
          <a:p>
            <a:r>
              <a:rPr lang="en-US" dirty="0"/>
              <a:t>Nonprofits</a:t>
            </a:r>
          </a:p>
          <a:p>
            <a:endParaRPr lang="en-US"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99CCC-B7D8-BE31-D944-0EA53B03AB34}"/>
              </a:ext>
            </a:extLst>
          </p:cNvPr>
          <p:cNvSpPr>
            <a:spLocks noGrp="1"/>
          </p:cNvSpPr>
          <p:nvPr>
            <p:ph type="title"/>
          </p:nvPr>
        </p:nvSpPr>
        <p:spPr/>
        <p:txBody>
          <a:bodyPr/>
          <a:lstStyle/>
          <a:p>
            <a:r>
              <a:rPr lang="en-US" dirty="0"/>
              <a:t>Sole Proprietorships</a:t>
            </a:r>
          </a:p>
        </p:txBody>
      </p:sp>
      <p:sp>
        <p:nvSpPr>
          <p:cNvPr id="3" name="Content Placeholder 2">
            <a:extLst>
              <a:ext uri="{FF2B5EF4-FFF2-40B4-BE49-F238E27FC236}">
                <a16:creationId xmlns:a16="http://schemas.microsoft.com/office/drawing/2014/main" id="{93F1E5ED-3A69-0929-9ED6-A77E9701DD9A}"/>
              </a:ext>
            </a:extLst>
          </p:cNvPr>
          <p:cNvSpPr>
            <a:spLocks noGrp="1"/>
          </p:cNvSpPr>
          <p:nvPr>
            <p:ph idx="1"/>
          </p:nvPr>
        </p:nvSpPr>
        <p:spPr/>
        <p:txBody>
          <a:bodyPr>
            <a:normAutofit lnSpcReduction="10000"/>
          </a:bodyPr>
          <a:lstStyle/>
          <a:p>
            <a:r>
              <a:rPr lang="en-US" dirty="0"/>
              <a:t>Function as an </a:t>
            </a:r>
            <a:r>
              <a:rPr lang="en-US" b="1" u="sng" dirty="0"/>
              <a:t>unincorporated</a:t>
            </a:r>
            <a:r>
              <a:rPr lang="en-US" dirty="0"/>
              <a:t> business owned by </a:t>
            </a:r>
            <a:r>
              <a:rPr lang="en-US" b="1" u="sng" dirty="0"/>
              <a:t>one</a:t>
            </a:r>
            <a:r>
              <a:rPr lang="en-US" dirty="0"/>
              <a:t> person (a “sole proprietor”)</a:t>
            </a:r>
          </a:p>
          <a:p>
            <a:r>
              <a:rPr lang="en-US" dirty="0"/>
              <a:t>Three </a:t>
            </a:r>
            <a:r>
              <a:rPr lang="en-US" b="1" u="sng" dirty="0"/>
              <a:t>Formation Requirements</a:t>
            </a:r>
            <a:r>
              <a:rPr lang="en-US" dirty="0"/>
              <a:t>:</a:t>
            </a:r>
          </a:p>
          <a:p>
            <a:pPr lvl="1"/>
            <a:r>
              <a:rPr lang="en-US" dirty="0"/>
              <a:t>Choose a distinguishable business name</a:t>
            </a:r>
          </a:p>
          <a:p>
            <a:pPr lvl="1"/>
            <a:r>
              <a:rPr lang="en-US" dirty="0"/>
              <a:t>Obtain the relevant licensing to conduct business</a:t>
            </a:r>
          </a:p>
          <a:p>
            <a:pPr lvl="1"/>
            <a:r>
              <a:rPr lang="en-US" dirty="0"/>
              <a:t>Obtain an EIN (if hiring employees)</a:t>
            </a:r>
          </a:p>
          <a:p>
            <a:r>
              <a:rPr lang="en-US" dirty="0"/>
              <a:t>Subject to </a:t>
            </a:r>
            <a:r>
              <a:rPr lang="en-US" b="1" u="sng" dirty="0"/>
              <a:t>Pass-Through Taxation</a:t>
            </a:r>
          </a:p>
          <a:p>
            <a:pPr lvl="1"/>
            <a:r>
              <a:rPr lang="en-US" dirty="0"/>
              <a:t>Owner reports profits and losses from business on personal tax return, but business itself is not taxed separately</a:t>
            </a:r>
          </a:p>
          <a:p>
            <a:r>
              <a:rPr lang="en-US" dirty="0"/>
              <a:t>Owner is </a:t>
            </a:r>
            <a:r>
              <a:rPr lang="en-US" b="1" u="sng" dirty="0"/>
              <a:t>personally liable </a:t>
            </a:r>
            <a:r>
              <a:rPr lang="en-US" dirty="0"/>
              <a:t>for all debts and expenses of the business</a:t>
            </a:r>
          </a:p>
          <a:p>
            <a:pPr marL="274320" lvl="1" indent="0">
              <a:buNone/>
            </a:pPr>
            <a:endParaRPr lang="en-US" dirty="0"/>
          </a:p>
        </p:txBody>
      </p:sp>
    </p:spTree>
    <p:extLst>
      <p:ext uri="{BB962C8B-B14F-4D97-AF65-F5344CB8AC3E}">
        <p14:creationId xmlns:p14="http://schemas.microsoft.com/office/powerpoint/2010/main" val="211974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4BF2B-5EE0-507B-B37A-70DED8862AAE}"/>
              </a:ext>
            </a:extLst>
          </p:cNvPr>
          <p:cNvSpPr>
            <a:spLocks noGrp="1"/>
          </p:cNvSpPr>
          <p:nvPr>
            <p:ph type="title"/>
          </p:nvPr>
        </p:nvSpPr>
        <p:spPr/>
        <p:txBody>
          <a:bodyPr/>
          <a:lstStyle/>
          <a:p>
            <a:r>
              <a:rPr lang="en-US" dirty="0"/>
              <a:t>General Partnerships</a:t>
            </a:r>
          </a:p>
        </p:txBody>
      </p:sp>
      <p:sp>
        <p:nvSpPr>
          <p:cNvPr id="3" name="Content Placeholder 2">
            <a:extLst>
              <a:ext uri="{FF2B5EF4-FFF2-40B4-BE49-F238E27FC236}">
                <a16:creationId xmlns:a16="http://schemas.microsoft.com/office/drawing/2014/main" id="{7B725F42-03F1-6BE8-8FF7-135CFE8BD61D}"/>
              </a:ext>
            </a:extLst>
          </p:cNvPr>
          <p:cNvSpPr>
            <a:spLocks noGrp="1"/>
          </p:cNvSpPr>
          <p:nvPr>
            <p:ph idx="1"/>
          </p:nvPr>
        </p:nvSpPr>
        <p:spPr/>
        <p:txBody>
          <a:bodyPr>
            <a:normAutofit/>
          </a:bodyPr>
          <a:lstStyle/>
          <a:p>
            <a:r>
              <a:rPr lang="en-US" dirty="0"/>
              <a:t>“A partnership is an </a:t>
            </a:r>
            <a:r>
              <a:rPr lang="en-US" b="1" u="sng" dirty="0"/>
              <a:t>association</a:t>
            </a:r>
            <a:r>
              <a:rPr lang="en-US" dirty="0"/>
              <a:t> of </a:t>
            </a:r>
            <a:r>
              <a:rPr lang="en-US" b="1" u="sng" dirty="0"/>
              <a:t>two or more persons </a:t>
            </a:r>
            <a:r>
              <a:rPr lang="en-US" dirty="0"/>
              <a:t>to carry on as </a:t>
            </a:r>
            <a:r>
              <a:rPr lang="en-US" b="1" u="sng" dirty="0"/>
              <a:t>co-owners</a:t>
            </a:r>
            <a:r>
              <a:rPr lang="en-US" dirty="0"/>
              <a:t> a business </a:t>
            </a:r>
            <a:r>
              <a:rPr lang="en-US" b="1" u="sng" dirty="0"/>
              <a:t>for profit</a:t>
            </a:r>
            <a:r>
              <a:rPr lang="en-US" dirty="0"/>
              <a:t>.” [RUPA §§ 101(6); 202(a)]</a:t>
            </a:r>
          </a:p>
          <a:p>
            <a:pPr lvl="1"/>
            <a:r>
              <a:rPr lang="en-US" dirty="0"/>
              <a:t>“Association” indicates that parties must intend to enter partnership</a:t>
            </a:r>
          </a:p>
          <a:p>
            <a:pPr lvl="1"/>
            <a:r>
              <a:rPr lang="en-US" dirty="0"/>
              <a:t>“Persons” may be individuals or entities (the “partners”) [RUPA § 101(10)]</a:t>
            </a:r>
          </a:p>
          <a:p>
            <a:pPr lvl="1"/>
            <a:r>
              <a:rPr lang="en-US" dirty="0"/>
              <a:t>Common attributes of “co-owners” include shared rights to profits, obligations to bear losses and rights to control or manage the partnership</a:t>
            </a:r>
          </a:p>
          <a:p>
            <a:pPr lvl="1"/>
            <a:r>
              <a:rPr lang="en-US" dirty="0"/>
              <a:t>Entity must be “for profit”, </a:t>
            </a:r>
            <a:r>
              <a:rPr lang="en-US" dirty="0">
                <a:sym typeface="Wingdings" panose="05000000000000000000" pitchFamily="2" charset="2"/>
              </a:rPr>
              <a:t>not formed solely for charitable purposes</a:t>
            </a:r>
            <a:endParaRPr lang="en-US" dirty="0"/>
          </a:p>
          <a:p>
            <a:r>
              <a:rPr lang="en-US" dirty="0"/>
              <a:t>Statutory formalities, filings and fees are not required to form a partnership</a:t>
            </a:r>
          </a:p>
          <a:p>
            <a:r>
              <a:rPr lang="en-US" dirty="0"/>
              <a:t>NOTE:  Formal </a:t>
            </a:r>
            <a:r>
              <a:rPr lang="en-US" b="1" u="sng" dirty="0"/>
              <a:t>written agreement not required </a:t>
            </a:r>
            <a:r>
              <a:rPr lang="en-US" dirty="0"/>
              <a:t>to form a partnership, but advisable</a:t>
            </a:r>
          </a:p>
        </p:txBody>
      </p:sp>
    </p:spTree>
    <p:extLst>
      <p:ext uri="{BB962C8B-B14F-4D97-AF65-F5344CB8AC3E}">
        <p14:creationId xmlns:p14="http://schemas.microsoft.com/office/powerpoint/2010/main" val="2437484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E6F27-79C0-CB0D-F1AD-CDD5B74D7E09}"/>
              </a:ext>
            </a:extLst>
          </p:cNvPr>
          <p:cNvSpPr>
            <a:spLocks noGrp="1"/>
          </p:cNvSpPr>
          <p:nvPr>
            <p:ph type="title"/>
          </p:nvPr>
        </p:nvSpPr>
        <p:spPr/>
        <p:txBody>
          <a:bodyPr/>
          <a:lstStyle/>
          <a:p>
            <a:r>
              <a:rPr lang="en-US" dirty="0"/>
              <a:t>General Partnerships continued…</a:t>
            </a:r>
          </a:p>
        </p:txBody>
      </p:sp>
      <p:sp>
        <p:nvSpPr>
          <p:cNvPr id="3" name="Content Placeholder 2">
            <a:extLst>
              <a:ext uri="{FF2B5EF4-FFF2-40B4-BE49-F238E27FC236}">
                <a16:creationId xmlns:a16="http://schemas.microsoft.com/office/drawing/2014/main" id="{BBF23523-CD60-C640-25F5-1B376D52A544}"/>
              </a:ext>
            </a:extLst>
          </p:cNvPr>
          <p:cNvSpPr>
            <a:spLocks noGrp="1"/>
          </p:cNvSpPr>
          <p:nvPr>
            <p:ph idx="1"/>
          </p:nvPr>
        </p:nvSpPr>
        <p:spPr/>
        <p:txBody>
          <a:bodyPr/>
          <a:lstStyle/>
          <a:p>
            <a:r>
              <a:rPr lang="en-US" dirty="0"/>
              <a:t>Profits and losses are allocated between or among the partners as agreed upon</a:t>
            </a:r>
            <a:endParaRPr lang="en-US" b="1" u="sng" dirty="0"/>
          </a:p>
          <a:p>
            <a:r>
              <a:rPr lang="en-US" dirty="0"/>
              <a:t>Subject to </a:t>
            </a:r>
            <a:r>
              <a:rPr lang="en-US" b="1" u="sng" dirty="0"/>
              <a:t>Pass-Through Taxation</a:t>
            </a:r>
          </a:p>
          <a:p>
            <a:pPr lvl="1"/>
            <a:r>
              <a:rPr lang="en-US" dirty="0"/>
              <a:t>Each partner reports profits and losses from business on personal tax return, but business itself is not taxed separately</a:t>
            </a:r>
          </a:p>
          <a:p>
            <a:pPr lvl="1"/>
            <a:r>
              <a:rPr lang="en-US" dirty="0"/>
              <a:t>Partners submit Form 1065 (informational tax return)</a:t>
            </a:r>
          </a:p>
          <a:p>
            <a:r>
              <a:rPr lang="en-US" b="1" u="sng" dirty="0"/>
              <a:t>Every partner is personally liable </a:t>
            </a:r>
            <a:r>
              <a:rPr lang="en-US" dirty="0"/>
              <a:t>for all debts and expenses of the business</a:t>
            </a:r>
          </a:p>
          <a:p>
            <a:endParaRPr lang="en-US" dirty="0"/>
          </a:p>
        </p:txBody>
      </p:sp>
    </p:spTree>
    <p:extLst>
      <p:ext uri="{BB962C8B-B14F-4D97-AF65-F5344CB8AC3E}">
        <p14:creationId xmlns:p14="http://schemas.microsoft.com/office/powerpoint/2010/main" val="4188809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1E602-23DF-1C29-859F-C99046D5ABDB}"/>
              </a:ext>
            </a:extLst>
          </p:cNvPr>
          <p:cNvSpPr>
            <a:spLocks noGrp="1"/>
          </p:cNvSpPr>
          <p:nvPr>
            <p:ph type="title"/>
          </p:nvPr>
        </p:nvSpPr>
        <p:spPr/>
        <p:txBody>
          <a:bodyPr/>
          <a:lstStyle/>
          <a:p>
            <a:r>
              <a:rPr lang="en-US" dirty="0"/>
              <a:t>Limited Partnerships (LPs)</a:t>
            </a:r>
          </a:p>
        </p:txBody>
      </p:sp>
      <p:sp>
        <p:nvSpPr>
          <p:cNvPr id="3" name="Content Placeholder 2">
            <a:extLst>
              <a:ext uri="{FF2B5EF4-FFF2-40B4-BE49-F238E27FC236}">
                <a16:creationId xmlns:a16="http://schemas.microsoft.com/office/drawing/2014/main" id="{955BE9BE-FF9D-5B19-3A1D-8F52CCD9F63A}"/>
              </a:ext>
            </a:extLst>
          </p:cNvPr>
          <p:cNvSpPr>
            <a:spLocks noGrp="1"/>
          </p:cNvSpPr>
          <p:nvPr>
            <p:ph idx="1"/>
          </p:nvPr>
        </p:nvSpPr>
        <p:spPr/>
        <p:txBody>
          <a:bodyPr>
            <a:normAutofit fontScale="85000" lnSpcReduction="20000"/>
          </a:bodyPr>
          <a:lstStyle/>
          <a:p>
            <a:r>
              <a:rPr lang="en-US" dirty="0"/>
              <a:t>Three </a:t>
            </a:r>
            <a:r>
              <a:rPr lang="en-US" b="1" u="sng" dirty="0"/>
              <a:t>formation</a:t>
            </a:r>
            <a:r>
              <a:rPr lang="en-US" dirty="0"/>
              <a:t> requirements:  </a:t>
            </a:r>
          </a:p>
          <a:p>
            <a:pPr lvl="1"/>
            <a:r>
              <a:rPr lang="en-US" dirty="0"/>
              <a:t>Must constitute a partnership under RUPA – i.e., “an association of two or more persons to carry on as co-owners a business for profit”</a:t>
            </a:r>
          </a:p>
          <a:p>
            <a:pPr lvl="1"/>
            <a:r>
              <a:rPr lang="en-US" dirty="0"/>
              <a:t>Must file a Certificate of Limited Partnership with the Secretary of State containing the name and address of each general partner</a:t>
            </a:r>
          </a:p>
          <a:p>
            <a:pPr lvl="1"/>
            <a:r>
              <a:rPr lang="en-US" dirty="0"/>
              <a:t>Must have at least one general partner and one limited partner</a:t>
            </a:r>
          </a:p>
          <a:p>
            <a:r>
              <a:rPr lang="en-US" dirty="0"/>
              <a:t>Role of General Partner(s):</a:t>
            </a:r>
          </a:p>
          <a:p>
            <a:pPr lvl="1"/>
            <a:r>
              <a:rPr lang="en-US" dirty="0"/>
              <a:t>Manage and operate the LP</a:t>
            </a:r>
          </a:p>
          <a:p>
            <a:pPr lvl="1"/>
            <a:r>
              <a:rPr lang="en-US" b="1" u="sng" dirty="0"/>
              <a:t>Unlimited personal liability</a:t>
            </a:r>
            <a:r>
              <a:rPr lang="en-US" dirty="0"/>
              <a:t> for partnership debts and expenses</a:t>
            </a:r>
          </a:p>
          <a:p>
            <a:r>
              <a:rPr lang="en-US" dirty="0"/>
              <a:t>Role of Limited Partner(s):  </a:t>
            </a:r>
          </a:p>
          <a:p>
            <a:pPr lvl="1"/>
            <a:r>
              <a:rPr lang="en-US" dirty="0"/>
              <a:t>Generally, a “silent investor” </a:t>
            </a:r>
            <a:r>
              <a:rPr lang="en-US" dirty="0">
                <a:sym typeface="Wingdings" panose="05000000000000000000" pitchFamily="2" charset="2"/>
              </a:rPr>
              <a:t>with little to no role in management or operation of LP</a:t>
            </a:r>
            <a:endParaRPr lang="en-US" dirty="0"/>
          </a:p>
          <a:p>
            <a:pPr lvl="1"/>
            <a:r>
              <a:rPr lang="en-US" b="1" u="sng" dirty="0"/>
              <a:t>Limited personal liability</a:t>
            </a:r>
            <a:r>
              <a:rPr lang="en-US" dirty="0"/>
              <a:t> for partnership debts and expenses</a:t>
            </a:r>
          </a:p>
          <a:p>
            <a:pPr lvl="1"/>
            <a:endParaRPr lang="en-US" b="1" u="sng" dirty="0"/>
          </a:p>
        </p:txBody>
      </p:sp>
    </p:spTree>
    <p:extLst>
      <p:ext uri="{BB962C8B-B14F-4D97-AF65-F5344CB8AC3E}">
        <p14:creationId xmlns:p14="http://schemas.microsoft.com/office/powerpoint/2010/main" val="2777620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28D4D-0913-BBED-8EED-C1367D563E95}"/>
              </a:ext>
            </a:extLst>
          </p:cNvPr>
          <p:cNvSpPr>
            <a:spLocks noGrp="1"/>
          </p:cNvSpPr>
          <p:nvPr>
            <p:ph type="title"/>
          </p:nvPr>
        </p:nvSpPr>
        <p:spPr/>
        <p:txBody>
          <a:bodyPr/>
          <a:lstStyle/>
          <a:p>
            <a:r>
              <a:rPr lang="en-US" dirty="0"/>
              <a:t>Limited Partnerships (LPs) continued…	</a:t>
            </a:r>
          </a:p>
        </p:txBody>
      </p:sp>
      <p:sp>
        <p:nvSpPr>
          <p:cNvPr id="3" name="Content Placeholder 2">
            <a:extLst>
              <a:ext uri="{FF2B5EF4-FFF2-40B4-BE49-F238E27FC236}">
                <a16:creationId xmlns:a16="http://schemas.microsoft.com/office/drawing/2014/main" id="{87824AA5-0F97-AC26-D89F-B9CDA55CE675}"/>
              </a:ext>
            </a:extLst>
          </p:cNvPr>
          <p:cNvSpPr>
            <a:spLocks noGrp="1"/>
          </p:cNvSpPr>
          <p:nvPr>
            <p:ph idx="1"/>
          </p:nvPr>
        </p:nvSpPr>
        <p:spPr/>
        <p:txBody>
          <a:bodyPr>
            <a:normAutofit fontScale="92500" lnSpcReduction="20000"/>
          </a:bodyPr>
          <a:lstStyle/>
          <a:p>
            <a:r>
              <a:rPr lang="en-US" dirty="0"/>
              <a:t>Subject to </a:t>
            </a:r>
            <a:r>
              <a:rPr lang="en-US" b="1" u="sng" dirty="0"/>
              <a:t>Pass-Through Taxation</a:t>
            </a:r>
          </a:p>
          <a:p>
            <a:pPr lvl="1"/>
            <a:r>
              <a:rPr lang="en-US" dirty="0"/>
              <a:t>Each partner reports profits and losses from business on personal tax return, but business itself is not taxed separately</a:t>
            </a:r>
          </a:p>
          <a:p>
            <a:pPr lvl="1"/>
            <a:r>
              <a:rPr lang="en-US" dirty="0"/>
              <a:t>Exception </a:t>
            </a:r>
            <a:r>
              <a:rPr lang="en-US" dirty="0">
                <a:sym typeface="Wingdings" panose="05000000000000000000" pitchFamily="2" charset="2"/>
              </a:rPr>
              <a:t> publicly-traded partnerships, which are taxed as corporations</a:t>
            </a:r>
            <a:endParaRPr lang="en-US" dirty="0"/>
          </a:p>
          <a:p>
            <a:r>
              <a:rPr lang="en-US" dirty="0"/>
              <a:t>Advantages of LPs:</a:t>
            </a:r>
          </a:p>
          <a:p>
            <a:pPr lvl="1"/>
            <a:r>
              <a:rPr lang="en-US" dirty="0"/>
              <a:t>Strong central management structure</a:t>
            </a:r>
          </a:p>
          <a:p>
            <a:pPr lvl="1"/>
            <a:r>
              <a:rPr lang="en-US" dirty="0"/>
              <a:t>Passive investors with little control over the management or operation of the entity</a:t>
            </a:r>
          </a:p>
          <a:p>
            <a:pPr lvl="1"/>
            <a:r>
              <a:rPr lang="en-US" dirty="0"/>
              <a:t>Pass-through taxation </a:t>
            </a:r>
          </a:p>
          <a:p>
            <a:r>
              <a:rPr lang="en-US" dirty="0"/>
              <a:t>Disadvantages of LPs:</a:t>
            </a:r>
          </a:p>
          <a:p>
            <a:pPr lvl="1"/>
            <a:r>
              <a:rPr lang="en-US" dirty="0"/>
              <a:t>More extensive documentation required (i.e., state filings)</a:t>
            </a:r>
          </a:p>
          <a:p>
            <a:pPr lvl="1"/>
            <a:r>
              <a:rPr lang="en-US" dirty="0"/>
              <a:t>No liability protection for general partners</a:t>
            </a:r>
          </a:p>
        </p:txBody>
      </p:sp>
    </p:spTree>
    <p:extLst>
      <p:ext uri="{BB962C8B-B14F-4D97-AF65-F5344CB8AC3E}">
        <p14:creationId xmlns:p14="http://schemas.microsoft.com/office/powerpoint/2010/main" val="3953925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83497-6A6D-0413-76AE-5B8ECB405608}"/>
              </a:ext>
            </a:extLst>
          </p:cNvPr>
          <p:cNvSpPr>
            <a:spLocks noGrp="1"/>
          </p:cNvSpPr>
          <p:nvPr>
            <p:ph type="title"/>
          </p:nvPr>
        </p:nvSpPr>
        <p:spPr/>
        <p:txBody>
          <a:bodyPr/>
          <a:lstStyle/>
          <a:p>
            <a:r>
              <a:rPr lang="en-US" dirty="0"/>
              <a:t>Limited Liability Partnerships (LLPs)</a:t>
            </a:r>
          </a:p>
        </p:txBody>
      </p:sp>
      <p:sp>
        <p:nvSpPr>
          <p:cNvPr id="3" name="Content Placeholder 2">
            <a:extLst>
              <a:ext uri="{FF2B5EF4-FFF2-40B4-BE49-F238E27FC236}">
                <a16:creationId xmlns:a16="http://schemas.microsoft.com/office/drawing/2014/main" id="{1AA92B0F-02B9-4668-21B1-6502C9A855E6}"/>
              </a:ext>
            </a:extLst>
          </p:cNvPr>
          <p:cNvSpPr>
            <a:spLocks noGrp="1"/>
          </p:cNvSpPr>
          <p:nvPr>
            <p:ph idx="1"/>
          </p:nvPr>
        </p:nvSpPr>
        <p:spPr/>
        <p:txBody>
          <a:bodyPr>
            <a:normAutofit fontScale="85000" lnSpcReduction="10000"/>
          </a:bodyPr>
          <a:lstStyle/>
          <a:p>
            <a:r>
              <a:rPr lang="en-US" dirty="0"/>
              <a:t>LLP is a partnership whose general partners are </a:t>
            </a:r>
            <a:r>
              <a:rPr lang="en-US" b="1" u="sng" dirty="0"/>
              <a:t>not personally liable </a:t>
            </a:r>
            <a:r>
              <a:rPr lang="en-US" dirty="0"/>
              <a:t>for some or all of the entity’s debts.</a:t>
            </a:r>
          </a:p>
          <a:p>
            <a:pPr lvl="1"/>
            <a:r>
              <a:rPr lang="en-US" dirty="0"/>
              <a:t>Extent of protection against personal liability provided to partners in LLP depends upon the governing partnership statute </a:t>
            </a:r>
          </a:p>
          <a:p>
            <a:pPr lvl="1"/>
            <a:r>
              <a:rPr lang="en-US" dirty="0"/>
              <a:t>The modern trend is to provide more protection to partners in an LLP</a:t>
            </a:r>
          </a:p>
          <a:p>
            <a:pPr lvl="1"/>
            <a:r>
              <a:rPr lang="en-US" dirty="0"/>
              <a:t>NOTE:  Partners in an LLP are not personally liable for debts to third parties, but they are personally liable for debts to other partners</a:t>
            </a:r>
          </a:p>
          <a:p>
            <a:r>
              <a:rPr lang="en-US" dirty="0"/>
              <a:t>Three formation requirements:  </a:t>
            </a:r>
          </a:p>
          <a:p>
            <a:pPr lvl="1"/>
            <a:r>
              <a:rPr lang="en-US" dirty="0"/>
              <a:t>Entity must constitute a partnership under RUPA – i.e., “an association of two or more persons to carry on as co-owners a business for profit”</a:t>
            </a:r>
          </a:p>
          <a:p>
            <a:pPr lvl="1"/>
            <a:r>
              <a:rPr lang="en-US" dirty="0"/>
              <a:t>Must file a Certificate of Qualification with the Secretary of State</a:t>
            </a:r>
          </a:p>
          <a:p>
            <a:pPr lvl="1"/>
            <a:r>
              <a:rPr lang="en-US" dirty="0"/>
              <a:t>If a partnership intends to convert to an LLP, terms and conditions on which partnership becomes LLP must be approved by the votes necessary to amend the partnership agreement.</a:t>
            </a:r>
          </a:p>
          <a:p>
            <a:endParaRPr lang="en-US" dirty="0"/>
          </a:p>
        </p:txBody>
      </p:sp>
    </p:spTree>
    <p:extLst>
      <p:ext uri="{BB962C8B-B14F-4D97-AF65-F5344CB8AC3E}">
        <p14:creationId xmlns:p14="http://schemas.microsoft.com/office/powerpoint/2010/main" val="3200358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amond Grid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diamond grid presentation (widescreen)</Template>
  <TotalTime>685</TotalTime>
  <Words>1879</Words>
  <Application>Microsoft Office PowerPoint</Application>
  <PresentationFormat>Widescreen</PresentationFormat>
  <Paragraphs>247</Paragraphs>
  <Slides>22</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Helvetica Neue</vt:lpstr>
      <vt:lpstr>Wingdings</vt:lpstr>
      <vt:lpstr>Diamond Grid 16x9</vt:lpstr>
      <vt:lpstr>From Sole Proprietor to C Corp:    Making Sense of Your Business Entity Options</vt:lpstr>
      <vt:lpstr>Disclaimer</vt:lpstr>
      <vt:lpstr>Entity Overview:</vt:lpstr>
      <vt:lpstr>Sole Proprietorships</vt:lpstr>
      <vt:lpstr>General Partnerships</vt:lpstr>
      <vt:lpstr>General Partnerships continued…</vt:lpstr>
      <vt:lpstr>Limited Partnerships (LPs)</vt:lpstr>
      <vt:lpstr>Limited Partnerships (LPs) continued… </vt:lpstr>
      <vt:lpstr>Limited Liability Partnerships (LLPs)</vt:lpstr>
      <vt:lpstr>Limited Liability Partnerships (LLPs) continued…</vt:lpstr>
      <vt:lpstr>S Corps</vt:lpstr>
      <vt:lpstr>S Corps continued…  </vt:lpstr>
      <vt:lpstr>C Corps</vt:lpstr>
      <vt:lpstr>C Corps Continued… </vt:lpstr>
      <vt:lpstr>C Corps Continued… </vt:lpstr>
      <vt:lpstr>Limited Liability Companies (LLCs)</vt:lpstr>
      <vt:lpstr>Limited Liability Companies (LLCs) continued…</vt:lpstr>
      <vt:lpstr>Filing Fees and Expenses</vt:lpstr>
      <vt:lpstr>Nonprofits</vt:lpstr>
      <vt:lpstr>Nonprofits continued…</vt:lpstr>
      <vt:lpstr>Nonprofits continued… </vt:lpstr>
      <vt:lpstr>Entity Overview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Sole Proprietor to C Corp:    Making Sense of Your Business Entity Options</dc:title>
  <dc:creator>Judith Denham</dc:creator>
  <cp:lastModifiedBy>Carson Klepzig</cp:lastModifiedBy>
  <cp:revision>3</cp:revision>
  <dcterms:created xsi:type="dcterms:W3CDTF">2022-09-09T20:20:05Z</dcterms:created>
  <dcterms:modified xsi:type="dcterms:W3CDTF">2026-03-23T19:44:14Z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