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51" r:id="rId3"/>
    <p:sldId id="400" r:id="rId4"/>
    <p:sldId id="364" r:id="rId5"/>
    <p:sldId id="355" r:id="rId6"/>
    <p:sldId id="363" r:id="rId7"/>
    <p:sldId id="368" r:id="rId8"/>
    <p:sldId id="366" r:id="rId9"/>
    <p:sldId id="408" r:id="rId10"/>
    <p:sldId id="406" r:id="rId11"/>
    <p:sldId id="407" r:id="rId12"/>
    <p:sldId id="398" r:id="rId13"/>
    <p:sldId id="367" r:id="rId14"/>
    <p:sldId id="369" r:id="rId15"/>
    <p:sldId id="370" r:id="rId16"/>
    <p:sldId id="383" r:id="rId17"/>
    <p:sldId id="371" r:id="rId18"/>
    <p:sldId id="374" r:id="rId19"/>
    <p:sldId id="375" r:id="rId20"/>
    <p:sldId id="372" r:id="rId21"/>
    <p:sldId id="373" r:id="rId22"/>
    <p:sldId id="376" r:id="rId23"/>
    <p:sldId id="377" r:id="rId24"/>
    <p:sldId id="405" r:id="rId25"/>
    <p:sldId id="399" r:id="rId26"/>
    <p:sldId id="381" r:id="rId27"/>
    <p:sldId id="384" r:id="rId28"/>
    <p:sldId id="379" r:id="rId29"/>
    <p:sldId id="382" r:id="rId30"/>
    <p:sldId id="385" r:id="rId31"/>
    <p:sldId id="386" r:id="rId32"/>
    <p:sldId id="387" r:id="rId33"/>
    <p:sldId id="388" r:id="rId34"/>
    <p:sldId id="390" r:id="rId35"/>
    <p:sldId id="391" r:id="rId36"/>
    <p:sldId id="396" r:id="rId37"/>
    <p:sldId id="356"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A"/>
    <a:srgbClr val="032E47"/>
    <a:srgbClr val="011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BB9C9-4594-43E4-9522-8A9AC47E0148}" v="607" dt="2026-01-08T00:19:46.510"/>
    <p1510:client id="{7A487D34-D1AC-8E4D-934C-9CA147FAE166}" v="1" dt="2026-01-07T23:53:43.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Vornbrock" userId="42c75ed4ffed5d1b" providerId="LiveId" clId="{6C509C49-1E9B-4AB2-A620-4B9EB8B87A2D}"/>
    <pc:docChg chg="delSld">
      <pc:chgData name="Bob Vornbrock" userId="42c75ed4ffed5d1b" providerId="LiveId" clId="{6C509C49-1E9B-4AB2-A620-4B9EB8B87A2D}" dt="2026-01-07T23:53:43.070" v="1" actId="2696"/>
      <pc:docMkLst>
        <pc:docMk/>
      </pc:docMkLst>
      <pc:sldChg chg="del">
        <pc:chgData name="Bob Vornbrock" userId="42c75ed4ffed5d1b" providerId="LiveId" clId="{6C509C49-1E9B-4AB2-A620-4B9EB8B87A2D}" dt="2026-01-07T23:53:43.070" v="1" actId="2696"/>
        <pc:sldMkLst>
          <pc:docMk/>
          <pc:sldMk cId="1485743235" sldId="404"/>
        </pc:sldMkLst>
      </pc:sldChg>
    </pc:docChg>
  </pc:docChgLst>
  <pc:docChgLst>
    <pc:chgData name="Bob Vornbrock" userId="42c75ed4ffed5d1b" providerId="LiveId" clId="{15484C1B-D227-41D9-AFEF-FDB1F1F65540}"/>
    <pc:docChg chg="custSel modSld">
      <pc:chgData name="Bob Vornbrock" userId="42c75ed4ffed5d1b" providerId="LiveId" clId="{15484C1B-D227-41D9-AFEF-FDB1F1F65540}" dt="2026-01-08T13:32:11.109" v="608" actId="20577"/>
      <pc:docMkLst>
        <pc:docMk/>
      </pc:docMkLst>
      <pc:sldChg chg="modSp mod">
        <pc:chgData name="Bob Vornbrock" userId="42c75ed4ffed5d1b" providerId="LiveId" clId="{15484C1B-D227-41D9-AFEF-FDB1F1F65540}" dt="2026-01-08T00:18:01.966" v="597" actId="20577"/>
        <pc:sldMkLst>
          <pc:docMk/>
          <pc:sldMk cId="2692264883" sldId="367"/>
        </pc:sldMkLst>
        <pc:spChg chg="mod">
          <ac:chgData name="Bob Vornbrock" userId="42c75ed4ffed5d1b" providerId="LiveId" clId="{15484C1B-D227-41D9-AFEF-FDB1F1F65540}" dt="2026-01-08T00:18:01.966" v="597" actId="20577"/>
          <ac:spMkLst>
            <pc:docMk/>
            <pc:sldMk cId="2692264883" sldId="367"/>
            <ac:spMk id="3" creationId="{21D58C7A-535C-4265-9973-136B28FAEB5A}"/>
          </ac:spMkLst>
        </pc:spChg>
      </pc:sldChg>
      <pc:sldChg chg="addSp delSp modSp mod">
        <pc:chgData name="Bob Vornbrock" userId="42c75ed4ffed5d1b" providerId="LiveId" clId="{15484C1B-D227-41D9-AFEF-FDB1F1F65540}" dt="2026-01-07T23:57:00.008" v="118" actId="1076"/>
        <pc:sldMkLst>
          <pc:docMk/>
          <pc:sldMk cId="2501464257" sldId="368"/>
        </pc:sldMkLst>
        <pc:spChg chg="mod">
          <ac:chgData name="Bob Vornbrock" userId="42c75ed4ffed5d1b" providerId="LiveId" clId="{15484C1B-D227-41D9-AFEF-FDB1F1F65540}" dt="2026-01-07T23:56:08.688" v="110" actId="20577"/>
          <ac:spMkLst>
            <pc:docMk/>
            <pc:sldMk cId="2501464257" sldId="368"/>
            <ac:spMk id="7" creationId="{03DC06F2-2C10-4073-81F8-2321E01ADC6B}"/>
          </ac:spMkLst>
        </pc:spChg>
        <pc:picChg chg="add mod">
          <ac:chgData name="Bob Vornbrock" userId="42c75ed4ffed5d1b" providerId="LiveId" clId="{15484C1B-D227-41D9-AFEF-FDB1F1F65540}" dt="2026-01-07T23:57:00.008" v="118" actId="1076"/>
          <ac:picMkLst>
            <pc:docMk/>
            <pc:sldMk cId="2501464257" sldId="368"/>
            <ac:picMk id="3" creationId="{B936CFAB-3F99-E09D-D45A-2BD519221DBC}"/>
          </ac:picMkLst>
        </pc:picChg>
        <pc:picChg chg="del">
          <ac:chgData name="Bob Vornbrock" userId="42c75ed4ffed5d1b" providerId="LiveId" clId="{15484C1B-D227-41D9-AFEF-FDB1F1F65540}" dt="2026-01-07T23:56:21.799" v="111" actId="21"/>
          <ac:picMkLst>
            <pc:docMk/>
            <pc:sldMk cId="2501464257" sldId="368"/>
            <ac:picMk id="6" creationId="{71DB5BDD-B13B-4405-8910-E94EBDBEBE7B}"/>
          </ac:picMkLst>
        </pc:picChg>
      </pc:sldChg>
      <pc:sldChg chg="modSp mod">
        <pc:chgData name="Bob Vornbrock" userId="42c75ed4ffed5d1b" providerId="LiveId" clId="{15484C1B-D227-41D9-AFEF-FDB1F1F65540}" dt="2026-01-08T00:17:35.947" v="545" actId="20577"/>
        <pc:sldMkLst>
          <pc:docMk/>
          <pc:sldMk cId="2434717837" sldId="369"/>
        </pc:sldMkLst>
        <pc:spChg chg="mod">
          <ac:chgData name="Bob Vornbrock" userId="42c75ed4ffed5d1b" providerId="LiveId" clId="{15484C1B-D227-41D9-AFEF-FDB1F1F65540}" dt="2026-01-08T00:17:35.947" v="545" actId="20577"/>
          <ac:spMkLst>
            <pc:docMk/>
            <pc:sldMk cId="2434717837" sldId="369"/>
            <ac:spMk id="10" creationId="{BEFF6F93-09AE-4008-ACB2-109C49A8AEC7}"/>
          </ac:spMkLst>
        </pc:spChg>
      </pc:sldChg>
      <pc:sldChg chg="modSp mod">
        <pc:chgData name="Bob Vornbrock" userId="42c75ed4ffed5d1b" providerId="LiveId" clId="{15484C1B-D227-41D9-AFEF-FDB1F1F65540}" dt="2026-01-08T00:18:49.204" v="598" actId="20577"/>
        <pc:sldMkLst>
          <pc:docMk/>
          <pc:sldMk cId="1711580570" sldId="370"/>
        </pc:sldMkLst>
        <pc:spChg chg="mod">
          <ac:chgData name="Bob Vornbrock" userId="42c75ed4ffed5d1b" providerId="LiveId" clId="{15484C1B-D227-41D9-AFEF-FDB1F1F65540}" dt="2026-01-08T00:18:49.204" v="598" actId="20577"/>
          <ac:spMkLst>
            <pc:docMk/>
            <pc:sldMk cId="1711580570" sldId="370"/>
            <ac:spMk id="10" creationId="{BEFF6F93-09AE-4008-ACB2-109C49A8AEC7}"/>
          </ac:spMkLst>
        </pc:spChg>
      </pc:sldChg>
      <pc:sldChg chg="modSp mod">
        <pc:chgData name="Bob Vornbrock" userId="42c75ed4ffed5d1b" providerId="LiveId" clId="{15484C1B-D227-41D9-AFEF-FDB1F1F65540}" dt="2026-01-08T00:03:33.418" v="185" actId="20577"/>
        <pc:sldMkLst>
          <pc:docMk/>
          <pc:sldMk cId="3381552473" sldId="371"/>
        </pc:sldMkLst>
        <pc:spChg chg="mod">
          <ac:chgData name="Bob Vornbrock" userId="42c75ed4ffed5d1b" providerId="LiveId" clId="{15484C1B-D227-41D9-AFEF-FDB1F1F65540}" dt="2026-01-08T00:03:33.418" v="185" actId="20577"/>
          <ac:spMkLst>
            <pc:docMk/>
            <pc:sldMk cId="3381552473" sldId="371"/>
            <ac:spMk id="10" creationId="{BEFF6F93-09AE-4008-ACB2-109C49A8AEC7}"/>
          </ac:spMkLst>
        </pc:spChg>
      </pc:sldChg>
      <pc:sldChg chg="modSp mod">
        <pc:chgData name="Bob Vornbrock" userId="42c75ed4ffed5d1b" providerId="LiveId" clId="{15484C1B-D227-41D9-AFEF-FDB1F1F65540}" dt="2026-01-08T13:31:20.672" v="607" actId="20577"/>
        <pc:sldMkLst>
          <pc:docMk/>
          <pc:sldMk cId="3784689607" sldId="374"/>
        </pc:sldMkLst>
        <pc:spChg chg="mod">
          <ac:chgData name="Bob Vornbrock" userId="42c75ed4ffed5d1b" providerId="LiveId" clId="{15484C1B-D227-41D9-AFEF-FDB1F1F65540}" dt="2026-01-08T13:31:20.672" v="607" actId="20577"/>
          <ac:spMkLst>
            <pc:docMk/>
            <pc:sldMk cId="3784689607" sldId="374"/>
            <ac:spMk id="10" creationId="{BEFF6F93-09AE-4008-ACB2-109C49A8AEC7}"/>
          </ac:spMkLst>
        </pc:spChg>
      </pc:sldChg>
      <pc:sldChg chg="modSp mod">
        <pc:chgData name="Bob Vornbrock" userId="42c75ed4ffed5d1b" providerId="LiveId" clId="{15484C1B-D227-41D9-AFEF-FDB1F1F65540}" dt="2026-01-08T13:32:11.109" v="608" actId="20577"/>
        <pc:sldMkLst>
          <pc:docMk/>
          <pc:sldMk cId="2054469676" sldId="375"/>
        </pc:sldMkLst>
        <pc:spChg chg="mod">
          <ac:chgData name="Bob Vornbrock" userId="42c75ed4ffed5d1b" providerId="LiveId" clId="{15484C1B-D227-41D9-AFEF-FDB1F1F65540}" dt="2026-01-08T13:32:11.109" v="608" actId="20577"/>
          <ac:spMkLst>
            <pc:docMk/>
            <pc:sldMk cId="2054469676" sldId="375"/>
            <ac:spMk id="10" creationId="{BEFF6F93-09AE-4008-ACB2-109C49A8AEC7}"/>
          </ac:spMkLst>
        </pc:spChg>
      </pc:sldChg>
      <pc:sldChg chg="modSp mod">
        <pc:chgData name="Bob Vornbrock" userId="42c75ed4ffed5d1b" providerId="LiveId" clId="{15484C1B-D227-41D9-AFEF-FDB1F1F65540}" dt="2026-01-08T00:08:30.493" v="205" actId="20577"/>
        <pc:sldMkLst>
          <pc:docMk/>
          <pc:sldMk cId="106144114" sldId="379"/>
        </pc:sldMkLst>
        <pc:spChg chg="mod">
          <ac:chgData name="Bob Vornbrock" userId="42c75ed4ffed5d1b" providerId="LiveId" clId="{15484C1B-D227-41D9-AFEF-FDB1F1F65540}" dt="2026-01-08T00:08:30.493" v="205" actId="20577"/>
          <ac:spMkLst>
            <pc:docMk/>
            <pc:sldMk cId="106144114" sldId="379"/>
            <ac:spMk id="10" creationId="{BEFF6F93-09AE-4008-ACB2-109C49A8AEC7}"/>
          </ac:spMkLst>
        </pc:spChg>
      </pc:sldChg>
      <pc:sldChg chg="modSp mod">
        <pc:chgData name="Bob Vornbrock" userId="42c75ed4ffed5d1b" providerId="LiveId" clId="{15484C1B-D227-41D9-AFEF-FDB1F1F65540}" dt="2026-01-08T00:09:06.957" v="222" actId="20577"/>
        <pc:sldMkLst>
          <pc:docMk/>
          <pc:sldMk cId="3864809452" sldId="382"/>
        </pc:sldMkLst>
        <pc:spChg chg="mod">
          <ac:chgData name="Bob Vornbrock" userId="42c75ed4ffed5d1b" providerId="LiveId" clId="{15484C1B-D227-41D9-AFEF-FDB1F1F65540}" dt="2026-01-08T00:09:06.957" v="222" actId="20577"/>
          <ac:spMkLst>
            <pc:docMk/>
            <pc:sldMk cId="3864809452" sldId="382"/>
            <ac:spMk id="10" creationId="{BEFF6F93-09AE-4008-ACB2-109C49A8AEC7}"/>
          </ac:spMkLst>
        </pc:spChg>
      </pc:sldChg>
      <pc:sldChg chg="modSp mod">
        <pc:chgData name="Bob Vornbrock" userId="42c75ed4ffed5d1b" providerId="LiveId" clId="{15484C1B-D227-41D9-AFEF-FDB1F1F65540}" dt="2026-01-08T00:03:18.426" v="184" actId="20577"/>
        <pc:sldMkLst>
          <pc:docMk/>
          <pc:sldMk cId="3177026031" sldId="383"/>
        </pc:sldMkLst>
        <pc:spChg chg="mod">
          <ac:chgData name="Bob Vornbrock" userId="42c75ed4ffed5d1b" providerId="LiveId" clId="{15484C1B-D227-41D9-AFEF-FDB1F1F65540}" dt="2026-01-08T00:03:18.426" v="184" actId="20577"/>
          <ac:spMkLst>
            <pc:docMk/>
            <pc:sldMk cId="3177026031" sldId="383"/>
            <ac:spMk id="10" creationId="{BEFF6F93-09AE-4008-ACB2-109C49A8AEC7}"/>
          </ac:spMkLst>
        </pc:spChg>
      </pc:sldChg>
      <pc:sldChg chg="modSp mod">
        <pc:chgData name="Bob Vornbrock" userId="42c75ed4ffed5d1b" providerId="LiveId" clId="{15484C1B-D227-41D9-AFEF-FDB1F1F65540}" dt="2026-01-08T00:09:32.744" v="234" actId="20577"/>
        <pc:sldMkLst>
          <pc:docMk/>
          <pc:sldMk cId="957944613" sldId="385"/>
        </pc:sldMkLst>
        <pc:spChg chg="mod">
          <ac:chgData name="Bob Vornbrock" userId="42c75ed4ffed5d1b" providerId="LiveId" clId="{15484C1B-D227-41D9-AFEF-FDB1F1F65540}" dt="2026-01-08T00:09:32.744" v="234" actId="20577"/>
          <ac:spMkLst>
            <pc:docMk/>
            <pc:sldMk cId="957944613" sldId="385"/>
            <ac:spMk id="10" creationId="{BEFF6F93-09AE-4008-ACB2-109C49A8AEC7}"/>
          </ac:spMkLst>
        </pc:spChg>
      </pc:sldChg>
      <pc:sldChg chg="modSp mod">
        <pc:chgData name="Bob Vornbrock" userId="42c75ed4ffed5d1b" providerId="LiveId" clId="{15484C1B-D227-41D9-AFEF-FDB1F1F65540}" dt="2026-01-08T00:09:51.806" v="246" actId="20577"/>
        <pc:sldMkLst>
          <pc:docMk/>
          <pc:sldMk cId="3125529577" sldId="386"/>
        </pc:sldMkLst>
        <pc:spChg chg="mod">
          <ac:chgData name="Bob Vornbrock" userId="42c75ed4ffed5d1b" providerId="LiveId" clId="{15484C1B-D227-41D9-AFEF-FDB1F1F65540}" dt="2026-01-08T00:09:51.806" v="246" actId="20577"/>
          <ac:spMkLst>
            <pc:docMk/>
            <pc:sldMk cId="3125529577" sldId="386"/>
            <ac:spMk id="10" creationId="{BEFF6F93-09AE-4008-ACB2-109C49A8AEC7}"/>
          </ac:spMkLst>
        </pc:spChg>
      </pc:sldChg>
      <pc:sldChg chg="modSp mod">
        <pc:chgData name="Bob Vornbrock" userId="42c75ed4ffed5d1b" providerId="LiveId" clId="{15484C1B-D227-41D9-AFEF-FDB1F1F65540}" dt="2026-01-08T00:15:24.788" v="478" actId="313"/>
        <pc:sldMkLst>
          <pc:docMk/>
          <pc:sldMk cId="2230701230" sldId="391"/>
        </pc:sldMkLst>
        <pc:spChg chg="mod">
          <ac:chgData name="Bob Vornbrock" userId="42c75ed4ffed5d1b" providerId="LiveId" clId="{15484C1B-D227-41D9-AFEF-FDB1F1F65540}" dt="2026-01-08T00:15:24.788" v="478" actId="313"/>
          <ac:spMkLst>
            <pc:docMk/>
            <pc:sldMk cId="2230701230" sldId="391"/>
            <ac:spMk id="3" creationId="{21D58C7A-535C-4265-9973-136B28FAE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D41A84F-5CD2-4FAE-8D4F-8FB4B76DD4F2}" type="datetimeFigureOut">
              <a:rPr lang="en-US" smtClean="0"/>
              <a:t>1/8/2026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5CF59E3-BFE5-4B61-9A32-ED5088FCBA29}" type="slidenum">
              <a:rPr lang="en-US" smtClean="0"/>
              <a:t>‹#›</a:t>
            </a:fld>
            <a:endParaRPr lang="en-US"/>
          </a:p>
        </p:txBody>
      </p:sp>
    </p:spTree>
    <p:extLst>
      <p:ext uri="{BB962C8B-B14F-4D97-AF65-F5344CB8AC3E}">
        <p14:creationId xmlns:p14="http://schemas.microsoft.com/office/powerpoint/2010/main" val="3305533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Alexander_Osterwalder#cite_note-AS_2014-1" TargetMode="External"/><Relationship Id="rId7" Type="http://schemas.openxmlformats.org/officeDocument/2006/relationships/hyperlink" Target="https://en.wikipedia.org/wiki/Alexander_Osterwalder#cite_note-3"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Business_Model_Canvas" TargetMode="External"/><Relationship Id="rId5" Type="http://schemas.openxmlformats.org/officeDocument/2006/relationships/hyperlink" Target="https://en.wikipedia.org/wiki/Alexander_Osterwalder#cite_note-2" TargetMode="External"/><Relationship Id="rId4" Type="http://schemas.openxmlformats.org/officeDocument/2006/relationships/hyperlink" Target="https://en.wikipedia.org/wiki/Business_mode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1</a:t>
            </a:fld>
            <a:endParaRPr lang="en-US"/>
          </a:p>
        </p:txBody>
      </p:sp>
    </p:spTree>
    <p:extLst>
      <p:ext uri="{BB962C8B-B14F-4D97-AF65-F5344CB8AC3E}">
        <p14:creationId xmlns:p14="http://schemas.microsoft.com/office/powerpoint/2010/main" val="84288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7CFB-F7DD-1E54-07AA-6222D521F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94CB4-1E7A-889E-EBC5-AD8892768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B50F8-08E6-ED7E-060A-136B2F9DFBAB}"/>
              </a:ext>
            </a:extLst>
          </p:cNvPr>
          <p:cNvSpPr>
            <a:spLocks noGrp="1"/>
          </p:cNvSpPr>
          <p:nvPr>
            <p:ph type="body" idx="1"/>
          </p:nvPr>
        </p:nvSpPr>
        <p:spPr/>
        <p:txBody>
          <a:bodyPr/>
          <a:lstStyle/>
          <a:p>
            <a:pPr marL="176679" indent="-176679">
              <a:buFont typeface="Arial" panose="020B0604020202020204" pitchFamily="34" charset="0"/>
              <a:buChar char="•"/>
            </a:pPr>
            <a:r>
              <a:rPr lang="en-US"/>
              <a:t>What big hurdles and roadblocks need to be over come in order to deliver your product and service?</a:t>
            </a:r>
          </a:p>
          <a:p>
            <a:pPr marL="176679" indent="-176679">
              <a:buFont typeface="Arial" panose="020B0604020202020204" pitchFamily="34" charset="0"/>
              <a:buChar char="•"/>
            </a:pPr>
            <a:r>
              <a:rPr lang="en-US"/>
              <a:t>Importantly, </a:t>
            </a:r>
            <a:r>
              <a:rPr lang="en-US" b="1"/>
              <a:t>which ones will you do yourself and which ones will you outsource?</a:t>
            </a:r>
          </a:p>
        </p:txBody>
      </p:sp>
      <p:sp>
        <p:nvSpPr>
          <p:cNvPr id="4" name="Slide Number Placeholder 3">
            <a:extLst>
              <a:ext uri="{FF2B5EF4-FFF2-40B4-BE49-F238E27FC236}">
                <a16:creationId xmlns:a16="http://schemas.microsoft.com/office/drawing/2014/main" id="{F5C75EAE-55E6-6B30-579D-0CAE6E4D11A2}"/>
              </a:ext>
            </a:extLst>
          </p:cNvPr>
          <p:cNvSpPr>
            <a:spLocks noGrp="1"/>
          </p:cNvSpPr>
          <p:nvPr>
            <p:ph type="sldNum" sz="quarter" idx="5"/>
          </p:nvPr>
        </p:nvSpPr>
        <p:spPr/>
        <p:txBody>
          <a:bodyPr/>
          <a:lstStyle/>
          <a:p>
            <a:fld id="{95CF59E3-BFE5-4B61-9A32-ED5088FCBA29}" type="slidenum">
              <a:rPr lang="en-US" smtClean="0"/>
              <a:t>10</a:t>
            </a:fld>
            <a:endParaRPr lang="en-US"/>
          </a:p>
        </p:txBody>
      </p:sp>
    </p:spTree>
    <p:extLst>
      <p:ext uri="{BB962C8B-B14F-4D97-AF65-F5344CB8AC3E}">
        <p14:creationId xmlns:p14="http://schemas.microsoft.com/office/powerpoint/2010/main" val="1501451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8F270-FBC4-873A-9C9A-D0DA130DE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2BF8E-1F18-5D23-1943-3270E260F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931A6-0D4C-6683-AF7F-C65ADC2C521D}"/>
              </a:ext>
            </a:extLst>
          </p:cNvPr>
          <p:cNvSpPr>
            <a:spLocks noGrp="1"/>
          </p:cNvSpPr>
          <p:nvPr>
            <p:ph type="body" idx="1"/>
          </p:nvPr>
        </p:nvSpPr>
        <p:spPr/>
        <p:txBody>
          <a:bodyPr/>
          <a:lstStyle/>
          <a:p>
            <a:r>
              <a:rPr lang="en-US">
                <a:solidFill>
                  <a:srgbClr val="666666"/>
                </a:solidFill>
                <a:effectLst/>
                <a:latin typeface="Open Sans"/>
              </a:rPr>
              <a:t>How does your business earn money? Where does the money come from?  What you are trying to figure out is what strategy are you going to use to capture the most value from your customers. The means and sources that the business gets income from. These are the different ways that an organization would use to get revenue. Examples could be advertising, asset sale, subscription fees and renting. Give away product for free??</a:t>
            </a:r>
            <a:r>
              <a:rPr lang="en-US"/>
              <a:t> </a:t>
            </a:r>
          </a:p>
        </p:txBody>
      </p:sp>
      <p:sp>
        <p:nvSpPr>
          <p:cNvPr id="4" name="Slide Number Placeholder 3">
            <a:extLst>
              <a:ext uri="{FF2B5EF4-FFF2-40B4-BE49-F238E27FC236}">
                <a16:creationId xmlns:a16="http://schemas.microsoft.com/office/drawing/2014/main" id="{E194DED1-5557-FF9B-C8F2-758E43C292B3}"/>
              </a:ext>
            </a:extLst>
          </p:cNvPr>
          <p:cNvSpPr>
            <a:spLocks noGrp="1"/>
          </p:cNvSpPr>
          <p:nvPr>
            <p:ph type="sldNum" sz="quarter" idx="5"/>
          </p:nvPr>
        </p:nvSpPr>
        <p:spPr/>
        <p:txBody>
          <a:bodyPr/>
          <a:lstStyle/>
          <a:p>
            <a:fld id="{95CF59E3-BFE5-4B61-9A32-ED5088FCBA29}" type="slidenum">
              <a:rPr lang="en-US" smtClean="0"/>
              <a:t>11</a:t>
            </a:fld>
            <a:endParaRPr lang="en-US"/>
          </a:p>
        </p:txBody>
      </p:sp>
    </p:spTree>
    <p:extLst>
      <p:ext uri="{BB962C8B-B14F-4D97-AF65-F5344CB8AC3E}">
        <p14:creationId xmlns:p14="http://schemas.microsoft.com/office/powerpoint/2010/main" val="2025628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your potential customers want what you are selling, and more importantly, what are they willing to pay you for your product/service?</a:t>
            </a:r>
          </a:p>
        </p:txBody>
      </p:sp>
      <p:sp>
        <p:nvSpPr>
          <p:cNvPr id="4" name="Slide Number Placeholder 3"/>
          <p:cNvSpPr>
            <a:spLocks noGrp="1"/>
          </p:cNvSpPr>
          <p:nvPr>
            <p:ph type="sldNum" sz="quarter" idx="5"/>
          </p:nvPr>
        </p:nvSpPr>
        <p:spPr/>
        <p:txBody>
          <a:bodyPr/>
          <a:lstStyle/>
          <a:p>
            <a:fld id="{95CF59E3-BFE5-4B61-9A32-ED5088FCBA29}" type="slidenum">
              <a:rPr lang="en-US" smtClean="0"/>
              <a:t>12</a:t>
            </a:fld>
            <a:endParaRPr lang="en-US"/>
          </a:p>
        </p:txBody>
      </p:sp>
    </p:spTree>
    <p:extLst>
      <p:ext uri="{BB962C8B-B14F-4D97-AF65-F5344CB8AC3E}">
        <p14:creationId xmlns:p14="http://schemas.microsoft.com/office/powerpoint/2010/main" val="1807764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rgbClr val="666666"/>
                </a:solidFill>
                <a:effectLst/>
                <a:latin typeface="Open Sans"/>
              </a:rPr>
              <a:t>Customer Segments answers the question Who are your customers? </a:t>
            </a:r>
            <a:r>
              <a:rPr lang="en-US">
                <a:solidFill>
                  <a:srgbClr val="666666"/>
                </a:solidFill>
                <a:effectLst/>
                <a:latin typeface="Open Sans"/>
              </a:rPr>
              <a:t>Remember, your customers don't exist to serve you, you exist to serve their needs.  This refers to the market which the service or product is offered to. A customer segment is that part of the market targeted by the organization. In any business model, customers are at the center of the business. There is a need to classify these customers, identify their needs and satisfy the customers for the business to survive. There are different customer segments which include based on different market characteristics.</a:t>
            </a:r>
            <a:r>
              <a:rPr lang="en-US" b="1">
                <a:solidFill>
                  <a:srgbClr val="252525"/>
                </a:solidFill>
                <a:effectLst/>
                <a:latin typeface="Open Sans"/>
              </a:rPr>
              <a:t> </a:t>
            </a:r>
            <a:r>
              <a:rPr lang="en-US"/>
              <a:t> </a:t>
            </a:r>
          </a:p>
        </p:txBody>
      </p:sp>
      <p:sp>
        <p:nvSpPr>
          <p:cNvPr id="4" name="Slide Number Placeholder 3"/>
          <p:cNvSpPr>
            <a:spLocks noGrp="1"/>
          </p:cNvSpPr>
          <p:nvPr>
            <p:ph type="sldNum" sz="quarter" idx="5"/>
          </p:nvPr>
        </p:nvSpPr>
        <p:spPr/>
        <p:txBody>
          <a:bodyPr/>
          <a:lstStyle/>
          <a:p>
            <a:fld id="{95CF59E3-BFE5-4B61-9A32-ED5088FCBA29}" type="slidenum">
              <a:rPr lang="en-US" smtClean="0"/>
              <a:t>13</a:t>
            </a:fld>
            <a:endParaRPr lang="en-US"/>
          </a:p>
        </p:txBody>
      </p:sp>
    </p:spTree>
    <p:extLst>
      <p:ext uri="{BB962C8B-B14F-4D97-AF65-F5344CB8AC3E}">
        <p14:creationId xmlns:p14="http://schemas.microsoft.com/office/powerpoint/2010/main" val="176639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rgbClr val="666666"/>
                </a:solidFill>
                <a:effectLst/>
                <a:latin typeface="Open Sans"/>
              </a:rPr>
              <a:t>Customer Segments answers the question Who are your customers? </a:t>
            </a:r>
            <a:r>
              <a:rPr lang="en-US">
                <a:solidFill>
                  <a:srgbClr val="666666"/>
                </a:solidFill>
                <a:effectLst/>
                <a:latin typeface="Open Sans"/>
              </a:rPr>
              <a:t>Remember, your customers don't exist to serve you, you exist to serve their needs.  This refers to the market which the service or product is offered to. A customer segment is that part of the market targeted by the organization. In any business model, customers are at the center of the business. There is a need to classify these customers, identify their needs and satisfy the customers for the business to survive. There are different customer segments which include based on different market characteristics.</a:t>
            </a:r>
            <a:r>
              <a:rPr lang="en-US" b="1">
                <a:solidFill>
                  <a:srgbClr val="252525"/>
                </a:solidFill>
                <a:effectLst/>
                <a:latin typeface="Open Sans"/>
              </a:rPr>
              <a:t> </a:t>
            </a:r>
            <a:r>
              <a:rPr lang="en-US"/>
              <a:t> </a:t>
            </a:r>
          </a:p>
        </p:txBody>
      </p:sp>
      <p:sp>
        <p:nvSpPr>
          <p:cNvPr id="4" name="Slide Number Placeholder 3"/>
          <p:cNvSpPr>
            <a:spLocks noGrp="1"/>
          </p:cNvSpPr>
          <p:nvPr>
            <p:ph type="sldNum" sz="quarter" idx="5"/>
          </p:nvPr>
        </p:nvSpPr>
        <p:spPr/>
        <p:txBody>
          <a:bodyPr/>
          <a:lstStyle/>
          <a:p>
            <a:fld id="{95CF59E3-BFE5-4B61-9A32-ED5088FCBA29}" type="slidenum">
              <a:rPr lang="en-US" smtClean="0"/>
              <a:t>14</a:t>
            </a:fld>
            <a:endParaRPr lang="en-US"/>
          </a:p>
        </p:txBody>
      </p:sp>
    </p:spTree>
    <p:extLst>
      <p:ext uri="{BB962C8B-B14F-4D97-AF65-F5344CB8AC3E}">
        <p14:creationId xmlns:p14="http://schemas.microsoft.com/office/powerpoint/2010/main" val="2408339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52525"/>
                </a:solidFill>
                <a:effectLst/>
                <a:latin typeface="Open Sans"/>
              </a:rPr>
              <a:t> </a:t>
            </a:r>
            <a:r>
              <a:rPr lang="en-US" b="0">
                <a:solidFill>
                  <a:srgbClr val="666666"/>
                </a:solidFill>
                <a:effectLst/>
                <a:latin typeface="Open Sans"/>
              </a:rPr>
              <a:t>Answers question: Why do customers buy from you? What is the gain that you provide or the need you satisfy?  What value do you deliver to each segment. T</a:t>
            </a:r>
            <a:r>
              <a:rPr lang="en-US">
                <a:solidFill>
                  <a:srgbClr val="666666"/>
                </a:solidFill>
                <a:effectLst/>
                <a:latin typeface="Open Sans"/>
              </a:rPr>
              <a:t>hese are the different products and services which the business offers and which create value in each of the customer segments. Value proposition enables the customers to go for the product or service that is being offered as compared to the others. It is the one that attracts the customers and which makes the customers return. Some of the characteristics of value proposition include the newness, customization, uniqueness, and quality of the product or service. Price, design, brand, and accessibility are some of the key attributes of a value proposition.</a:t>
            </a:r>
            <a:r>
              <a:rPr lang="en-US"/>
              <a:t> </a:t>
            </a:r>
          </a:p>
        </p:txBody>
      </p:sp>
      <p:sp>
        <p:nvSpPr>
          <p:cNvPr id="4" name="Slide Number Placeholder 3"/>
          <p:cNvSpPr>
            <a:spLocks noGrp="1"/>
          </p:cNvSpPr>
          <p:nvPr>
            <p:ph type="sldNum" sz="quarter" idx="5"/>
          </p:nvPr>
        </p:nvSpPr>
        <p:spPr/>
        <p:txBody>
          <a:bodyPr/>
          <a:lstStyle/>
          <a:p>
            <a:fld id="{95CF59E3-BFE5-4B61-9A32-ED5088FCBA29}" type="slidenum">
              <a:rPr lang="en-US" smtClean="0"/>
              <a:t>15</a:t>
            </a:fld>
            <a:endParaRPr lang="en-US"/>
          </a:p>
        </p:txBody>
      </p:sp>
    </p:spTree>
    <p:extLst>
      <p:ext uri="{BB962C8B-B14F-4D97-AF65-F5344CB8AC3E}">
        <p14:creationId xmlns:p14="http://schemas.microsoft.com/office/powerpoint/2010/main" val="180743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52525"/>
                </a:solidFill>
                <a:effectLst/>
                <a:latin typeface="Open Sans"/>
              </a:rPr>
              <a:t> </a:t>
            </a:r>
            <a:r>
              <a:rPr lang="en-US" b="0">
                <a:solidFill>
                  <a:srgbClr val="666666"/>
                </a:solidFill>
                <a:effectLst/>
                <a:latin typeface="Open Sans"/>
              </a:rPr>
              <a:t>Answers question: Why do customers buy from you? What is the gain that you provide or the need you satisfy?  What value do you deliver to each segment. T</a:t>
            </a:r>
            <a:r>
              <a:rPr lang="en-US">
                <a:solidFill>
                  <a:srgbClr val="666666"/>
                </a:solidFill>
                <a:effectLst/>
                <a:latin typeface="Open Sans"/>
              </a:rPr>
              <a:t>hese are the different products and services which the business offers and which create value in each of the customer segments. Value proposition enables the customers to go for the product or service that is being offered as compared to the others. It is the one that attracts the customers and which makes the customers return. Some of the characteristics of value proposition include the newness, customization, uniqueness, and quality of the product or service. Price, design, brand, and accessibility are some of the key attributes of a value proposition.</a:t>
            </a:r>
            <a:r>
              <a:rPr lang="en-US"/>
              <a:t> </a:t>
            </a:r>
          </a:p>
        </p:txBody>
      </p:sp>
      <p:sp>
        <p:nvSpPr>
          <p:cNvPr id="4" name="Slide Number Placeholder 3"/>
          <p:cNvSpPr>
            <a:spLocks noGrp="1"/>
          </p:cNvSpPr>
          <p:nvPr>
            <p:ph type="sldNum" sz="quarter" idx="5"/>
          </p:nvPr>
        </p:nvSpPr>
        <p:spPr/>
        <p:txBody>
          <a:bodyPr/>
          <a:lstStyle/>
          <a:p>
            <a:fld id="{95CF59E3-BFE5-4B61-9A32-ED5088FCBA29}" type="slidenum">
              <a:rPr lang="en-US" smtClean="0"/>
              <a:t>16</a:t>
            </a:fld>
            <a:endParaRPr lang="en-US"/>
          </a:p>
        </p:txBody>
      </p:sp>
    </p:spTree>
    <p:extLst>
      <p:ext uri="{BB962C8B-B14F-4D97-AF65-F5344CB8AC3E}">
        <p14:creationId xmlns:p14="http://schemas.microsoft.com/office/powerpoint/2010/main" val="429332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52525"/>
                </a:solidFill>
                <a:effectLst/>
                <a:latin typeface="Open Sans"/>
              </a:rPr>
              <a:t> </a:t>
            </a:r>
            <a:r>
              <a:rPr lang="en-US" b="0">
                <a:solidFill>
                  <a:srgbClr val="666666"/>
                </a:solidFill>
                <a:effectLst/>
                <a:latin typeface="Open Sans"/>
              </a:rPr>
              <a:t>Answers question: Why do customers buy from you? What is the gain that you provide or the need you satisfy?  What value do you deliver to each segment. T</a:t>
            </a:r>
            <a:r>
              <a:rPr lang="en-US">
                <a:solidFill>
                  <a:srgbClr val="666666"/>
                </a:solidFill>
                <a:effectLst/>
                <a:latin typeface="Open Sans"/>
              </a:rPr>
              <a:t>hese are the different products and services which the business offers and which create value in each of the customer segments. Value proposition enables the customers to go for the product or service that is being offered as compared to the others. It is the one that attracts the customers and which makes the customers return. Some of the characteristics of value proposition include the newness, customization, uniqueness, and quality of the product or service. Price, design, brand, and accessibility are some of the key attributes of a value proposition.</a:t>
            </a:r>
            <a:r>
              <a:rPr lang="en-US"/>
              <a:t> Ultimately Problem/Solution fit needs to be addressed and then product/market fit</a:t>
            </a:r>
          </a:p>
        </p:txBody>
      </p:sp>
      <p:sp>
        <p:nvSpPr>
          <p:cNvPr id="4" name="Slide Number Placeholder 3"/>
          <p:cNvSpPr>
            <a:spLocks noGrp="1"/>
          </p:cNvSpPr>
          <p:nvPr>
            <p:ph type="sldNum" sz="quarter" idx="5"/>
          </p:nvPr>
        </p:nvSpPr>
        <p:spPr/>
        <p:txBody>
          <a:bodyPr/>
          <a:lstStyle/>
          <a:p>
            <a:fld id="{95CF59E3-BFE5-4B61-9A32-ED5088FCBA29}" type="slidenum">
              <a:rPr lang="en-US" smtClean="0"/>
              <a:t>17</a:t>
            </a:fld>
            <a:endParaRPr lang="en-US"/>
          </a:p>
        </p:txBody>
      </p:sp>
    </p:spTree>
    <p:extLst>
      <p:ext uri="{BB962C8B-B14F-4D97-AF65-F5344CB8AC3E}">
        <p14:creationId xmlns:p14="http://schemas.microsoft.com/office/powerpoint/2010/main" val="1517994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This involves all the activities that are undertaken to motivate and impress customers. Different market segments have different relations which the business should identify and maintain.</a:t>
            </a:r>
            <a:r>
              <a:rPr lang="en-US"/>
              <a:t> To answer this question, you need to walk through the customer journey. Pre-purchase, purchase/use, post purchase.</a:t>
            </a:r>
          </a:p>
        </p:txBody>
      </p:sp>
      <p:sp>
        <p:nvSpPr>
          <p:cNvPr id="4" name="Slide Number Placeholder 3"/>
          <p:cNvSpPr>
            <a:spLocks noGrp="1"/>
          </p:cNvSpPr>
          <p:nvPr>
            <p:ph type="sldNum" sz="quarter" idx="5"/>
          </p:nvPr>
        </p:nvSpPr>
        <p:spPr/>
        <p:txBody>
          <a:bodyPr/>
          <a:lstStyle/>
          <a:p>
            <a:fld id="{95CF59E3-BFE5-4B61-9A32-ED5088FCBA29}" type="slidenum">
              <a:rPr lang="en-US" smtClean="0"/>
              <a:t>18</a:t>
            </a:fld>
            <a:endParaRPr lang="en-US"/>
          </a:p>
        </p:txBody>
      </p:sp>
    </p:spTree>
    <p:extLst>
      <p:ext uri="{BB962C8B-B14F-4D97-AF65-F5344CB8AC3E}">
        <p14:creationId xmlns:p14="http://schemas.microsoft.com/office/powerpoint/2010/main" val="1261198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This involves all the activities that are undertaken to motivate and impress customers. Different market segments have different relations which the business should identify and maintain.</a:t>
            </a:r>
            <a:r>
              <a:rPr lang="en-US"/>
              <a:t> To answer this question, you need to walk through the customer journey. Pre-purchase, purchase/use, post purchase.</a:t>
            </a:r>
          </a:p>
        </p:txBody>
      </p:sp>
      <p:sp>
        <p:nvSpPr>
          <p:cNvPr id="4" name="Slide Number Placeholder 3"/>
          <p:cNvSpPr>
            <a:spLocks noGrp="1"/>
          </p:cNvSpPr>
          <p:nvPr>
            <p:ph type="sldNum" sz="quarter" idx="5"/>
          </p:nvPr>
        </p:nvSpPr>
        <p:spPr/>
        <p:txBody>
          <a:bodyPr/>
          <a:lstStyle/>
          <a:p>
            <a:fld id="{95CF59E3-BFE5-4B61-9A32-ED5088FCBA29}" type="slidenum">
              <a:rPr lang="en-US" smtClean="0"/>
              <a:t>19</a:t>
            </a:fld>
            <a:endParaRPr lang="en-US"/>
          </a:p>
        </p:txBody>
      </p:sp>
    </p:spTree>
    <p:extLst>
      <p:ext uri="{BB962C8B-B14F-4D97-AF65-F5344CB8AC3E}">
        <p14:creationId xmlns:p14="http://schemas.microsoft.com/office/powerpoint/2010/main" val="390405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41414"/>
                </a:solidFill>
                <a:effectLst/>
                <a:latin typeface="Montserrat"/>
              </a:rPr>
              <a:t>1. Why use the business model canvas vs. a traditional business plan</a:t>
            </a:r>
            <a:br>
              <a:rPr lang="en-US"/>
            </a:br>
            <a:r>
              <a:rPr lang="en-US" b="0" i="0">
                <a:solidFill>
                  <a:srgbClr val="141414"/>
                </a:solidFill>
                <a:effectLst/>
                <a:latin typeface="Montserrat"/>
              </a:rPr>
              <a:t>2. The 9 key elements that make up the canvas</a:t>
            </a:r>
            <a:br>
              <a:rPr lang="en-US"/>
            </a:br>
            <a:r>
              <a:rPr lang="en-US" b="0" i="0">
                <a:solidFill>
                  <a:srgbClr val="141414"/>
                </a:solidFill>
                <a:effectLst/>
                <a:latin typeface="Montserrat"/>
              </a:rPr>
              <a:t>3. How the Business Model can be used in your planning</a:t>
            </a:r>
            <a:br>
              <a:rPr lang="en-US"/>
            </a:br>
            <a:r>
              <a:rPr lang="en-US" b="0" i="0">
                <a:solidFill>
                  <a:srgbClr val="141414"/>
                </a:solidFill>
                <a:effectLst/>
                <a:latin typeface="Montserrat"/>
              </a:rPr>
              <a:t>4. Tips and strategies for using the business model canvas</a:t>
            </a:r>
            <a:br>
              <a:rPr lang="en-US"/>
            </a:br>
            <a:r>
              <a:rPr lang="en-US" b="0" i="0">
                <a:solidFill>
                  <a:srgbClr val="141414"/>
                </a:solidFill>
                <a:effectLst/>
                <a:latin typeface="Montserrat"/>
              </a:rPr>
              <a:t>5. How to create value and build a new business with the BMC3</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2</a:t>
            </a:fld>
            <a:endParaRPr lang="en-US"/>
          </a:p>
        </p:txBody>
      </p:sp>
    </p:spTree>
    <p:extLst>
      <p:ext uri="{BB962C8B-B14F-4D97-AF65-F5344CB8AC3E}">
        <p14:creationId xmlns:p14="http://schemas.microsoft.com/office/powerpoint/2010/main" val="763733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How are your products or services delivered to the customer? How do people want to be reached or how can your reach them. These are the means by which the goods and services reach customers. Recently modern technologies have been used to easily and effectively reach customers. Distributors or own sales force</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20</a:t>
            </a:fld>
            <a:endParaRPr lang="en-US"/>
          </a:p>
        </p:txBody>
      </p:sp>
    </p:spTree>
    <p:extLst>
      <p:ext uri="{BB962C8B-B14F-4D97-AF65-F5344CB8AC3E}">
        <p14:creationId xmlns:p14="http://schemas.microsoft.com/office/powerpoint/2010/main" val="3577738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How are your products or services delivered to the customer? How do people want to be reached or how can your reach them. These are the means by which the goods and services reach customers. Recently modern technologies have been used to easily and effectively reach customers. Distributors or own sales force</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21</a:t>
            </a:fld>
            <a:endParaRPr lang="en-US"/>
          </a:p>
        </p:txBody>
      </p:sp>
    </p:spTree>
    <p:extLst>
      <p:ext uri="{BB962C8B-B14F-4D97-AF65-F5344CB8AC3E}">
        <p14:creationId xmlns:p14="http://schemas.microsoft.com/office/powerpoint/2010/main" val="2789434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How does your business earn money? Where does the money come from?  What you are trying to figure out is what strategy are you going to use to capture the most value from your customers. The means and sources that the business gets income from. These are the different ways that an organization would use to get revenue. Examples could be advertising, asset sale, subscription fees and renting. Give away product for free??</a:t>
            </a:r>
            <a:r>
              <a:rPr lang="en-US"/>
              <a:t> </a:t>
            </a:r>
          </a:p>
        </p:txBody>
      </p:sp>
      <p:sp>
        <p:nvSpPr>
          <p:cNvPr id="4" name="Slide Number Placeholder 3"/>
          <p:cNvSpPr>
            <a:spLocks noGrp="1"/>
          </p:cNvSpPr>
          <p:nvPr>
            <p:ph type="sldNum" sz="quarter" idx="5"/>
          </p:nvPr>
        </p:nvSpPr>
        <p:spPr/>
        <p:txBody>
          <a:bodyPr/>
          <a:lstStyle/>
          <a:p>
            <a:fld id="{95CF59E3-BFE5-4B61-9A32-ED5088FCBA29}" type="slidenum">
              <a:rPr lang="en-US" smtClean="0"/>
              <a:t>22</a:t>
            </a:fld>
            <a:endParaRPr lang="en-US"/>
          </a:p>
        </p:txBody>
      </p:sp>
    </p:spTree>
    <p:extLst>
      <p:ext uri="{BB962C8B-B14F-4D97-AF65-F5344CB8AC3E}">
        <p14:creationId xmlns:p14="http://schemas.microsoft.com/office/powerpoint/2010/main" val="275600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How does your business earn money? Where does the money come from?  What you are trying to figure out is what strategy are you going to use to capture the most value from your customers. The means and sources that the business gets income from. These are the different ways that an organization would use to get revenue. Examples could be advertising, asset sale, subscription fees and renting. Give away product for free??</a:t>
            </a:r>
            <a:r>
              <a:rPr lang="en-US"/>
              <a:t> </a:t>
            </a:r>
          </a:p>
        </p:txBody>
      </p:sp>
      <p:sp>
        <p:nvSpPr>
          <p:cNvPr id="4" name="Slide Number Placeholder 3"/>
          <p:cNvSpPr>
            <a:spLocks noGrp="1"/>
          </p:cNvSpPr>
          <p:nvPr>
            <p:ph type="sldNum" sz="quarter" idx="5"/>
          </p:nvPr>
        </p:nvSpPr>
        <p:spPr/>
        <p:txBody>
          <a:bodyPr/>
          <a:lstStyle/>
          <a:p>
            <a:fld id="{95CF59E3-BFE5-4B61-9A32-ED5088FCBA29}" type="slidenum">
              <a:rPr lang="en-US" smtClean="0"/>
              <a:t>23</a:t>
            </a:fld>
            <a:endParaRPr lang="en-US"/>
          </a:p>
        </p:txBody>
      </p:sp>
    </p:spTree>
    <p:extLst>
      <p:ext uri="{BB962C8B-B14F-4D97-AF65-F5344CB8AC3E}">
        <p14:creationId xmlns:p14="http://schemas.microsoft.com/office/powerpoint/2010/main" val="3986002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8517-D51A-3600-B16F-7E00CFAF6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B8F86-87AE-32B4-7C0A-99EC374FA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5F2BA-ACF8-E5A8-7D79-2C2E5AB1D5DC}"/>
              </a:ext>
            </a:extLst>
          </p:cNvPr>
          <p:cNvSpPr>
            <a:spLocks noGrp="1"/>
          </p:cNvSpPr>
          <p:nvPr>
            <p:ph type="body" idx="1"/>
          </p:nvPr>
        </p:nvSpPr>
        <p:spPr/>
        <p:txBody>
          <a:bodyPr/>
          <a:lstStyle/>
          <a:p>
            <a:r>
              <a:rPr lang="en-US"/>
              <a:t>Do your potential customers want what you are selling, and more importantly, what are they willing to pay you for your product/service?</a:t>
            </a:r>
          </a:p>
        </p:txBody>
      </p:sp>
      <p:sp>
        <p:nvSpPr>
          <p:cNvPr id="4" name="Slide Number Placeholder 3">
            <a:extLst>
              <a:ext uri="{FF2B5EF4-FFF2-40B4-BE49-F238E27FC236}">
                <a16:creationId xmlns:a16="http://schemas.microsoft.com/office/drawing/2014/main" id="{B0E0D173-2636-E699-7E7E-28097B7B9A59}"/>
              </a:ext>
            </a:extLst>
          </p:cNvPr>
          <p:cNvSpPr>
            <a:spLocks noGrp="1"/>
          </p:cNvSpPr>
          <p:nvPr>
            <p:ph type="sldNum" sz="quarter" idx="5"/>
          </p:nvPr>
        </p:nvSpPr>
        <p:spPr/>
        <p:txBody>
          <a:bodyPr/>
          <a:lstStyle/>
          <a:p>
            <a:fld id="{95CF59E3-BFE5-4B61-9A32-ED5088FCBA29}" type="slidenum">
              <a:rPr lang="en-US" smtClean="0"/>
              <a:t>24</a:t>
            </a:fld>
            <a:endParaRPr lang="en-US"/>
          </a:p>
        </p:txBody>
      </p:sp>
    </p:spTree>
    <p:extLst>
      <p:ext uri="{BB962C8B-B14F-4D97-AF65-F5344CB8AC3E}">
        <p14:creationId xmlns:p14="http://schemas.microsoft.com/office/powerpoint/2010/main" val="2627797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a:t>What big hurdles and roadblocks need to be over come in order to deliver your product and service?</a:t>
            </a:r>
          </a:p>
          <a:p>
            <a:pPr marL="176679" indent="-176679">
              <a:buFont typeface="Arial" panose="020B0604020202020204" pitchFamily="34" charset="0"/>
              <a:buChar char="•"/>
            </a:pPr>
            <a:r>
              <a:rPr lang="en-US"/>
              <a:t>Importantly, </a:t>
            </a:r>
            <a:r>
              <a:rPr lang="en-US" b="1"/>
              <a:t>which ones will you do yourself and which ones will you outsource?</a:t>
            </a:r>
          </a:p>
        </p:txBody>
      </p:sp>
      <p:sp>
        <p:nvSpPr>
          <p:cNvPr id="4" name="Slide Number Placeholder 3"/>
          <p:cNvSpPr>
            <a:spLocks noGrp="1"/>
          </p:cNvSpPr>
          <p:nvPr>
            <p:ph type="sldNum" sz="quarter" idx="5"/>
          </p:nvPr>
        </p:nvSpPr>
        <p:spPr/>
        <p:txBody>
          <a:bodyPr/>
          <a:lstStyle/>
          <a:p>
            <a:fld id="{95CF59E3-BFE5-4B61-9A32-ED5088FCBA29}" type="slidenum">
              <a:rPr lang="en-US" smtClean="0"/>
              <a:t>25</a:t>
            </a:fld>
            <a:endParaRPr lang="en-US"/>
          </a:p>
        </p:txBody>
      </p:sp>
    </p:spTree>
    <p:extLst>
      <p:ext uri="{BB962C8B-B14F-4D97-AF65-F5344CB8AC3E}">
        <p14:creationId xmlns:p14="http://schemas.microsoft.com/office/powerpoint/2010/main" val="4079372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a:solidFill>
                  <a:srgbClr val="666666"/>
                </a:solidFill>
                <a:effectLst/>
                <a:latin typeface="Open Sans"/>
              </a:rPr>
              <a:t>What unique strategic activities does your business perform to deliver your value proposition? </a:t>
            </a:r>
          </a:p>
          <a:p>
            <a:pPr marL="176679" indent="-176679" defTabSz="942289">
              <a:buFont typeface="Arial" panose="020B0604020202020204" pitchFamily="34" charset="0"/>
              <a:buChar char="•"/>
              <a:defRPr/>
            </a:pPr>
            <a:r>
              <a:rPr lang="en-US">
                <a:solidFill>
                  <a:srgbClr val="666666"/>
                </a:solidFill>
                <a:effectLst/>
                <a:latin typeface="Open Sans"/>
              </a:rPr>
              <a:t>These are the major functions of the organization </a:t>
            </a:r>
          </a:p>
          <a:p>
            <a:pPr marL="176679" indent="-176679" defTabSz="942289">
              <a:buFont typeface="Arial" panose="020B0604020202020204" pitchFamily="34" charset="0"/>
              <a:buChar char="•"/>
              <a:defRPr/>
            </a:pPr>
            <a:r>
              <a:rPr lang="en-US" b="0">
                <a:solidFill>
                  <a:srgbClr val="666666"/>
                </a:solidFill>
                <a:effectLst/>
                <a:highlight>
                  <a:srgbClr val="FFFF00"/>
                </a:highlight>
                <a:latin typeface="Open Sans"/>
              </a:rPr>
              <a:t>M</a:t>
            </a:r>
            <a:r>
              <a:rPr lang="en-US" b="0">
                <a:solidFill>
                  <a:srgbClr val="FF0000"/>
                </a:solidFill>
                <a:effectLst/>
                <a:highlight>
                  <a:srgbClr val="FFFF00"/>
                </a:highlight>
                <a:latin typeface="Open Sans"/>
              </a:rPr>
              <a:t>ost likely do yourself </a:t>
            </a:r>
            <a:r>
              <a:rPr lang="en-US" b="0">
                <a:solidFill>
                  <a:srgbClr val="FF0000"/>
                </a:solidFill>
                <a:effectLst/>
                <a:latin typeface="Open Sans"/>
              </a:rPr>
              <a:t>or have a heavy investment in seeing being completed exactly the way you want</a:t>
            </a:r>
            <a:r>
              <a:rPr lang="en-US" b="0">
                <a:solidFill>
                  <a:srgbClr val="666666"/>
                </a:solidFill>
                <a:effectLst/>
                <a:latin typeface="Open Sans"/>
              </a:rPr>
              <a:t>. </a:t>
            </a:r>
          </a:p>
          <a:p>
            <a:pPr marL="176679" indent="-176679" defTabSz="942289">
              <a:buFont typeface="Arial" panose="020B0604020202020204" pitchFamily="34" charset="0"/>
              <a:buChar char="•"/>
              <a:defRPr/>
            </a:pPr>
            <a:r>
              <a:rPr lang="en-US">
                <a:solidFill>
                  <a:srgbClr val="666666"/>
                </a:solidFill>
                <a:effectLst/>
                <a:latin typeface="Open Sans"/>
              </a:rPr>
              <a:t>These are key activities that a business engages in, to ensure survival in the market.</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26</a:t>
            </a:fld>
            <a:endParaRPr lang="en-US"/>
          </a:p>
        </p:txBody>
      </p:sp>
    </p:spTree>
    <p:extLst>
      <p:ext uri="{BB962C8B-B14F-4D97-AF65-F5344CB8AC3E}">
        <p14:creationId xmlns:p14="http://schemas.microsoft.com/office/powerpoint/2010/main" val="2057502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a:solidFill>
                  <a:srgbClr val="666666"/>
                </a:solidFill>
                <a:effectLst/>
                <a:latin typeface="Open Sans"/>
              </a:rPr>
              <a:t>What unique strategic activities does your business perform to deliver your value proposition? </a:t>
            </a:r>
          </a:p>
          <a:p>
            <a:pPr marL="176679" indent="-176679" defTabSz="942289">
              <a:buFont typeface="Arial" panose="020B0604020202020204" pitchFamily="34" charset="0"/>
              <a:buChar char="•"/>
              <a:defRPr/>
            </a:pPr>
            <a:r>
              <a:rPr lang="en-US">
                <a:solidFill>
                  <a:srgbClr val="666666"/>
                </a:solidFill>
                <a:effectLst/>
                <a:latin typeface="Open Sans"/>
              </a:rPr>
              <a:t>These are the major functions of the organization </a:t>
            </a:r>
          </a:p>
          <a:p>
            <a:pPr marL="176679" indent="-176679" defTabSz="942289">
              <a:buFont typeface="Arial" panose="020B0604020202020204" pitchFamily="34" charset="0"/>
              <a:buChar char="•"/>
              <a:defRPr/>
            </a:pPr>
            <a:r>
              <a:rPr lang="en-US" b="0">
                <a:solidFill>
                  <a:srgbClr val="666666"/>
                </a:solidFill>
                <a:effectLst/>
                <a:highlight>
                  <a:srgbClr val="FFFF00"/>
                </a:highlight>
                <a:latin typeface="Open Sans"/>
              </a:rPr>
              <a:t>M</a:t>
            </a:r>
            <a:r>
              <a:rPr lang="en-US" b="0">
                <a:solidFill>
                  <a:srgbClr val="FF0000"/>
                </a:solidFill>
                <a:effectLst/>
                <a:highlight>
                  <a:srgbClr val="FFFF00"/>
                </a:highlight>
                <a:latin typeface="Open Sans"/>
              </a:rPr>
              <a:t>ost likely do yourself </a:t>
            </a:r>
            <a:r>
              <a:rPr lang="en-US" b="0">
                <a:solidFill>
                  <a:srgbClr val="FF0000"/>
                </a:solidFill>
                <a:effectLst/>
                <a:latin typeface="Open Sans"/>
              </a:rPr>
              <a:t>or have a heavy investment in seeing being completed exactly the way you want</a:t>
            </a:r>
            <a:r>
              <a:rPr lang="en-US" b="0">
                <a:solidFill>
                  <a:srgbClr val="666666"/>
                </a:solidFill>
                <a:effectLst/>
                <a:latin typeface="Open Sans"/>
              </a:rPr>
              <a:t>. </a:t>
            </a:r>
          </a:p>
          <a:p>
            <a:pPr marL="176679" indent="-176679" defTabSz="942289">
              <a:buFont typeface="Arial" panose="020B0604020202020204" pitchFamily="34" charset="0"/>
              <a:buChar char="•"/>
              <a:defRPr/>
            </a:pPr>
            <a:r>
              <a:rPr lang="en-US">
                <a:solidFill>
                  <a:srgbClr val="666666"/>
                </a:solidFill>
                <a:effectLst/>
                <a:latin typeface="Open Sans"/>
              </a:rPr>
              <a:t>These are key activities that a business engages in, to ensure survival in the market.</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27</a:t>
            </a:fld>
            <a:endParaRPr lang="en-US"/>
          </a:p>
        </p:txBody>
      </p:sp>
    </p:spTree>
    <p:extLst>
      <p:ext uri="{BB962C8B-B14F-4D97-AF65-F5344CB8AC3E}">
        <p14:creationId xmlns:p14="http://schemas.microsoft.com/office/powerpoint/2010/main" val="1869275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a:solidFill>
                  <a:srgbClr val="666666"/>
                </a:solidFill>
                <a:effectLst/>
                <a:latin typeface="Open Sans"/>
              </a:rPr>
              <a:t>What unique strategic resources do you have or need? </a:t>
            </a:r>
          </a:p>
          <a:p>
            <a:pPr marL="176679" indent="-176679">
              <a:buFont typeface="Arial" panose="020B0604020202020204" pitchFamily="34" charset="0"/>
              <a:buChar char="•"/>
            </a:pPr>
            <a:r>
              <a:rPr lang="en-US">
                <a:solidFill>
                  <a:srgbClr val="666666"/>
                </a:solidFill>
                <a:effectLst/>
                <a:latin typeface="Open Sans"/>
              </a:rPr>
              <a:t>Key resources are the main utilities that the business has and uses to achieve customer satisfaction.</a:t>
            </a:r>
          </a:p>
          <a:p>
            <a:pPr marL="176679" indent="-176679">
              <a:buFont typeface="Arial" panose="020B0604020202020204" pitchFamily="34" charset="0"/>
              <a:buChar char="•"/>
            </a:pPr>
            <a:r>
              <a:rPr lang="en-US">
                <a:solidFill>
                  <a:srgbClr val="666666"/>
                </a:solidFill>
                <a:effectLst/>
                <a:latin typeface="Open Sans"/>
              </a:rPr>
              <a:t>They include the equipment, pool of assets and other products that the business uses to ensure that there are production and service delivery.</a:t>
            </a:r>
            <a:r>
              <a:rPr lang="en-US"/>
              <a:t> </a:t>
            </a:r>
          </a:p>
          <a:p>
            <a:pPr marL="176679" indent="-176679">
              <a:buFont typeface="Arial" panose="020B0604020202020204" pitchFamily="34" charset="0"/>
              <a:buChar char="•"/>
            </a:pPr>
            <a:r>
              <a:rPr lang="en-US">
                <a:solidFill>
                  <a:srgbClr val="666666"/>
                </a:solidFill>
                <a:effectLst/>
                <a:latin typeface="Open Sans"/>
              </a:rPr>
              <a:t>Typically fall into 4 different categories. Physical, Intellectual, Human. Financial. </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28</a:t>
            </a:fld>
            <a:endParaRPr lang="en-US"/>
          </a:p>
        </p:txBody>
      </p:sp>
    </p:spTree>
    <p:extLst>
      <p:ext uri="{BB962C8B-B14F-4D97-AF65-F5344CB8AC3E}">
        <p14:creationId xmlns:p14="http://schemas.microsoft.com/office/powerpoint/2010/main" val="3395530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a:solidFill>
                  <a:srgbClr val="666666"/>
                </a:solidFill>
                <a:effectLst/>
                <a:latin typeface="Open Sans"/>
              </a:rPr>
              <a:t>What unique strategic resources do you have or need? </a:t>
            </a:r>
          </a:p>
          <a:p>
            <a:pPr marL="176679" indent="-176679">
              <a:buFont typeface="Arial" panose="020B0604020202020204" pitchFamily="34" charset="0"/>
              <a:buChar char="•"/>
            </a:pPr>
            <a:r>
              <a:rPr lang="en-US">
                <a:solidFill>
                  <a:srgbClr val="666666"/>
                </a:solidFill>
                <a:effectLst/>
                <a:latin typeface="Open Sans"/>
              </a:rPr>
              <a:t>Key resources are the main utilities that the business has and uses to achieve customer satisfaction.</a:t>
            </a:r>
          </a:p>
          <a:p>
            <a:pPr marL="176679" indent="-176679">
              <a:buFont typeface="Arial" panose="020B0604020202020204" pitchFamily="34" charset="0"/>
              <a:buChar char="•"/>
            </a:pPr>
            <a:r>
              <a:rPr lang="en-US">
                <a:solidFill>
                  <a:srgbClr val="666666"/>
                </a:solidFill>
                <a:effectLst/>
                <a:latin typeface="Open Sans"/>
              </a:rPr>
              <a:t>They include the equipment, pool of assets and other products that the business uses to ensure that there are production and service delivery.</a:t>
            </a:r>
            <a:r>
              <a:rPr lang="en-US"/>
              <a:t> </a:t>
            </a:r>
          </a:p>
          <a:p>
            <a:pPr marL="176679" indent="-176679">
              <a:buFont typeface="Arial" panose="020B0604020202020204" pitchFamily="34" charset="0"/>
              <a:buChar char="•"/>
            </a:pPr>
            <a:r>
              <a:rPr lang="en-US">
                <a:solidFill>
                  <a:srgbClr val="666666"/>
                </a:solidFill>
                <a:effectLst/>
                <a:latin typeface="Open Sans"/>
              </a:rPr>
              <a:t>Typically fall into 4 different categories. Physical, Intellectual, Human. Financial. </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29</a:t>
            </a:fld>
            <a:endParaRPr lang="en-US"/>
          </a:p>
        </p:txBody>
      </p:sp>
    </p:spTree>
    <p:extLst>
      <p:ext uri="{BB962C8B-B14F-4D97-AF65-F5344CB8AC3E}">
        <p14:creationId xmlns:p14="http://schemas.microsoft.com/office/powerpoint/2010/main" val="3116213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https://www.investopedia.com/articles/personal-finance/040915/how-many-startups-fail-and-why.asp</a:t>
            </a:r>
          </a:p>
        </p:txBody>
      </p:sp>
      <p:sp>
        <p:nvSpPr>
          <p:cNvPr id="4" name="Slide Number Placeholder 3"/>
          <p:cNvSpPr>
            <a:spLocks noGrp="1"/>
          </p:cNvSpPr>
          <p:nvPr>
            <p:ph type="sldNum" sz="quarter" idx="5"/>
          </p:nvPr>
        </p:nvSpPr>
        <p:spPr/>
        <p:txBody>
          <a:bodyPr/>
          <a:lstStyle/>
          <a:p>
            <a:fld id="{95CF59E3-BFE5-4B61-9A32-ED5088FCBA29}" type="slidenum">
              <a:rPr lang="en-US" smtClean="0"/>
              <a:t>3</a:t>
            </a:fld>
            <a:endParaRPr lang="en-US"/>
          </a:p>
        </p:txBody>
      </p:sp>
    </p:spTree>
    <p:extLst>
      <p:ext uri="{BB962C8B-B14F-4D97-AF65-F5344CB8AC3E}">
        <p14:creationId xmlns:p14="http://schemas.microsoft.com/office/powerpoint/2010/main" val="36384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What non key activities can you outsource to enable you to focus more on your core activities. Includes all the key stakeholders that the business requires to be able to perform its activities. These may include manufacturers, suppliers and other businesses in the same category of other entities that a business can collaborate with.</a:t>
            </a:r>
            <a:r>
              <a:rPr lang="en-US"/>
              <a:t>  Optimization and economy, reduction of risk and uncertainty, acquisition of particular resources and activities</a:t>
            </a:r>
          </a:p>
        </p:txBody>
      </p:sp>
      <p:sp>
        <p:nvSpPr>
          <p:cNvPr id="4" name="Slide Number Placeholder 3"/>
          <p:cNvSpPr>
            <a:spLocks noGrp="1"/>
          </p:cNvSpPr>
          <p:nvPr>
            <p:ph type="sldNum" sz="quarter" idx="5"/>
          </p:nvPr>
        </p:nvSpPr>
        <p:spPr/>
        <p:txBody>
          <a:bodyPr/>
          <a:lstStyle/>
          <a:p>
            <a:fld id="{95CF59E3-BFE5-4B61-9A32-ED5088FCBA29}" type="slidenum">
              <a:rPr lang="en-US" smtClean="0"/>
              <a:t>30</a:t>
            </a:fld>
            <a:endParaRPr lang="en-US"/>
          </a:p>
        </p:txBody>
      </p:sp>
    </p:spTree>
    <p:extLst>
      <p:ext uri="{BB962C8B-B14F-4D97-AF65-F5344CB8AC3E}">
        <p14:creationId xmlns:p14="http://schemas.microsoft.com/office/powerpoint/2010/main" val="2307098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What non key activities can you outsource to enable you to focus more on your core activities. Includes all the key stakeholders that the business requires to be able to perform its activities. These may include manufacturers, suppliers and other businesses in the same category of other entities that a business can collaborate with.</a:t>
            </a:r>
            <a:r>
              <a:rPr lang="en-US"/>
              <a:t>  Optimization and economy, reduction of risk and uncertainty, acquisition of particular resources and activities</a:t>
            </a:r>
          </a:p>
        </p:txBody>
      </p:sp>
      <p:sp>
        <p:nvSpPr>
          <p:cNvPr id="4" name="Slide Number Placeholder 3"/>
          <p:cNvSpPr>
            <a:spLocks noGrp="1"/>
          </p:cNvSpPr>
          <p:nvPr>
            <p:ph type="sldNum" sz="quarter" idx="5"/>
          </p:nvPr>
        </p:nvSpPr>
        <p:spPr/>
        <p:txBody>
          <a:bodyPr/>
          <a:lstStyle/>
          <a:p>
            <a:fld id="{95CF59E3-BFE5-4B61-9A32-ED5088FCBA29}" type="slidenum">
              <a:rPr lang="en-US" smtClean="0"/>
              <a:t>31</a:t>
            </a:fld>
            <a:endParaRPr lang="en-US"/>
          </a:p>
        </p:txBody>
      </p:sp>
    </p:spTree>
    <p:extLst>
      <p:ext uri="{BB962C8B-B14F-4D97-AF65-F5344CB8AC3E}">
        <p14:creationId xmlns:p14="http://schemas.microsoft.com/office/powerpoint/2010/main" val="2835320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What are the major costs incurred by your business. Describes all costs incurred to operate a business model. Should be aligned with your value proposition. Such costs include the costs incurred during the creation and delivery of value, enabling customer value and getting income.</a:t>
            </a:r>
            <a:r>
              <a:rPr lang="en-US"/>
              <a:t>  Fixed costs (salaries, rent, utilities), variable costs, economies of scale, economies of scope</a:t>
            </a:r>
          </a:p>
        </p:txBody>
      </p:sp>
      <p:sp>
        <p:nvSpPr>
          <p:cNvPr id="4" name="Slide Number Placeholder 3"/>
          <p:cNvSpPr>
            <a:spLocks noGrp="1"/>
          </p:cNvSpPr>
          <p:nvPr>
            <p:ph type="sldNum" sz="quarter" idx="5"/>
          </p:nvPr>
        </p:nvSpPr>
        <p:spPr/>
        <p:txBody>
          <a:bodyPr/>
          <a:lstStyle/>
          <a:p>
            <a:fld id="{95CF59E3-BFE5-4B61-9A32-ED5088FCBA29}" type="slidenum">
              <a:rPr lang="en-US" smtClean="0"/>
              <a:t>32</a:t>
            </a:fld>
            <a:endParaRPr lang="en-US"/>
          </a:p>
        </p:txBody>
      </p:sp>
    </p:spTree>
    <p:extLst>
      <p:ext uri="{BB962C8B-B14F-4D97-AF65-F5344CB8AC3E}">
        <p14:creationId xmlns:p14="http://schemas.microsoft.com/office/powerpoint/2010/main" val="306442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What are the major costs incurred by your business. Describes all costs incurred to operate a business model. Should be aligned with your value proposition. Such costs include the costs incurred during the creation and delivery of value, enabling customer value and getting income.</a:t>
            </a:r>
            <a:r>
              <a:rPr lang="en-US"/>
              <a:t>  Fixed costs (salaries, rent, utilities), variable costs, economies of scale, economies of scope</a:t>
            </a:r>
          </a:p>
        </p:txBody>
      </p:sp>
      <p:sp>
        <p:nvSpPr>
          <p:cNvPr id="4" name="Slide Number Placeholder 3"/>
          <p:cNvSpPr>
            <a:spLocks noGrp="1"/>
          </p:cNvSpPr>
          <p:nvPr>
            <p:ph type="sldNum" sz="quarter" idx="5"/>
          </p:nvPr>
        </p:nvSpPr>
        <p:spPr/>
        <p:txBody>
          <a:bodyPr/>
          <a:lstStyle/>
          <a:p>
            <a:fld id="{95CF59E3-BFE5-4B61-9A32-ED5088FCBA29}" type="slidenum">
              <a:rPr lang="en-US" smtClean="0"/>
              <a:t>33</a:t>
            </a:fld>
            <a:endParaRPr lang="en-US"/>
          </a:p>
        </p:txBody>
      </p:sp>
    </p:spTree>
    <p:extLst>
      <p:ext uri="{BB962C8B-B14F-4D97-AF65-F5344CB8AC3E}">
        <p14:creationId xmlns:p14="http://schemas.microsoft.com/office/powerpoint/2010/main" val="1561060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666666"/>
                </a:solidFill>
                <a:effectLst/>
                <a:latin typeface="Open Sans"/>
              </a:rPr>
              <a:t>How does your business earn money? Where does the money come from?  What you are trying to figure out is what strategy are you going to use to capture the most value from your customers. The means and sources that the business gets income from. These are the different ways that an organization would use to get revenue. Examples could be advertising, asset sale, subscription fees and renting. Give away product for free??</a:t>
            </a:r>
            <a:r>
              <a:rPr lang="en-US"/>
              <a:t> </a:t>
            </a:r>
          </a:p>
        </p:txBody>
      </p:sp>
      <p:sp>
        <p:nvSpPr>
          <p:cNvPr id="4" name="Slide Number Placeholder 3"/>
          <p:cNvSpPr>
            <a:spLocks noGrp="1"/>
          </p:cNvSpPr>
          <p:nvPr>
            <p:ph type="sldNum" sz="quarter" idx="5"/>
          </p:nvPr>
        </p:nvSpPr>
        <p:spPr/>
        <p:txBody>
          <a:bodyPr/>
          <a:lstStyle/>
          <a:p>
            <a:fld id="{95CF59E3-BFE5-4B61-9A32-ED5088FCBA29}" type="slidenum">
              <a:rPr lang="en-US" smtClean="0"/>
              <a:t>34</a:t>
            </a:fld>
            <a:endParaRPr lang="en-US"/>
          </a:p>
        </p:txBody>
      </p:sp>
    </p:spTree>
    <p:extLst>
      <p:ext uri="{BB962C8B-B14F-4D97-AF65-F5344CB8AC3E}">
        <p14:creationId xmlns:p14="http://schemas.microsoft.com/office/powerpoint/2010/main" val="3442917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 canvas because you can paint what you want, but it gives you a process and common language to use that fits with a traditional business plan to help reduce risk and raise the potential that your business idea or new product/service will be successful.</a:t>
            </a:r>
          </a:p>
        </p:txBody>
      </p:sp>
      <p:sp>
        <p:nvSpPr>
          <p:cNvPr id="4" name="Slide Number Placeholder 3"/>
          <p:cNvSpPr>
            <a:spLocks noGrp="1"/>
          </p:cNvSpPr>
          <p:nvPr>
            <p:ph type="sldNum" sz="quarter" idx="5"/>
          </p:nvPr>
        </p:nvSpPr>
        <p:spPr/>
        <p:txBody>
          <a:bodyPr/>
          <a:lstStyle/>
          <a:p>
            <a:fld id="{95CF59E3-BFE5-4B61-9A32-ED5088FCBA29}" type="slidenum">
              <a:rPr lang="en-US" smtClean="0"/>
              <a:t>35</a:t>
            </a:fld>
            <a:endParaRPr lang="en-US"/>
          </a:p>
        </p:txBody>
      </p:sp>
    </p:spTree>
    <p:extLst>
      <p:ext uri="{BB962C8B-B14F-4D97-AF65-F5344CB8AC3E}">
        <p14:creationId xmlns:p14="http://schemas.microsoft.com/office/powerpoint/2010/main" val="1892509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 canvas because you can paint what you want, but it gives you a process and common language to use that fits with a traditional business plan to help reduce risk and raise the potential that your business idea or new product/service will be successful.</a:t>
            </a:r>
          </a:p>
        </p:txBody>
      </p:sp>
      <p:sp>
        <p:nvSpPr>
          <p:cNvPr id="4" name="Slide Number Placeholder 3"/>
          <p:cNvSpPr>
            <a:spLocks noGrp="1"/>
          </p:cNvSpPr>
          <p:nvPr>
            <p:ph type="sldNum" sz="quarter" idx="5"/>
          </p:nvPr>
        </p:nvSpPr>
        <p:spPr/>
        <p:txBody>
          <a:bodyPr/>
          <a:lstStyle/>
          <a:p>
            <a:fld id="{95CF59E3-BFE5-4B61-9A32-ED5088FCBA29}" type="slidenum">
              <a:rPr lang="en-US" smtClean="0"/>
              <a:t>36</a:t>
            </a:fld>
            <a:endParaRPr lang="en-US"/>
          </a:p>
        </p:txBody>
      </p:sp>
    </p:spTree>
    <p:extLst>
      <p:ext uri="{BB962C8B-B14F-4D97-AF65-F5344CB8AC3E}">
        <p14:creationId xmlns:p14="http://schemas.microsoft.com/office/powerpoint/2010/main" val="3175095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37</a:t>
            </a:fld>
            <a:endParaRPr lang="en-US"/>
          </a:p>
        </p:txBody>
      </p:sp>
    </p:spTree>
    <p:extLst>
      <p:ext uri="{BB962C8B-B14F-4D97-AF65-F5344CB8AC3E}">
        <p14:creationId xmlns:p14="http://schemas.microsoft.com/office/powerpoint/2010/main" val="1833335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4</a:t>
            </a:fld>
            <a:endParaRPr lang="en-US"/>
          </a:p>
        </p:txBody>
      </p:sp>
    </p:spTree>
    <p:extLst>
      <p:ext uri="{BB962C8B-B14F-4D97-AF65-F5344CB8AC3E}">
        <p14:creationId xmlns:p14="http://schemas.microsoft.com/office/powerpoint/2010/main" val="356003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a business model canvas is all about helping you create your path to success for your business start up or current business</a:t>
            </a:r>
          </a:p>
        </p:txBody>
      </p:sp>
      <p:sp>
        <p:nvSpPr>
          <p:cNvPr id="4" name="Slide Number Placeholder 3"/>
          <p:cNvSpPr>
            <a:spLocks noGrp="1"/>
          </p:cNvSpPr>
          <p:nvPr>
            <p:ph type="sldNum" sz="quarter" idx="5"/>
          </p:nvPr>
        </p:nvSpPr>
        <p:spPr/>
        <p:txBody>
          <a:bodyPr/>
          <a:lstStyle/>
          <a:p>
            <a:fld id="{95CF59E3-BFE5-4B61-9A32-ED5088FCBA29}" type="slidenum">
              <a:rPr lang="en-US" smtClean="0"/>
              <a:t>5</a:t>
            </a:fld>
            <a:endParaRPr lang="en-US"/>
          </a:p>
        </p:txBody>
      </p:sp>
    </p:spTree>
    <p:extLst>
      <p:ext uri="{BB962C8B-B14F-4D97-AF65-F5344CB8AC3E}">
        <p14:creationId xmlns:p14="http://schemas.microsoft.com/office/powerpoint/2010/main" val="1061069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0" i="0">
                <a:solidFill>
                  <a:srgbClr val="313537"/>
                </a:solidFill>
                <a:effectLst/>
                <a:latin typeface="Roboto"/>
              </a:rPr>
              <a:t>Really helps with early-stage businesses modeling.  </a:t>
            </a:r>
          </a:p>
          <a:p>
            <a:pPr marL="176679" indent="-176679">
              <a:buFont typeface="Arial" panose="020B0604020202020204" pitchFamily="34" charset="0"/>
              <a:buChar char="•"/>
            </a:pPr>
            <a:r>
              <a:rPr lang="en-US" b="0" i="0">
                <a:solidFill>
                  <a:srgbClr val="313537"/>
                </a:solidFill>
                <a:effectLst/>
                <a:latin typeface="Roboto"/>
              </a:rPr>
              <a:t>Maybe have an idea, but haven’t talked to anyone or know the market and think there could be a need, but not sure. </a:t>
            </a:r>
          </a:p>
          <a:p>
            <a:pPr marL="176679" indent="-176679">
              <a:buFont typeface="Arial" panose="020B0604020202020204" pitchFamily="34" charset="0"/>
              <a:buChar char="•"/>
            </a:pPr>
            <a:r>
              <a:rPr lang="en-US" b="0" i="0">
                <a:solidFill>
                  <a:srgbClr val="313537"/>
                </a:solidFill>
                <a:effectLst/>
                <a:latin typeface="Roboto"/>
              </a:rPr>
              <a:t>It is a process to help you determine if you might be successful, no it isn’t a guarantee, but used by thousands of companies around the globe and it is much better than shooting at a target in the dark….</a:t>
            </a:r>
          </a:p>
          <a:p>
            <a:pPr marL="176679" indent="-176679">
              <a:buFont typeface="Arial" panose="020B0604020202020204" pitchFamily="34" charset="0"/>
              <a:buChar char="•"/>
            </a:pPr>
            <a:r>
              <a:rPr lang="en-US" b="0" i="0">
                <a:solidFill>
                  <a:srgbClr val="313537"/>
                </a:solidFill>
                <a:effectLst/>
                <a:latin typeface="Roboto"/>
              </a:rPr>
              <a:t>“Create and validate the “value proposition”.  </a:t>
            </a:r>
          </a:p>
          <a:p>
            <a:pPr marL="176679" indent="-176679">
              <a:buFont typeface="Arial" panose="020B0604020202020204" pitchFamily="34" charset="0"/>
              <a:buChar char="•"/>
            </a:pPr>
            <a:r>
              <a:rPr lang="en-US" b="0" i="0">
                <a:solidFill>
                  <a:srgbClr val="313537"/>
                </a:solidFill>
                <a:effectLst/>
                <a:latin typeface="Roboto"/>
              </a:rPr>
              <a:t>Why would customer buy from you, what problems does it solve for customer, what is value, how are you different? </a:t>
            </a:r>
          </a:p>
          <a:p>
            <a:pPr marL="176679" indent="-176679">
              <a:buFont typeface="Arial" panose="020B0604020202020204" pitchFamily="34" charset="0"/>
              <a:buChar char="•"/>
            </a:pPr>
            <a:r>
              <a:rPr lang="en-US" b="0" i="0">
                <a:solidFill>
                  <a:srgbClr val="313537"/>
                </a:solidFill>
                <a:effectLst/>
                <a:latin typeface="Roboto"/>
              </a:rPr>
              <a:t>Initial step to help you think through and validate the “moving parts” of your idea.</a:t>
            </a:r>
          </a:p>
        </p:txBody>
      </p:sp>
      <p:sp>
        <p:nvSpPr>
          <p:cNvPr id="4" name="Slide Number Placeholder 3"/>
          <p:cNvSpPr>
            <a:spLocks noGrp="1"/>
          </p:cNvSpPr>
          <p:nvPr>
            <p:ph type="sldNum" sz="quarter" idx="5"/>
          </p:nvPr>
        </p:nvSpPr>
        <p:spPr/>
        <p:txBody>
          <a:bodyPr/>
          <a:lstStyle/>
          <a:p>
            <a:fld id="{95CF59E3-BFE5-4B61-9A32-ED5088FCBA29}" type="slidenum">
              <a:rPr lang="en-US" smtClean="0"/>
              <a:t>6</a:t>
            </a:fld>
            <a:endParaRPr lang="en-US"/>
          </a:p>
        </p:txBody>
      </p:sp>
    </p:spTree>
    <p:extLst>
      <p:ext uri="{BB962C8B-B14F-4D97-AF65-F5344CB8AC3E}">
        <p14:creationId xmlns:p14="http://schemas.microsoft.com/office/powerpoint/2010/main" val="213175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202122"/>
                </a:solidFill>
                <a:effectLst/>
                <a:latin typeface="Arial" panose="020B0604020202020204" pitchFamily="34" charset="0"/>
              </a:rPr>
              <a:t>Alexander Osterwalder</a:t>
            </a:r>
            <a:r>
              <a:rPr lang="en-US" b="0" i="0">
                <a:solidFill>
                  <a:srgbClr val="202122"/>
                </a:solidFill>
                <a:effectLst/>
                <a:latin typeface="Arial" panose="020B0604020202020204" pitchFamily="34" charset="0"/>
              </a:rPr>
              <a:t> (born 1974) is a Swiss business theorist,</a:t>
            </a:r>
            <a:r>
              <a:rPr lang="en-US" b="0" i="0" u="none" strike="noStrike" baseline="30000">
                <a:solidFill>
                  <a:srgbClr val="0645AD"/>
                </a:solidFill>
                <a:effectLst/>
                <a:latin typeface="Arial" panose="020B0604020202020204" pitchFamily="34" charset="0"/>
                <a:hlinkClick r:id="rId3"/>
              </a:rPr>
              <a:t>[1]</a:t>
            </a:r>
            <a:r>
              <a:rPr lang="en-US" b="0" i="0">
                <a:solidFill>
                  <a:srgbClr val="202122"/>
                </a:solidFill>
                <a:effectLst/>
                <a:latin typeface="Arial" panose="020B0604020202020204" pitchFamily="34" charset="0"/>
              </a:rPr>
              <a:t> author, speaker, consultant, and entrepreneur, known for his work on </a:t>
            </a:r>
            <a:r>
              <a:rPr lang="en-US" b="0" i="0" u="none" strike="noStrike">
                <a:solidFill>
                  <a:srgbClr val="0645AD"/>
                </a:solidFill>
                <a:effectLst/>
                <a:latin typeface="Arial" panose="020B0604020202020204" pitchFamily="34" charset="0"/>
                <a:hlinkClick r:id="rId4" tooltip="Business model"/>
              </a:rPr>
              <a:t>business modeling</a:t>
            </a:r>
            <a:r>
              <a:rPr lang="en-US" b="0" i="0" u="none" strike="noStrike" baseline="30000">
                <a:solidFill>
                  <a:srgbClr val="0645AD"/>
                </a:solidFill>
                <a:effectLst/>
                <a:latin typeface="Arial" panose="020B0604020202020204" pitchFamily="34" charset="0"/>
                <a:hlinkClick r:id="rId5"/>
              </a:rPr>
              <a:t>[2]</a:t>
            </a:r>
            <a:r>
              <a:rPr lang="en-US" b="0" i="0">
                <a:solidFill>
                  <a:srgbClr val="202122"/>
                </a:solidFill>
                <a:effectLst/>
                <a:latin typeface="Arial" panose="020B0604020202020204" pitchFamily="34" charset="0"/>
              </a:rPr>
              <a:t> and the development of the </a:t>
            </a:r>
            <a:r>
              <a:rPr lang="en-US" b="0" i="0" u="sng">
                <a:solidFill>
                  <a:srgbClr val="0645AD"/>
                </a:solidFill>
                <a:effectLst/>
                <a:latin typeface="Arial" panose="020B0604020202020204" pitchFamily="34" charset="0"/>
                <a:hlinkClick r:id="rId6" tooltip="Business Model Canvas"/>
              </a:rPr>
              <a:t>Business Model Canvas</a:t>
            </a:r>
            <a:r>
              <a:rPr lang="en-US" b="0" i="0" u="sng">
                <a:solidFill>
                  <a:srgbClr val="0645AD"/>
                </a:solidFill>
                <a:effectLst/>
                <a:latin typeface="Arial" panose="020B0604020202020204" pitchFamily="34" charset="0"/>
              </a:rPr>
              <a:t> in mid 2000s</a:t>
            </a:r>
            <a:r>
              <a:rPr lang="en-US" b="0" i="0">
                <a:solidFill>
                  <a:srgbClr val="202122"/>
                </a:solidFill>
                <a:effectLst/>
                <a:latin typeface="Arial" panose="020B0604020202020204" pitchFamily="34" charset="0"/>
              </a:rPr>
              <a:t>.</a:t>
            </a:r>
            <a:r>
              <a:rPr lang="en-US" b="0" i="0" u="none" strike="noStrike" baseline="30000">
                <a:solidFill>
                  <a:srgbClr val="0645AD"/>
                </a:solidFill>
                <a:effectLst/>
                <a:latin typeface="Arial" panose="020B0604020202020204" pitchFamily="34" charset="0"/>
                <a:hlinkClick r:id="rId7"/>
              </a:rPr>
              <a:t>[3]</a:t>
            </a:r>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7</a:t>
            </a:fld>
            <a:endParaRPr lang="en-US"/>
          </a:p>
        </p:txBody>
      </p:sp>
    </p:spTree>
    <p:extLst>
      <p:ext uri="{BB962C8B-B14F-4D97-AF65-F5344CB8AC3E}">
        <p14:creationId xmlns:p14="http://schemas.microsoft.com/office/powerpoint/2010/main" val="426506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CF59E3-BFE5-4B61-9A32-ED5088FCBA29}" type="slidenum">
              <a:rPr lang="en-US" smtClean="0"/>
              <a:t>8</a:t>
            </a:fld>
            <a:endParaRPr lang="en-US"/>
          </a:p>
        </p:txBody>
      </p:sp>
    </p:spTree>
    <p:extLst>
      <p:ext uri="{BB962C8B-B14F-4D97-AF65-F5344CB8AC3E}">
        <p14:creationId xmlns:p14="http://schemas.microsoft.com/office/powerpoint/2010/main" val="84191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76C7-D927-8810-4A02-29196440B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B2BCB-5A1F-57FE-0566-97B588B6D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6C633-F5E8-8E9D-21D7-CAA7F0A8319C}"/>
              </a:ext>
            </a:extLst>
          </p:cNvPr>
          <p:cNvSpPr>
            <a:spLocks noGrp="1"/>
          </p:cNvSpPr>
          <p:nvPr>
            <p:ph type="body" idx="1"/>
          </p:nvPr>
        </p:nvSpPr>
        <p:spPr/>
        <p:txBody>
          <a:bodyPr/>
          <a:lstStyle/>
          <a:p>
            <a:r>
              <a:rPr lang="en-US"/>
              <a:t>Do your potential customers want what you are selling, and more importantly, what are they willing to pay you for your product/service?</a:t>
            </a:r>
          </a:p>
        </p:txBody>
      </p:sp>
      <p:sp>
        <p:nvSpPr>
          <p:cNvPr id="4" name="Slide Number Placeholder 3">
            <a:extLst>
              <a:ext uri="{FF2B5EF4-FFF2-40B4-BE49-F238E27FC236}">
                <a16:creationId xmlns:a16="http://schemas.microsoft.com/office/drawing/2014/main" id="{B3570734-18E3-1AD2-957C-9E8E98F6D73A}"/>
              </a:ext>
            </a:extLst>
          </p:cNvPr>
          <p:cNvSpPr>
            <a:spLocks noGrp="1"/>
          </p:cNvSpPr>
          <p:nvPr>
            <p:ph type="sldNum" sz="quarter" idx="5"/>
          </p:nvPr>
        </p:nvSpPr>
        <p:spPr/>
        <p:txBody>
          <a:bodyPr/>
          <a:lstStyle/>
          <a:p>
            <a:fld id="{95CF59E3-BFE5-4B61-9A32-ED5088FCBA29}" type="slidenum">
              <a:rPr lang="en-US" smtClean="0"/>
              <a:t>9</a:t>
            </a:fld>
            <a:endParaRPr lang="en-US"/>
          </a:p>
        </p:txBody>
      </p:sp>
    </p:spTree>
    <p:extLst>
      <p:ext uri="{BB962C8B-B14F-4D97-AF65-F5344CB8AC3E}">
        <p14:creationId xmlns:p14="http://schemas.microsoft.com/office/powerpoint/2010/main" val="1525943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803"/>
          <a:stretch/>
        </p:blipFill>
        <p:spPr>
          <a:xfrm>
            <a:off x="3155702" y="0"/>
            <a:ext cx="9036298"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468"/>
            <a:ext cx="10490200" cy="6866467"/>
          </a:xfrm>
          <a:prstGeom prst="rect">
            <a:avLst/>
          </a:prstGeom>
        </p:spPr>
      </p:pic>
      <p:sp>
        <p:nvSpPr>
          <p:cNvPr id="2" name="Title 1"/>
          <p:cNvSpPr>
            <a:spLocks noGrp="1"/>
          </p:cNvSpPr>
          <p:nvPr>
            <p:ph type="ctrTitle"/>
          </p:nvPr>
        </p:nvSpPr>
        <p:spPr>
          <a:xfrm>
            <a:off x="432047" y="2445208"/>
            <a:ext cx="4548326" cy="1593393"/>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32047" y="4047068"/>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413628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21795480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5"/>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317757724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33"/>
          <a:stretch/>
        </p:blipFill>
        <p:spPr>
          <a:xfrm flipH="1">
            <a:off x="4480176" y="0"/>
            <a:ext cx="7711824"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930467" cy="6858000"/>
          </a:xfrm>
          <a:prstGeom prst="rect">
            <a:avLst/>
          </a:prstGeom>
        </p:spPr>
      </p:pic>
      <p:sp>
        <p:nvSpPr>
          <p:cNvPr id="2" name="Title 1"/>
          <p:cNvSpPr>
            <a:spLocks noGrp="1"/>
          </p:cNvSpPr>
          <p:nvPr>
            <p:ph type="ctrTitle"/>
          </p:nvPr>
        </p:nvSpPr>
        <p:spPr>
          <a:xfrm>
            <a:off x="432047" y="2428274"/>
            <a:ext cx="4548326" cy="1928440"/>
          </a:xfrm>
        </p:spPr>
        <p:txBody>
          <a:bodyPr anchor="b">
            <a:normAutofit/>
          </a:bodyPr>
          <a:lstStyle>
            <a:lvl1pPr algn="ctr">
              <a:defRPr sz="5000">
                <a:solidFill>
                  <a:schemeClr val="tx1"/>
                </a:solidFill>
                <a:effectLst>
                  <a:outerShdw blurRad="38100" dist="38100" dir="2700000" algn="tl">
                    <a:srgbClr val="000000">
                      <a:alpha val="35000"/>
                    </a:srgbClr>
                  </a:outerShdw>
                </a:effectLst>
              </a:defRPr>
            </a:lvl1pPr>
          </a:lstStyle>
          <a:p>
            <a:r>
              <a:rPr lang="en-US"/>
              <a:t>Click to edit Master title style</a:t>
            </a:r>
          </a:p>
        </p:txBody>
      </p:sp>
      <p:sp>
        <p:nvSpPr>
          <p:cNvPr id="3" name="Subtitle 2"/>
          <p:cNvSpPr>
            <a:spLocks noGrp="1"/>
          </p:cNvSpPr>
          <p:nvPr>
            <p:ph type="subTitle" idx="1"/>
          </p:nvPr>
        </p:nvSpPr>
        <p:spPr>
          <a:xfrm>
            <a:off x="432047" y="4356714"/>
            <a:ext cx="4548326" cy="1147439"/>
          </a:xfrm>
        </p:spPr>
        <p:txBody>
          <a:bodyPr/>
          <a:lstStyle>
            <a:lvl1pPr marL="0" indent="0" algn="ctr">
              <a:buNone/>
              <a:defRPr sz="2400">
                <a:solidFill>
                  <a:schemeClr val="tx1"/>
                </a:solidFill>
                <a:effectLst>
                  <a:outerShdw blurRad="38100" dist="38100" dir="2700000" algn="tl">
                    <a:srgbClr val="000000">
                      <a:alpha val="35000"/>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258393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2532464109"/>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2"/>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a:normAutofit/>
          </a:bodyPr>
          <a:lstStyle>
            <a:lvl1pPr>
              <a:defRPr sz="4000">
                <a:solidFill>
                  <a:schemeClr val="tx1"/>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427811137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20729"/>
          <a:stretch/>
        </p:blipFill>
        <p:spPr>
          <a:xfrm>
            <a:off x="4037368" y="0"/>
            <a:ext cx="8154632"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566400" cy="6858000"/>
          </a:xfrm>
          <a:prstGeom prst="rect">
            <a:avLst/>
          </a:prstGeom>
        </p:spPr>
      </p:pic>
      <p:sp>
        <p:nvSpPr>
          <p:cNvPr id="2" name="Title 1"/>
          <p:cNvSpPr>
            <a:spLocks noGrp="1"/>
          </p:cNvSpPr>
          <p:nvPr>
            <p:ph type="ctrTitle"/>
          </p:nvPr>
        </p:nvSpPr>
        <p:spPr>
          <a:xfrm>
            <a:off x="432047" y="2428274"/>
            <a:ext cx="4548326" cy="1928440"/>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32047" y="4356714"/>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536444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181009716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4"/>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179435927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0328"/>
          <a:stretch/>
        </p:blipFill>
        <p:spPr>
          <a:xfrm>
            <a:off x="4059433" y="0"/>
            <a:ext cx="8132567"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444" y="0"/>
            <a:ext cx="10082977" cy="6858000"/>
          </a:xfrm>
          <a:prstGeom prst="rect">
            <a:avLst/>
          </a:prstGeom>
        </p:spPr>
      </p:pic>
      <p:sp>
        <p:nvSpPr>
          <p:cNvPr id="2" name="Title 1"/>
          <p:cNvSpPr>
            <a:spLocks noGrp="1"/>
          </p:cNvSpPr>
          <p:nvPr>
            <p:ph type="ctrTitle"/>
          </p:nvPr>
        </p:nvSpPr>
        <p:spPr>
          <a:xfrm>
            <a:off x="432047" y="2428274"/>
            <a:ext cx="4548326" cy="1928439"/>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32047" y="4356713"/>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5183151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grpSp>
        <p:nvGrpSpPr>
          <p:cNvPr id="6" name="Group 5"/>
          <p:cNvGrpSpPr/>
          <p:nvPr userDrawn="1"/>
        </p:nvGrpSpPr>
        <p:grpSpPr>
          <a:xfrm>
            <a:off x="3991075" y="-3"/>
            <a:ext cx="8200925" cy="6858000"/>
            <a:chOff x="3991075" y="-3"/>
            <a:chExt cx="8200925" cy="685800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0344"/>
            <a:stretch/>
          </p:blipFill>
          <p:spPr>
            <a:xfrm>
              <a:off x="3991075" y="0"/>
              <a:ext cx="1352739" cy="1372264"/>
            </a:xfrm>
            <a:prstGeom prst="rect">
              <a:avLst/>
            </a:prstGeom>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50473"/>
            <a:stretch/>
          </p:blipFill>
          <p:spPr>
            <a:xfrm>
              <a:off x="3991075" y="1372266"/>
              <a:ext cx="1352739" cy="134938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43815" y="-3"/>
              <a:ext cx="6848185" cy="6858000"/>
            </a:xfrm>
            <a:prstGeom prst="rect">
              <a:avLst/>
            </a:prstGeom>
          </p:spPr>
        </p:pic>
      </p:grpSp>
      <p:sp>
        <p:nvSpPr>
          <p:cNvPr id="3" name="Subtitle 2"/>
          <p:cNvSpPr>
            <a:spLocks noGrp="1"/>
          </p:cNvSpPr>
          <p:nvPr>
            <p:ph type="subTitle" idx="1"/>
          </p:nvPr>
        </p:nvSpPr>
        <p:spPr>
          <a:xfrm>
            <a:off x="432047" y="4221242"/>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BF20ADDD-3238-4427-BBA9-5432025415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44" y="0"/>
            <a:ext cx="10082977" cy="6858000"/>
          </a:xfrm>
          <a:prstGeom prst="rect">
            <a:avLst/>
          </a:prstGeom>
        </p:spPr>
      </p:pic>
      <p:sp>
        <p:nvSpPr>
          <p:cNvPr id="2" name="Title 1"/>
          <p:cNvSpPr>
            <a:spLocks noGrp="1"/>
          </p:cNvSpPr>
          <p:nvPr>
            <p:ph type="ctrTitle"/>
          </p:nvPr>
        </p:nvSpPr>
        <p:spPr>
          <a:xfrm>
            <a:off x="432047" y="2428274"/>
            <a:ext cx="4548326" cy="1771193"/>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24580495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grpSp>
        <p:nvGrpSpPr>
          <p:cNvPr id="6" name="Group 5"/>
          <p:cNvGrpSpPr/>
          <p:nvPr userDrawn="1"/>
        </p:nvGrpSpPr>
        <p:grpSpPr>
          <a:xfrm>
            <a:off x="3991075" y="-3"/>
            <a:ext cx="8200925" cy="6858000"/>
            <a:chOff x="3991075" y="-3"/>
            <a:chExt cx="8200925" cy="685800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0344"/>
            <a:stretch/>
          </p:blipFill>
          <p:spPr>
            <a:xfrm>
              <a:off x="3991075" y="0"/>
              <a:ext cx="1352739" cy="1372264"/>
            </a:xfrm>
            <a:prstGeom prst="rect">
              <a:avLst/>
            </a:prstGeom>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50473"/>
            <a:stretch/>
          </p:blipFill>
          <p:spPr>
            <a:xfrm>
              <a:off x="3991075" y="1372266"/>
              <a:ext cx="1352739" cy="134938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43815" y="-3"/>
              <a:ext cx="6848185" cy="6858000"/>
            </a:xfrm>
            <a:prstGeom prst="rect">
              <a:avLst/>
            </a:prstGeom>
          </p:spPr>
        </p:pic>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8467"/>
            <a:ext cx="10490200" cy="6858000"/>
          </a:xfrm>
          <a:prstGeom prst="rect">
            <a:avLst/>
          </a:prstGeom>
        </p:spPr>
      </p:pic>
      <p:sp>
        <p:nvSpPr>
          <p:cNvPr id="2" name="Title 1"/>
          <p:cNvSpPr>
            <a:spLocks noGrp="1"/>
          </p:cNvSpPr>
          <p:nvPr>
            <p:ph type="ctrTitle"/>
          </p:nvPr>
        </p:nvSpPr>
        <p:spPr>
          <a:xfrm>
            <a:off x="432047" y="2428274"/>
            <a:ext cx="4548326" cy="1771193"/>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32047" y="4221242"/>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392530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5943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p:cNvSpPr>
            <a:spLocks noGrp="1"/>
          </p:cNvSpPr>
          <p:nvPr>
            <p:ph type="body" idx="1"/>
          </p:nvPr>
        </p:nvSpPr>
        <p:spPr>
          <a:xfrm>
            <a:off x="831850" y="4589463"/>
            <a:ext cx="10515600" cy="649287"/>
          </a:xfrm>
        </p:spPr>
        <p:txBody>
          <a:bodyPr/>
          <a:lstStyle>
            <a:lvl1pPr marL="0" indent="0">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19172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dirty="0">
                <a:solidFill>
                  <a:schemeClr val="bg1"/>
                </a:solidFill>
              </a:defRPr>
            </a:lvl1pPr>
          </a:lstStyle>
          <a:p>
            <a:pPr lvl="0"/>
            <a:r>
              <a:rPr lang="en-US"/>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12252041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dirty="0">
                <a:solidFill>
                  <a:schemeClr val="bg1"/>
                </a:solidFill>
              </a:defRPr>
            </a:lvl1pPr>
          </a:lstStyle>
          <a:p>
            <a:pPr lvl="0"/>
            <a:r>
              <a:rPr lang="en-US"/>
              <a:t>Click to edit Master title style</a:t>
            </a:r>
          </a:p>
        </p:txBody>
      </p:sp>
      <p:sp>
        <p:nvSpPr>
          <p:cNvPr id="3" name="Content Placeholder 2"/>
          <p:cNvSpPr>
            <a:spLocks noGrp="1"/>
          </p:cNvSpPr>
          <p:nvPr>
            <p:ph sz="half" idx="1"/>
          </p:nvPr>
        </p:nvSpPr>
        <p:spPr>
          <a:xfrm>
            <a:off x="428625" y="1358899"/>
            <a:ext cx="5667375" cy="4651375"/>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4" name="Content Placeholder 3"/>
          <p:cNvSpPr>
            <a:spLocks noGrp="1"/>
          </p:cNvSpPr>
          <p:nvPr>
            <p:ph sz="half" idx="2"/>
          </p:nvPr>
        </p:nvSpPr>
        <p:spPr>
          <a:xfrm>
            <a:off x="6110288" y="1358899"/>
            <a:ext cx="5667375" cy="4651375"/>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189770714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Text Placeholder 2"/>
          <p:cNvSpPr>
            <a:spLocks noGrp="1"/>
          </p:cNvSpPr>
          <p:nvPr>
            <p:ph type="body" idx="1"/>
          </p:nvPr>
        </p:nvSpPr>
        <p:spPr>
          <a:xfrm>
            <a:off x="839788" y="124802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71939"/>
            <a:ext cx="5157787" cy="4117724"/>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5" name="Text Placeholder 4"/>
          <p:cNvSpPr>
            <a:spLocks noGrp="1"/>
          </p:cNvSpPr>
          <p:nvPr>
            <p:ph type="body" sz="quarter" idx="3"/>
          </p:nvPr>
        </p:nvSpPr>
        <p:spPr>
          <a:xfrm>
            <a:off x="6172200" y="124802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71939"/>
            <a:ext cx="5183188" cy="4117724"/>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371555482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6" name="Slide Number Placeholder 5"/>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411808101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12192000" cy="5943600"/>
          </a:xfrm>
        </p:spPr>
        <p:txBody>
          <a:bodyPr/>
          <a:lstStyle/>
          <a:p>
            <a:endParaRPr lang="en-US"/>
          </a:p>
        </p:txBody>
      </p:sp>
      <p:sp>
        <p:nvSpPr>
          <p:cNvPr id="2" name="Title 1"/>
          <p:cNvSpPr>
            <a:spLocks noGrp="1"/>
          </p:cNvSpPr>
          <p:nvPr>
            <p:ph type="title"/>
          </p:nvPr>
        </p:nvSpPr>
        <p:spPr>
          <a:xfrm>
            <a:off x="317500" y="5848350"/>
            <a:ext cx="10515600" cy="1009650"/>
          </a:xfrm>
        </p:spPr>
        <p:txBody>
          <a:bodyPr anchor="ctr">
            <a:normAutofit/>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111770672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24323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6"/>
            <a:ext cx="11430000" cy="915034"/>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381000" y="1276369"/>
            <a:ext cx="11430000" cy="4937760"/>
          </a:xfrm>
        </p:spPr>
        <p:txBody>
          <a:bodyPr/>
          <a:lstStyle>
            <a:lvl2pPr marL="685800" indent="-228600">
              <a:buSzPct val="100000"/>
              <a:buFont typeface="Gill Sans MT" panose="020B0502020104020203" pitchFamily="34" charset="0"/>
              <a:buChar char="º"/>
              <a:defRPr/>
            </a:lvl2pPr>
            <a:lvl3pPr marL="1143000" indent="-228600">
              <a:buSzPct val="75000"/>
              <a:buFont typeface="Wingdings" panose="05000000000000000000" pitchFamily="2" charset="2"/>
              <a:buChar char="§"/>
              <a:defRPr/>
            </a:lvl3pPr>
            <a:lvl4pPr marL="1600200" indent="-228600">
              <a:buSzPct val="100000"/>
              <a:buFont typeface="Courier New" panose="02070309020205020404" pitchFamily="49" charset="0"/>
              <a:buChar cha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74457318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tx2"/>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79183"/>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sz="1800" dirty="0"/>
            </a:lvl4pPr>
            <a:lvl5pPr>
              <a:defRPr lang="en-US" sz="1800" dirty="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356545311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73"/>
          <a:stretch/>
        </p:blipFill>
        <p:spPr>
          <a:xfrm>
            <a:off x="3486410" y="0"/>
            <a:ext cx="870559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744200" cy="6903720"/>
          </a:xfrm>
          <a:prstGeom prst="rect">
            <a:avLst/>
          </a:prstGeom>
        </p:spPr>
      </p:pic>
      <p:sp>
        <p:nvSpPr>
          <p:cNvPr id="2" name="Title 1"/>
          <p:cNvSpPr>
            <a:spLocks noGrp="1"/>
          </p:cNvSpPr>
          <p:nvPr>
            <p:ph type="ctrTitle"/>
          </p:nvPr>
        </p:nvSpPr>
        <p:spPr>
          <a:xfrm>
            <a:off x="432047" y="2428274"/>
            <a:ext cx="4548326" cy="1737326"/>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32047" y="4165600"/>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800105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9056"/>
          <a:stretch/>
        </p:blipFill>
        <p:spPr>
          <a:xfrm>
            <a:off x="4343400" y="0"/>
            <a:ext cx="7848600" cy="690372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634134" cy="6903720"/>
          </a:xfrm>
          <a:prstGeom prst="rect">
            <a:avLst/>
          </a:prstGeom>
        </p:spPr>
      </p:pic>
      <p:sp>
        <p:nvSpPr>
          <p:cNvPr id="2" name="Title 1"/>
          <p:cNvSpPr>
            <a:spLocks noGrp="1"/>
          </p:cNvSpPr>
          <p:nvPr>
            <p:ph type="ctrTitle"/>
          </p:nvPr>
        </p:nvSpPr>
        <p:spPr>
          <a:xfrm>
            <a:off x="432047" y="2428274"/>
            <a:ext cx="4548326" cy="1882720"/>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32047" y="4310994"/>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1238736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dirty="0">
                <a:solidFill>
                  <a:schemeClr val="bg1"/>
                </a:solidFill>
              </a:defRPr>
            </a:lvl1pPr>
          </a:lstStyle>
          <a:p>
            <a:pPr lvl="0"/>
            <a:r>
              <a:rPr lang="en-US"/>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401630863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1"/>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419065385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31078"/>
          <a:stretch/>
        </p:blipFill>
        <p:spPr>
          <a:xfrm>
            <a:off x="4411132" y="-1"/>
            <a:ext cx="7780867"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761133" cy="6858000"/>
          </a:xfrm>
          <a:prstGeom prst="rect">
            <a:avLst/>
          </a:prstGeom>
        </p:spPr>
      </p:pic>
      <p:sp>
        <p:nvSpPr>
          <p:cNvPr id="2" name="Title 1"/>
          <p:cNvSpPr>
            <a:spLocks noGrp="1"/>
          </p:cNvSpPr>
          <p:nvPr>
            <p:ph type="ctrTitle"/>
          </p:nvPr>
        </p:nvSpPr>
        <p:spPr>
          <a:xfrm>
            <a:off x="432047" y="2428274"/>
            <a:ext cx="4548326" cy="1928440"/>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32047" y="4356714"/>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8710072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5608" y="63812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B3F83-A43E-4AC5-9A34-B8F340664B89}" type="slidenum">
              <a:rPr lang="en-US" smtClean="0"/>
              <a:pPr/>
              <a:t>‹#›</a:t>
            </a:fld>
            <a:endParaRPr lang="en-US"/>
          </a:p>
        </p:txBody>
      </p:sp>
      <p:pic>
        <p:nvPicPr>
          <p:cNvPr id="8" name="Picture 7"/>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9462467" y="6271505"/>
            <a:ext cx="1600200" cy="584689"/>
          </a:xfrm>
          <a:prstGeom prst="rect">
            <a:avLst/>
          </a:prstGeom>
        </p:spPr>
      </p:pic>
      <p:pic>
        <p:nvPicPr>
          <p:cNvPr id="5" name="Picture 4" descr="A close up of a sign&#10;&#10;Description automatically generated">
            <a:extLst>
              <a:ext uri="{FF2B5EF4-FFF2-40B4-BE49-F238E27FC236}">
                <a16:creationId xmlns:a16="http://schemas.microsoft.com/office/drawing/2014/main" id="{8A3D2EAE-2560-4672-A1C5-662C9BE3BB8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1267809" y="6192230"/>
            <a:ext cx="650555" cy="640080"/>
          </a:xfrm>
          <a:prstGeom prst="rect">
            <a:avLst/>
          </a:prstGeom>
        </p:spPr>
      </p:pic>
    </p:spTree>
    <p:extLst>
      <p:ext uri="{BB962C8B-B14F-4D97-AF65-F5344CB8AC3E}">
        <p14:creationId xmlns:p14="http://schemas.microsoft.com/office/powerpoint/2010/main" val="3457392047"/>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7" r:id="rId3"/>
    <p:sldLayoutId id="2147483722" r:id="rId4"/>
    <p:sldLayoutId id="2147483666" r:id="rId5"/>
    <p:sldLayoutId id="2147483665" r:id="rId6"/>
    <p:sldLayoutId id="2147483668" r:id="rId7"/>
    <p:sldLayoutId id="2147483721" r:id="rId8"/>
    <p:sldLayoutId id="2147483661" r:id="rId9"/>
    <p:sldLayoutId id="2147483669" r:id="rId10"/>
    <p:sldLayoutId id="2147483720" r:id="rId11"/>
    <p:sldLayoutId id="2147483664" r:id="rId12"/>
    <p:sldLayoutId id="2147483671" r:id="rId13"/>
    <p:sldLayoutId id="2147483719" r:id="rId14"/>
    <p:sldLayoutId id="2147483662" r:id="rId15"/>
    <p:sldLayoutId id="2147483670" r:id="rId16"/>
    <p:sldLayoutId id="2147483718" r:id="rId17"/>
    <p:sldLayoutId id="2147483649" r:id="rId18"/>
    <p:sldLayoutId id="2147483723" r:id="rId19"/>
    <p:sldLayoutId id="2147483672" r:id="rId20"/>
    <p:sldLayoutId id="2147483650" r:id="rId21"/>
    <p:sldLayoutId id="2147483652" r:id="rId22"/>
    <p:sldLayoutId id="2147483653" r:id="rId23"/>
    <p:sldLayoutId id="2147483654" r:id="rId24"/>
    <p:sldLayoutId id="2147483651" r:id="rId25"/>
    <p:sldLayoutId id="2147483655" r:id="rId26"/>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strategyzer.com/canvas/business-model-canvas" TargetMode="External"/><Relationship Id="rId7" Type="http://schemas.openxmlformats.org/officeDocument/2006/relationships/hyperlink" Target="https://memphis.score.org/"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s3.amazonaws.com/score.marketing.workshops/Roadmap/Roadmap+Chapters/Roadmap-Chapter-4-Business-Plan-or-Canvas/index.html#/lessons/LEQ8XikVgzGydpg57A9anbx01BBtqILZ" TargetMode="External"/><Relationship Id="rId5" Type="http://schemas.openxmlformats.org/officeDocument/2006/relationships/hyperlink" Target="https://www.strategyzer.com/training/courses" TargetMode="External"/><Relationship Id="rId4" Type="http://schemas.openxmlformats.org/officeDocument/2006/relationships/hyperlink" Target="https://www.youtube.com/watch?v=RzkdJiax6Tw"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996506"/>
            <a:ext cx="10515600" cy="2852737"/>
          </a:xfrm>
        </p:spPr>
        <p:txBody>
          <a:bodyPr anchor="b">
            <a:normAutofit/>
          </a:bodyPr>
          <a:lstStyle/>
          <a:p>
            <a:r>
              <a:rPr lang="en-US" sz="5400"/>
              <a:t>An Easier Way to Prepare Your Business Plan</a:t>
            </a:r>
          </a:p>
        </p:txBody>
      </p:sp>
      <p:sp>
        <p:nvSpPr>
          <p:cNvPr id="5" name="Text Placeholder 4"/>
          <p:cNvSpPr>
            <a:spLocks noGrp="1"/>
          </p:cNvSpPr>
          <p:nvPr>
            <p:ph type="body" idx="1"/>
          </p:nvPr>
        </p:nvSpPr>
        <p:spPr>
          <a:xfrm>
            <a:off x="831850" y="3876231"/>
            <a:ext cx="10515600" cy="649287"/>
          </a:xfrm>
        </p:spPr>
        <p:txBody>
          <a:bodyPr/>
          <a:lstStyle/>
          <a:p>
            <a:r>
              <a:rPr lang="en-US"/>
              <a:t>The Business Model Canvas</a:t>
            </a:r>
          </a:p>
        </p:txBody>
      </p:sp>
      <p:pic>
        <p:nvPicPr>
          <p:cNvPr id="3" name="Picture 2" descr="A picture containing diagram&#10;&#10;Description automatically generated">
            <a:extLst>
              <a:ext uri="{FF2B5EF4-FFF2-40B4-BE49-F238E27FC236}">
                <a16:creationId xmlns:a16="http://schemas.microsoft.com/office/drawing/2014/main" id="{172C45F8-65B7-4D46-9FCB-2DD89B03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 y="5008579"/>
            <a:ext cx="2322831" cy="1705829"/>
          </a:xfrm>
          <a:prstGeom prst="rect">
            <a:avLst/>
          </a:prstGeom>
        </p:spPr>
      </p:pic>
    </p:spTree>
    <p:extLst>
      <p:ext uri="{BB962C8B-B14F-4D97-AF65-F5344CB8AC3E}">
        <p14:creationId xmlns:p14="http://schemas.microsoft.com/office/powerpoint/2010/main" val="320316555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0B4D5-1FDD-E0CA-CB26-200F10B9C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16F97-E66F-1CA5-F648-C488EF5E8A82}"/>
              </a:ext>
            </a:extLst>
          </p:cNvPr>
          <p:cNvSpPr>
            <a:spLocks noGrp="1"/>
          </p:cNvSpPr>
          <p:nvPr>
            <p:ph type="title"/>
          </p:nvPr>
        </p:nvSpPr>
        <p:spPr/>
        <p:txBody>
          <a:bodyPr/>
          <a:lstStyle/>
          <a:p>
            <a:r>
              <a:rPr lang="en-US"/>
              <a:t>The big picture - question #2:</a:t>
            </a:r>
          </a:p>
        </p:txBody>
      </p:sp>
      <p:pic>
        <p:nvPicPr>
          <p:cNvPr id="4" name="Picture 3" descr="A picture containing diagram&#10;&#10;Description automatically generated">
            <a:extLst>
              <a:ext uri="{FF2B5EF4-FFF2-40B4-BE49-F238E27FC236}">
                <a16:creationId xmlns:a16="http://schemas.microsoft.com/office/drawing/2014/main" id="{5BF3F55A-6522-F1D8-15AD-3DA36D80029E}"/>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1568919" y="1397583"/>
            <a:ext cx="8911108" cy="5282635"/>
          </a:xfrm>
          <a:prstGeom prst="rect">
            <a:avLst/>
          </a:prstGeom>
        </p:spPr>
      </p:pic>
      <p:sp>
        <p:nvSpPr>
          <p:cNvPr id="12" name="Rectangle 11">
            <a:extLst>
              <a:ext uri="{FF2B5EF4-FFF2-40B4-BE49-F238E27FC236}">
                <a16:creationId xmlns:a16="http://schemas.microsoft.com/office/drawing/2014/main" id="{C4A8399B-E973-6B55-9505-B9C6F3C6CFD6}"/>
              </a:ext>
            </a:extLst>
          </p:cNvPr>
          <p:cNvSpPr/>
          <p:nvPr/>
        </p:nvSpPr>
        <p:spPr>
          <a:xfrm>
            <a:off x="1643913" y="5211352"/>
            <a:ext cx="4380560" cy="1380833"/>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BB65E5-24C5-2D41-A6EC-72CD201ED27A}"/>
              </a:ext>
            </a:extLst>
          </p:cNvPr>
          <p:cNvSpPr/>
          <p:nvPr/>
        </p:nvSpPr>
        <p:spPr>
          <a:xfrm>
            <a:off x="3391099" y="1477354"/>
            <a:ext cx="1765442" cy="1849267"/>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8F3E1E-8536-59F7-B64C-0164E579D11A}"/>
              </a:ext>
            </a:extLst>
          </p:cNvPr>
          <p:cNvSpPr/>
          <p:nvPr/>
        </p:nvSpPr>
        <p:spPr>
          <a:xfrm>
            <a:off x="3402317" y="3330341"/>
            <a:ext cx="1736293" cy="185723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50C438-64CB-B74F-7A08-36C2045BBC92}"/>
              </a:ext>
            </a:extLst>
          </p:cNvPr>
          <p:cNvSpPr/>
          <p:nvPr/>
        </p:nvSpPr>
        <p:spPr>
          <a:xfrm>
            <a:off x="1638086" y="1477353"/>
            <a:ext cx="1753013" cy="372294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9E255C-EE03-3224-DE83-FADCF88FA85E}"/>
              </a:ext>
            </a:extLst>
          </p:cNvPr>
          <p:cNvSpPr txBox="1"/>
          <p:nvPr/>
        </p:nvSpPr>
        <p:spPr>
          <a:xfrm>
            <a:off x="1413164" y="2866251"/>
            <a:ext cx="3955869" cy="1200329"/>
          </a:xfrm>
          <a:prstGeom prst="rect">
            <a:avLst/>
          </a:prstGeom>
          <a:noFill/>
        </p:spPr>
        <p:txBody>
          <a:bodyPr wrap="square" rtlCol="0">
            <a:spAutoFit/>
          </a:bodyPr>
          <a:lstStyle/>
          <a:p>
            <a:pPr algn="ctr"/>
            <a:r>
              <a:rPr lang="en-US" sz="3600"/>
              <a:t>Feasibility</a:t>
            </a:r>
          </a:p>
          <a:p>
            <a:pPr algn="ctr"/>
            <a:r>
              <a:rPr lang="en-US" sz="3600"/>
              <a:t>Can you build it?</a:t>
            </a:r>
          </a:p>
        </p:txBody>
      </p:sp>
    </p:spTree>
    <p:extLst>
      <p:ext uri="{BB962C8B-B14F-4D97-AF65-F5344CB8AC3E}">
        <p14:creationId xmlns:p14="http://schemas.microsoft.com/office/powerpoint/2010/main" val="415920604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36789-7F68-9CC5-538E-2B66CCA09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C8FBB3-3431-30C4-F99A-81EA93AAD813}"/>
              </a:ext>
            </a:extLst>
          </p:cNvPr>
          <p:cNvSpPr>
            <a:spLocks noGrp="1"/>
          </p:cNvSpPr>
          <p:nvPr>
            <p:ph type="title"/>
          </p:nvPr>
        </p:nvSpPr>
        <p:spPr/>
        <p:txBody>
          <a:bodyPr/>
          <a:lstStyle/>
          <a:p>
            <a:r>
              <a:rPr lang="en-US"/>
              <a:t>The big picture - question #3:</a:t>
            </a:r>
          </a:p>
        </p:txBody>
      </p:sp>
      <p:pic>
        <p:nvPicPr>
          <p:cNvPr id="4" name="Picture 3" descr="A picture containing diagram&#10;&#10;Description automatically generated">
            <a:extLst>
              <a:ext uri="{FF2B5EF4-FFF2-40B4-BE49-F238E27FC236}">
                <a16:creationId xmlns:a16="http://schemas.microsoft.com/office/drawing/2014/main" id="{B6698287-5D60-8E77-B5DC-50635D258C4F}"/>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1568919" y="1397583"/>
            <a:ext cx="8911108" cy="5282635"/>
          </a:xfrm>
          <a:prstGeom prst="rect">
            <a:avLst/>
          </a:prstGeom>
        </p:spPr>
      </p:pic>
      <p:grpSp>
        <p:nvGrpSpPr>
          <p:cNvPr id="6" name="Group 5">
            <a:extLst>
              <a:ext uri="{FF2B5EF4-FFF2-40B4-BE49-F238E27FC236}">
                <a16:creationId xmlns:a16="http://schemas.microsoft.com/office/drawing/2014/main" id="{F32FCD32-1DF3-06BF-6F6C-8D2864DAD3E8}"/>
              </a:ext>
            </a:extLst>
          </p:cNvPr>
          <p:cNvGrpSpPr/>
          <p:nvPr/>
        </p:nvGrpSpPr>
        <p:grpSpPr>
          <a:xfrm>
            <a:off x="5149811" y="1477353"/>
            <a:ext cx="5255222" cy="5114832"/>
            <a:chOff x="5149811" y="1477353"/>
            <a:chExt cx="5255222" cy="5114832"/>
          </a:xfrm>
        </p:grpSpPr>
        <p:sp>
          <p:nvSpPr>
            <p:cNvPr id="12" name="Rectangle 11">
              <a:extLst>
                <a:ext uri="{FF2B5EF4-FFF2-40B4-BE49-F238E27FC236}">
                  <a16:creationId xmlns:a16="http://schemas.microsoft.com/office/drawing/2014/main" id="{98240BDD-E360-5BB7-896D-26658F3EA8AD}"/>
                </a:ext>
              </a:extLst>
            </p:cNvPr>
            <p:cNvSpPr/>
            <p:nvPr/>
          </p:nvSpPr>
          <p:spPr>
            <a:xfrm>
              <a:off x="6024473" y="5211352"/>
              <a:ext cx="4380560" cy="1380833"/>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A4CFA4-21AD-EF35-A115-E388508FCB84}"/>
                </a:ext>
              </a:extLst>
            </p:cNvPr>
            <p:cNvSpPr/>
            <p:nvPr/>
          </p:nvSpPr>
          <p:spPr>
            <a:xfrm>
              <a:off x="6894465" y="1477354"/>
              <a:ext cx="1765442" cy="1849267"/>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D9E891-2868-CE71-2E83-DD231B6B86E4}"/>
                </a:ext>
              </a:extLst>
            </p:cNvPr>
            <p:cNvSpPr/>
            <p:nvPr/>
          </p:nvSpPr>
          <p:spPr>
            <a:xfrm>
              <a:off x="6905683" y="3330341"/>
              <a:ext cx="1736293" cy="185723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242FC70-591B-E1E5-2B52-C30014EF950E}"/>
                </a:ext>
              </a:extLst>
            </p:cNvPr>
            <p:cNvSpPr/>
            <p:nvPr/>
          </p:nvSpPr>
          <p:spPr>
            <a:xfrm>
              <a:off x="8650336" y="1477353"/>
              <a:ext cx="1754697" cy="372855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75C1A8-A6BC-FE29-7C24-F763EA10D699}"/>
                </a:ext>
              </a:extLst>
            </p:cNvPr>
            <p:cNvSpPr/>
            <p:nvPr/>
          </p:nvSpPr>
          <p:spPr>
            <a:xfrm>
              <a:off x="5149811" y="1477353"/>
              <a:ext cx="1753013" cy="372294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2B2B14B8-DB0D-EF6B-3BE7-D50987A62C12}"/>
              </a:ext>
            </a:extLst>
          </p:cNvPr>
          <p:cNvSpPr/>
          <p:nvPr/>
        </p:nvSpPr>
        <p:spPr>
          <a:xfrm>
            <a:off x="1643913" y="5211352"/>
            <a:ext cx="4380560" cy="1380833"/>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66791-EA5B-7B90-AE7D-070609FF794D}"/>
              </a:ext>
            </a:extLst>
          </p:cNvPr>
          <p:cNvSpPr/>
          <p:nvPr/>
        </p:nvSpPr>
        <p:spPr>
          <a:xfrm>
            <a:off x="3391099" y="1477354"/>
            <a:ext cx="1765442" cy="1849267"/>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14B81A-7E56-BF3B-3120-C12E374E6F9D}"/>
              </a:ext>
            </a:extLst>
          </p:cNvPr>
          <p:cNvSpPr/>
          <p:nvPr/>
        </p:nvSpPr>
        <p:spPr>
          <a:xfrm>
            <a:off x="3402317" y="3330341"/>
            <a:ext cx="1736293" cy="185723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5E0708-9F11-57C5-458F-CE52DDA59CD3}"/>
              </a:ext>
            </a:extLst>
          </p:cNvPr>
          <p:cNvSpPr/>
          <p:nvPr/>
        </p:nvSpPr>
        <p:spPr>
          <a:xfrm>
            <a:off x="1638086" y="1477353"/>
            <a:ext cx="1753013" cy="372294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C1478FA-60C3-A75F-9EEC-F1865767CD4F}"/>
              </a:ext>
            </a:extLst>
          </p:cNvPr>
          <p:cNvSpPr txBox="1"/>
          <p:nvPr/>
        </p:nvSpPr>
        <p:spPr>
          <a:xfrm>
            <a:off x="3758770" y="5500601"/>
            <a:ext cx="4531405" cy="978729"/>
          </a:xfrm>
          <a:prstGeom prst="rect">
            <a:avLst/>
          </a:prstGeom>
          <a:noFill/>
        </p:spPr>
        <p:txBody>
          <a:bodyPr wrap="square" rtlCol="0">
            <a:spAutoFit/>
          </a:bodyPr>
          <a:lstStyle/>
          <a:p>
            <a:pPr algn="ctr">
              <a:lnSpc>
                <a:spcPct val="80000"/>
              </a:lnSpc>
            </a:pPr>
            <a:r>
              <a:rPr lang="en-US" sz="3600"/>
              <a:t>Viability</a:t>
            </a:r>
          </a:p>
          <a:p>
            <a:pPr algn="ctr">
              <a:lnSpc>
                <a:spcPct val="80000"/>
              </a:lnSpc>
            </a:pPr>
            <a:r>
              <a:rPr lang="en-US" sz="3600"/>
              <a:t>Can you make money?</a:t>
            </a:r>
          </a:p>
        </p:txBody>
      </p:sp>
    </p:spTree>
    <p:extLst>
      <p:ext uri="{BB962C8B-B14F-4D97-AF65-F5344CB8AC3E}">
        <p14:creationId xmlns:p14="http://schemas.microsoft.com/office/powerpoint/2010/main" val="297031990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The big picture - question #1:</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1568919" y="1397583"/>
            <a:ext cx="8911108" cy="5282635"/>
          </a:xfrm>
          <a:prstGeom prst="rect">
            <a:avLst/>
          </a:prstGeom>
        </p:spPr>
      </p:pic>
      <p:grpSp>
        <p:nvGrpSpPr>
          <p:cNvPr id="6" name="Group 5">
            <a:extLst>
              <a:ext uri="{FF2B5EF4-FFF2-40B4-BE49-F238E27FC236}">
                <a16:creationId xmlns:a16="http://schemas.microsoft.com/office/drawing/2014/main" id="{8EC4AB6D-3EEC-4E39-8096-BF331AFCCB96}"/>
              </a:ext>
            </a:extLst>
          </p:cNvPr>
          <p:cNvGrpSpPr/>
          <p:nvPr/>
        </p:nvGrpSpPr>
        <p:grpSpPr>
          <a:xfrm>
            <a:off x="5149811" y="1477353"/>
            <a:ext cx="5255222" cy="5114832"/>
            <a:chOff x="5149811" y="1477353"/>
            <a:chExt cx="5255222" cy="5114832"/>
          </a:xfrm>
        </p:grpSpPr>
        <p:sp>
          <p:nvSpPr>
            <p:cNvPr id="12" name="Rectangle 11">
              <a:extLst>
                <a:ext uri="{FF2B5EF4-FFF2-40B4-BE49-F238E27FC236}">
                  <a16:creationId xmlns:a16="http://schemas.microsoft.com/office/drawing/2014/main" id="{D96D3DAA-CFC9-4BA6-A9D7-82A5F8E5ABB2}"/>
                </a:ext>
              </a:extLst>
            </p:cNvPr>
            <p:cNvSpPr/>
            <p:nvPr/>
          </p:nvSpPr>
          <p:spPr>
            <a:xfrm>
              <a:off x="6024473" y="5211352"/>
              <a:ext cx="4380560" cy="1380833"/>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6FCDB8-FCE0-48D5-A76A-F0F359B9DB84}"/>
                </a:ext>
              </a:extLst>
            </p:cNvPr>
            <p:cNvSpPr/>
            <p:nvPr/>
          </p:nvSpPr>
          <p:spPr>
            <a:xfrm>
              <a:off x="6894465" y="1477354"/>
              <a:ext cx="1765442" cy="1849267"/>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2AD819-1561-4BF8-B097-48F4DF4326B6}"/>
                </a:ext>
              </a:extLst>
            </p:cNvPr>
            <p:cNvSpPr/>
            <p:nvPr/>
          </p:nvSpPr>
          <p:spPr>
            <a:xfrm>
              <a:off x="6905683" y="3330341"/>
              <a:ext cx="1736293" cy="185723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30BE1F-D639-420E-851D-3F26A5CF4EFC}"/>
                </a:ext>
              </a:extLst>
            </p:cNvPr>
            <p:cNvSpPr/>
            <p:nvPr/>
          </p:nvSpPr>
          <p:spPr>
            <a:xfrm>
              <a:off x="8650336" y="1477353"/>
              <a:ext cx="1754697" cy="372855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715323-F505-432E-B8AB-67D712623387}"/>
                </a:ext>
              </a:extLst>
            </p:cNvPr>
            <p:cNvSpPr/>
            <p:nvPr/>
          </p:nvSpPr>
          <p:spPr>
            <a:xfrm>
              <a:off x="5149811" y="1477353"/>
              <a:ext cx="1753013" cy="372294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3107240-1D4C-4DC1-8AC2-42111597B176}"/>
              </a:ext>
            </a:extLst>
          </p:cNvPr>
          <p:cNvSpPr txBox="1"/>
          <p:nvPr/>
        </p:nvSpPr>
        <p:spPr>
          <a:xfrm>
            <a:off x="5795894" y="2041979"/>
            <a:ext cx="3955869" cy="1200329"/>
          </a:xfrm>
          <a:prstGeom prst="rect">
            <a:avLst/>
          </a:prstGeom>
          <a:noFill/>
        </p:spPr>
        <p:txBody>
          <a:bodyPr wrap="square" rtlCol="0">
            <a:spAutoFit/>
          </a:bodyPr>
          <a:lstStyle/>
          <a:p>
            <a:pPr algn="ctr"/>
            <a:r>
              <a:rPr lang="en-US" sz="3600"/>
              <a:t>Desirability</a:t>
            </a:r>
          </a:p>
          <a:p>
            <a:pPr algn="ctr"/>
            <a:r>
              <a:rPr lang="en-US" sz="3600"/>
              <a:t>Do they want it?</a:t>
            </a:r>
          </a:p>
        </p:txBody>
      </p:sp>
    </p:spTree>
    <p:extLst>
      <p:ext uri="{BB962C8B-B14F-4D97-AF65-F5344CB8AC3E}">
        <p14:creationId xmlns:p14="http://schemas.microsoft.com/office/powerpoint/2010/main" val="119547525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1. Customer Segments</a:t>
            </a:r>
          </a:p>
        </p:txBody>
      </p:sp>
      <p:sp>
        <p:nvSpPr>
          <p:cNvPr id="3" name="Content Placeholder 2">
            <a:extLst>
              <a:ext uri="{FF2B5EF4-FFF2-40B4-BE49-F238E27FC236}">
                <a16:creationId xmlns:a16="http://schemas.microsoft.com/office/drawing/2014/main" id="{21D58C7A-535C-4265-9973-136B28FAEB5A}"/>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Understand your major customer targets</a:t>
            </a:r>
          </a:p>
          <a:p>
            <a:pPr marL="341313" indent="-230188">
              <a:lnSpc>
                <a:spcPct val="100000"/>
              </a:lnSpc>
              <a:spcBef>
                <a:spcPts val="1200"/>
              </a:spcBef>
              <a:spcAft>
                <a:spcPts val="600"/>
              </a:spcAft>
            </a:pPr>
            <a:r>
              <a:rPr lang="en-US" sz="1800"/>
              <a:t>Determine </a:t>
            </a:r>
            <a:r>
              <a:rPr lang="en-US" sz="1800" i="1" u="sng"/>
              <a:t>what</a:t>
            </a:r>
            <a:r>
              <a:rPr lang="en-US" sz="1800" i="1"/>
              <a:t> </a:t>
            </a:r>
            <a:r>
              <a:rPr lang="en-US" sz="1800"/>
              <a:t>they need/want</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Who are your important customers?</a:t>
            </a:r>
          </a:p>
          <a:p>
            <a:pPr marL="568325" lvl="1" indent="-222250">
              <a:lnSpc>
                <a:spcPct val="100000"/>
              </a:lnSpc>
              <a:spcBef>
                <a:spcPts val="600"/>
              </a:spcBef>
              <a:buFont typeface="+mj-lt"/>
              <a:buAutoNum type="arabicPeriod"/>
            </a:pPr>
            <a:r>
              <a:rPr lang="en-US" sz="1400"/>
              <a:t>What benefits will they accrue from your business?</a:t>
            </a:r>
            <a:endParaRPr lang="en-US" sz="2400"/>
          </a:p>
          <a:p>
            <a:pPr marL="0" indent="0">
              <a:lnSpc>
                <a:spcPct val="150000"/>
              </a:lnSpc>
              <a:spcBef>
                <a:spcPts val="1200"/>
              </a:spcBef>
              <a:spcAft>
                <a:spcPts val="600"/>
              </a:spcAft>
              <a:buNone/>
            </a:pPr>
            <a:endParaRPr lang="en-US"/>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10326254" y="1690255"/>
            <a:ext cx="1560945" cy="3306618"/>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26488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1. Customer Segments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10326254" y="1690255"/>
            <a:ext cx="1560945" cy="3306618"/>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ED6DE-FD19-488A-9E49-2B6F505E0734}"/>
              </a:ext>
            </a:extLst>
          </p:cNvPr>
          <p:cNvSpPr txBox="1">
            <a:spLocks/>
          </p:cNvSpPr>
          <p:nvPr/>
        </p:nvSpPr>
        <p:spPr>
          <a:xfrm>
            <a:off x="10317020" y="2070303"/>
            <a:ext cx="1653308" cy="2926570"/>
          </a:xfrm>
          <a:prstGeom prst="rect">
            <a:avLst/>
          </a:prstGeom>
          <a:noFill/>
        </p:spPr>
        <p:txBody>
          <a:bodyPr wrap="square">
            <a:normAutofit/>
          </a:bodyPr>
          <a:lstStyle/>
          <a:p>
            <a:pPr>
              <a:spcBef>
                <a:spcPts val="300"/>
              </a:spcBef>
            </a:pPr>
            <a:r>
              <a:rPr lang="en-US" sz="1300" b="1"/>
              <a:t>Passengers</a:t>
            </a:r>
          </a:p>
          <a:p>
            <a:pPr marL="115888" indent="-115888">
              <a:spcBef>
                <a:spcPts val="300"/>
              </a:spcBef>
              <a:buFont typeface="Arial" panose="020B0604020202020204" pitchFamily="34" charset="0"/>
              <a:buChar char="•"/>
            </a:pPr>
            <a:r>
              <a:rPr lang="en-US" sz="1300"/>
              <a:t>Do not own car</a:t>
            </a:r>
          </a:p>
          <a:p>
            <a:pPr marL="115888" indent="-115888">
              <a:spcBef>
                <a:spcPts val="300"/>
              </a:spcBef>
              <a:buFont typeface="Arial" panose="020B0604020202020204" pitchFamily="34" charset="0"/>
              <a:buChar char="•"/>
            </a:pPr>
            <a:r>
              <a:rPr lang="en-US" sz="1300"/>
              <a:t>Travel for business</a:t>
            </a:r>
          </a:p>
          <a:p>
            <a:pPr marL="115888" indent="-115888">
              <a:spcBef>
                <a:spcPts val="300"/>
              </a:spcBef>
              <a:buFont typeface="Arial" panose="020B0604020202020204" pitchFamily="34" charset="0"/>
              <a:buChar char="•"/>
            </a:pPr>
            <a:r>
              <a:rPr lang="en-US" sz="1300"/>
              <a:t>Convenient service</a:t>
            </a:r>
          </a:p>
          <a:p>
            <a:pPr>
              <a:spcBef>
                <a:spcPts val="300"/>
              </a:spcBef>
            </a:pPr>
            <a:endParaRPr lang="en-US" sz="1300"/>
          </a:p>
          <a:p>
            <a:pPr>
              <a:spcBef>
                <a:spcPts val="300"/>
              </a:spcBef>
            </a:pPr>
            <a:r>
              <a:rPr lang="en-US" sz="1300" b="1"/>
              <a:t>Drivers</a:t>
            </a:r>
          </a:p>
          <a:p>
            <a:pPr marL="115888" indent="-115888">
              <a:spcBef>
                <a:spcPts val="300"/>
              </a:spcBef>
              <a:buFont typeface="Arial" panose="020B0604020202020204" pitchFamily="34" charset="0"/>
              <a:buChar char="•"/>
            </a:pPr>
            <a:r>
              <a:rPr lang="en-US" sz="1300"/>
              <a:t>Car owners looking for extra income</a:t>
            </a:r>
          </a:p>
          <a:p>
            <a:pPr marL="115888" indent="-115888">
              <a:spcBef>
                <a:spcPts val="300"/>
              </a:spcBef>
              <a:buFont typeface="Arial" panose="020B0604020202020204" pitchFamily="34" charset="0"/>
              <a:buChar char="•"/>
            </a:pPr>
            <a:r>
              <a:rPr lang="en-US" sz="1300"/>
              <a:t>Car owners looking for a flexible work environment</a:t>
            </a:r>
          </a:p>
        </p:txBody>
      </p:sp>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Understand your major customer targets</a:t>
            </a:r>
          </a:p>
          <a:p>
            <a:pPr marL="341313" indent="-230188">
              <a:lnSpc>
                <a:spcPct val="100000"/>
              </a:lnSpc>
              <a:spcBef>
                <a:spcPts val="1200"/>
              </a:spcBef>
              <a:spcAft>
                <a:spcPts val="600"/>
              </a:spcAft>
            </a:pPr>
            <a:r>
              <a:rPr lang="en-US" sz="1800"/>
              <a:t>Determine </a:t>
            </a:r>
            <a:r>
              <a:rPr lang="en-US" sz="1800" i="1" u="sng"/>
              <a:t>what</a:t>
            </a:r>
            <a:r>
              <a:rPr lang="en-US" sz="1800" i="1"/>
              <a:t> </a:t>
            </a:r>
            <a:r>
              <a:rPr lang="en-US" sz="1800"/>
              <a:t>they need/want</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Who are your important customers?</a:t>
            </a:r>
          </a:p>
          <a:p>
            <a:pPr marL="568325" lvl="1" indent="-222250">
              <a:lnSpc>
                <a:spcPct val="100000"/>
              </a:lnSpc>
              <a:spcBef>
                <a:spcPts val="600"/>
              </a:spcBef>
              <a:buFont typeface="+mj-lt"/>
              <a:buAutoNum type="arabicPeriod"/>
            </a:pPr>
            <a:r>
              <a:rPr lang="en-US" sz="1400"/>
              <a:t>What benefits will they accrue from your business?</a:t>
            </a: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243471783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2. Value Proposition</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7181488" y="1690255"/>
            <a:ext cx="1560945" cy="3306618"/>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value you deliver  to each customer segment</a:t>
            </a:r>
          </a:p>
          <a:p>
            <a:pPr marL="341313" indent="-230188">
              <a:lnSpc>
                <a:spcPct val="100000"/>
              </a:lnSpc>
              <a:spcBef>
                <a:spcPts val="1200"/>
              </a:spcBef>
              <a:spcAft>
                <a:spcPts val="600"/>
              </a:spcAft>
            </a:pPr>
            <a:r>
              <a:rPr lang="en-US" sz="1800"/>
              <a:t>Explain </a:t>
            </a:r>
            <a:r>
              <a:rPr lang="en-US" sz="1800" i="1" u="sng"/>
              <a:t>why</a:t>
            </a:r>
            <a:r>
              <a:rPr lang="en-US" sz="1800"/>
              <a:t> they will buy from you</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Why will customers buy from your business?</a:t>
            </a:r>
          </a:p>
          <a:p>
            <a:pPr marL="568325" lvl="1" indent="-222250">
              <a:lnSpc>
                <a:spcPct val="100000"/>
              </a:lnSpc>
              <a:spcBef>
                <a:spcPts val="600"/>
              </a:spcBef>
              <a:buFont typeface="+mj-lt"/>
              <a:buAutoNum type="arabicPeriod"/>
            </a:pPr>
            <a:r>
              <a:rPr lang="en-US" sz="1400"/>
              <a:t>What makes you unique?</a:t>
            </a:r>
          </a:p>
          <a:p>
            <a:pPr marL="568325" lvl="1" indent="-222250">
              <a:lnSpc>
                <a:spcPct val="100000"/>
              </a:lnSpc>
              <a:spcBef>
                <a:spcPts val="600"/>
              </a:spcBef>
              <a:buFont typeface="+mj-lt"/>
              <a:buAutoNum type="arabicPeriod"/>
            </a:pPr>
            <a:r>
              <a:rPr lang="en-US" sz="1400"/>
              <a:t>What value do you deliver?</a:t>
            </a:r>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171158057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2. Value Proposition</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7181488" y="1690255"/>
            <a:ext cx="1560945" cy="3306618"/>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ED6DE-FD19-488A-9E49-2B6F505E0734}"/>
              </a:ext>
            </a:extLst>
          </p:cNvPr>
          <p:cNvSpPr txBox="1">
            <a:spLocks/>
          </p:cNvSpPr>
          <p:nvPr/>
        </p:nvSpPr>
        <p:spPr>
          <a:xfrm>
            <a:off x="7172254" y="2070303"/>
            <a:ext cx="1653308" cy="2926570"/>
          </a:xfrm>
          <a:prstGeom prst="rect">
            <a:avLst/>
          </a:prstGeom>
          <a:noFill/>
        </p:spPr>
        <p:txBody>
          <a:bodyPr wrap="square">
            <a:normAutofit/>
          </a:bodyPr>
          <a:lstStyle/>
          <a:p>
            <a:pPr>
              <a:spcBef>
                <a:spcPts val="300"/>
              </a:spcBef>
            </a:pPr>
            <a:r>
              <a:rPr lang="en-US" sz="1300" b="1"/>
              <a:t>Passengers</a:t>
            </a:r>
          </a:p>
          <a:p>
            <a:pPr marL="115888" indent="-115888">
              <a:spcBef>
                <a:spcPts val="300"/>
              </a:spcBef>
              <a:buFont typeface="Arial" panose="020B0604020202020204" pitchFamily="34" charset="0"/>
              <a:buChar char="•"/>
            </a:pPr>
            <a:r>
              <a:rPr lang="en-US" sz="1300"/>
              <a:t>Makes it easy to get a ride when I need it</a:t>
            </a:r>
          </a:p>
          <a:p>
            <a:pPr>
              <a:spcBef>
                <a:spcPts val="300"/>
              </a:spcBef>
            </a:pPr>
            <a:endParaRPr lang="en-US" sz="1300"/>
          </a:p>
          <a:p>
            <a:pPr>
              <a:spcBef>
                <a:spcPts val="300"/>
              </a:spcBef>
            </a:pPr>
            <a:r>
              <a:rPr lang="en-US" sz="1300" b="1"/>
              <a:t>Drivers</a:t>
            </a:r>
          </a:p>
          <a:p>
            <a:pPr marL="115888" indent="-115888">
              <a:spcBef>
                <a:spcPts val="300"/>
              </a:spcBef>
              <a:buFont typeface="Arial" panose="020B0604020202020204" pitchFamily="34" charset="0"/>
              <a:buChar char="•"/>
            </a:pPr>
            <a:r>
              <a:rPr lang="en-US" sz="1300"/>
              <a:t>Allows me to be my own boss and work when I want</a:t>
            </a:r>
          </a:p>
        </p:txBody>
      </p:sp>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value you deliver  to each customer segment</a:t>
            </a:r>
          </a:p>
          <a:p>
            <a:pPr marL="341313" indent="-230188">
              <a:lnSpc>
                <a:spcPct val="100000"/>
              </a:lnSpc>
              <a:spcBef>
                <a:spcPts val="1200"/>
              </a:spcBef>
              <a:spcAft>
                <a:spcPts val="600"/>
              </a:spcAft>
            </a:pPr>
            <a:r>
              <a:rPr lang="en-US" sz="1800"/>
              <a:t>Explain </a:t>
            </a:r>
            <a:r>
              <a:rPr lang="en-US" sz="1800" i="1" u="sng"/>
              <a:t>why</a:t>
            </a:r>
            <a:r>
              <a:rPr lang="en-US" sz="1800"/>
              <a:t> they buy from you</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Why do customers buy from your business?</a:t>
            </a:r>
          </a:p>
          <a:p>
            <a:pPr marL="568325" lvl="1" indent="-222250">
              <a:lnSpc>
                <a:spcPct val="100000"/>
              </a:lnSpc>
              <a:spcBef>
                <a:spcPts val="600"/>
              </a:spcBef>
              <a:buFont typeface="+mj-lt"/>
              <a:buAutoNum type="arabicPeriod"/>
            </a:pPr>
            <a:r>
              <a:rPr lang="en-US" sz="1400"/>
              <a:t>What makes you unique?</a:t>
            </a:r>
          </a:p>
          <a:p>
            <a:pPr marL="568325" lvl="1" indent="-222250">
              <a:lnSpc>
                <a:spcPct val="100000"/>
              </a:lnSpc>
              <a:spcBef>
                <a:spcPts val="600"/>
              </a:spcBef>
              <a:buFont typeface="+mj-lt"/>
              <a:buAutoNum type="arabicPeriod"/>
            </a:pPr>
            <a:r>
              <a:rPr lang="en-US" sz="1400"/>
              <a:t>What value do you deliver?</a:t>
            </a:r>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317702603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2. Value Proposition</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7181488" y="1690255"/>
            <a:ext cx="1560945" cy="3306618"/>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ED6DE-FD19-488A-9E49-2B6F505E0734}"/>
              </a:ext>
            </a:extLst>
          </p:cNvPr>
          <p:cNvSpPr txBox="1">
            <a:spLocks/>
          </p:cNvSpPr>
          <p:nvPr/>
        </p:nvSpPr>
        <p:spPr>
          <a:xfrm>
            <a:off x="7181488" y="2070303"/>
            <a:ext cx="1653308" cy="2926570"/>
          </a:xfrm>
          <a:prstGeom prst="rect">
            <a:avLst/>
          </a:prstGeom>
          <a:noFill/>
        </p:spPr>
        <p:txBody>
          <a:bodyPr wrap="square">
            <a:normAutofit/>
          </a:bodyPr>
          <a:lstStyle/>
          <a:p>
            <a:pPr>
              <a:spcBef>
                <a:spcPts val="300"/>
              </a:spcBef>
            </a:pPr>
            <a:r>
              <a:rPr lang="en-US" sz="1300" b="1"/>
              <a:t>Passengers</a:t>
            </a:r>
          </a:p>
          <a:p>
            <a:pPr marL="115888" indent="-115888">
              <a:spcBef>
                <a:spcPts val="300"/>
              </a:spcBef>
              <a:buFont typeface="Arial" panose="020B0604020202020204" pitchFamily="34" charset="0"/>
              <a:buChar char="•"/>
            </a:pPr>
            <a:r>
              <a:rPr lang="en-US" sz="1300"/>
              <a:t>One tap ordering</a:t>
            </a:r>
          </a:p>
          <a:p>
            <a:pPr marL="115888" indent="-115888">
              <a:spcBef>
                <a:spcPts val="300"/>
              </a:spcBef>
              <a:buFont typeface="Arial" panose="020B0604020202020204" pitchFamily="34" charset="0"/>
              <a:buChar char="•"/>
            </a:pPr>
            <a:r>
              <a:rPr lang="en-US" sz="1300"/>
              <a:t>Real-time tracking</a:t>
            </a:r>
          </a:p>
          <a:p>
            <a:pPr marL="115888" indent="-115888">
              <a:spcBef>
                <a:spcPts val="300"/>
              </a:spcBef>
              <a:buFont typeface="Arial" panose="020B0604020202020204" pitchFamily="34" charset="0"/>
              <a:buChar char="•"/>
            </a:pPr>
            <a:r>
              <a:rPr lang="en-US" sz="1300"/>
              <a:t>Accurate ETA</a:t>
            </a:r>
          </a:p>
          <a:p>
            <a:pPr marL="115888" indent="-115888">
              <a:spcBef>
                <a:spcPts val="300"/>
              </a:spcBef>
              <a:buFont typeface="Arial" panose="020B0604020202020204" pitchFamily="34" charset="0"/>
              <a:buChar char="•"/>
            </a:pPr>
            <a:r>
              <a:rPr lang="en-US" sz="1300"/>
              <a:t>Cashless payment</a:t>
            </a:r>
          </a:p>
          <a:p>
            <a:pPr>
              <a:spcBef>
                <a:spcPts val="300"/>
              </a:spcBef>
            </a:pPr>
            <a:endParaRPr lang="en-US" sz="1300"/>
          </a:p>
          <a:p>
            <a:pPr>
              <a:spcBef>
                <a:spcPts val="300"/>
              </a:spcBef>
            </a:pPr>
            <a:r>
              <a:rPr lang="en-US" sz="1300" b="1"/>
              <a:t>Drivers</a:t>
            </a:r>
          </a:p>
          <a:p>
            <a:pPr marL="115888" indent="-115888">
              <a:spcBef>
                <a:spcPts val="300"/>
              </a:spcBef>
              <a:buFont typeface="Arial" panose="020B0604020202020204" pitchFamily="34" charset="0"/>
              <a:buChar char="•"/>
            </a:pPr>
            <a:r>
              <a:rPr lang="en-US" sz="1300"/>
              <a:t>Income</a:t>
            </a:r>
          </a:p>
          <a:p>
            <a:pPr marL="115888" indent="-115888">
              <a:spcBef>
                <a:spcPts val="300"/>
              </a:spcBef>
              <a:buFont typeface="Arial" panose="020B0604020202020204" pitchFamily="34" charset="0"/>
              <a:buChar char="•"/>
            </a:pPr>
            <a:r>
              <a:rPr lang="en-US" sz="1300"/>
              <a:t>Ease of joining</a:t>
            </a:r>
          </a:p>
          <a:p>
            <a:pPr marL="115888" indent="-115888">
              <a:spcBef>
                <a:spcPts val="300"/>
              </a:spcBef>
              <a:buFont typeface="Arial" panose="020B0604020202020204" pitchFamily="34" charset="0"/>
              <a:buChar char="•"/>
            </a:pPr>
            <a:r>
              <a:rPr lang="en-US" sz="1300"/>
              <a:t>Flexible schedule</a:t>
            </a:r>
          </a:p>
          <a:p>
            <a:pPr marL="115888" indent="-115888">
              <a:spcBef>
                <a:spcPts val="300"/>
              </a:spcBef>
              <a:buFont typeface="Arial" panose="020B0604020202020204" pitchFamily="34" charset="0"/>
              <a:buChar char="•"/>
            </a:pPr>
            <a:r>
              <a:rPr lang="en-US" sz="1300"/>
              <a:t>Instant customers</a:t>
            </a:r>
          </a:p>
          <a:p>
            <a:pPr marL="115888" indent="-115888">
              <a:spcBef>
                <a:spcPts val="300"/>
              </a:spcBef>
              <a:buFont typeface="Arial" panose="020B0604020202020204" pitchFamily="34" charset="0"/>
              <a:buChar char="•"/>
            </a:pPr>
            <a:r>
              <a:rPr lang="en-US" sz="1300"/>
              <a:t>Online payment</a:t>
            </a:r>
          </a:p>
        </p:txBody>
      </p:sp>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value you deliver  to each customer segment</a:t>
            </a:r>
          </a:p>
          <a:p>
            <a:pPr marL="341313" indent="-230188">
              <a:lnSpc>
                <a:spcPct val="100000"/>
              </a:lnSpc>
              <a:spcBef>
                <a:spcPts val="1200"/>
              </a:spcBef>
              <a:spcAft>
                <a:spcPts val="600"/>
              </a:spcAft>
            </a:pPr>
            <a:r>
              <a:rPr lang="en-US" sz="1800"/>
              <a:t>Explain </a:t>
            </a:r>
            <a:r>
              <a:rPr lang="en-US" sz="1800" i="1" u="sng"/>
              <a:t>why</a:t>
            </a:r>
            <a:r>
              <a:rPr lang="en-US" sz="1800"/>
              <a:t> they buy from you</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Why do customers buy from your business?</a:t>
            </a:r>
          </a:p>
          <a:p>
            <a:pPr marL="568325" lvl="1" indent="-222250">
              <a:lnSpc>
                <a:spcPct val="100000"/>
              </a:lnSpc>
              <a:spcBef>
                <a:spcPts val="600"/>
              </a:spcBef>
              <a:buFont typeface="+mj-lt"/>
              <a:buAutoNum type="arabicPeriod"/>
            </a:pPr>
            <a:r>
              <a:rPr lang="en-US" sz="1400"/>
              <a:t>What makes you unique?</a:t>
            </a:r>
          </a:p>
          <a:p>
            <a:pPr marL="568325" lvl="1" indent="-222250">
              <a:lnSpc>
                <a:spcPct val="100000"/>
              </a:lnSpc>
              <a:spcBef>
                <a:spcPts val="600"/>
              </a:spcBef>
              <a:buFont typeface="+mj-lt"/>
              <a:buAutoNum type="arabicPeriod"/>
            </a:pPr>
            <a:r>
              <a:rPr lang="en-US" sz="1400"/>
              <a:t>What value do you deliver?</a:t>
            </a:r>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338155247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3. Customer Relationships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8760031" y="1697886"/>
            <a:ext cx="1560945" cy="1656907"/>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how you get, keep, and grow your customers</a:t>
            </a:r>
          </a:p>
          <a:p>
            <a:pPr marL="341313" indent="-230188">
              <a:lnSpc>
                <a:spcPct val="100000"/>
              </a:lnSpc>
              <a:spcBef>
                <a:spcPts val="1200"/>
              </a:spcBef>
              <a:spcAft>
                <a:spcPts val="600"/>
              </a:spcAft>
            </a:pPr>
            <a:r>
              <a:rPr lang="en-US" sz="1800"/>
              <a:t>Explain </a:t>
            </a:r>
            <a:r>
              <a:rPr lang="en-US" sz="1800" i="1" u="sng"/>
              <a:t>how</a:t>
            </a:r>
            <a:r>
              <a:rPr lang="en-US" sz="1800"/>
              <a:t> you motivate and impress customers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 What type of relationship does each customer segment expect you to establish and maintain with them?</a:t>
            </a:r>
          </a:p>
          <a:p>
            <a:pPr marL="568325" lvl="1" indent="-222250">
              <a:lnSpc>
                <a:spcPct val="100000"/>
              </a:lnSpc>
              <a:spcBef>
                <a:spcPts val="600"/>
              </a:spcBef>
              <a:buFont typeface="+mj-lt"/>
              <a:buAutoNum type="arabicPeriod"/>
            </a:pPr>
            <a:r>
              <a:rPr lang="en-US" sz="1400"/>
              <a:t>What incentives and rewards are available for customers?</a:t>
            </a:r>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378468960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3. Customer Relationships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8760031" y="1697886"/>
            <a:ext cx="1560945" cy="1656907"/>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ED6DE-FD19-488A-9E49-2B6F505E0734}"/>
              </a:ext>
            </a:extLst>
          </p:cNvPr>
          <p:cNvSpPr txBox="1">
            <a:spLocks/>
          </p:cNvSpPr>
          <p:nvPr/>
        </p:nvSpPr>
        <p:spPr>
          <a:xfrm>
            <a:off x="8731547" y="1938518"/>
            <a:ext cx="1653308" cy="1416275"/>
          </a:xfrm>
          <a:prstGeom prst="rect">
            <a:avLst/>
          </a:prstGeom>
          <a:noFill/>
        </p:spPr>
        <p:txBody>
          <a:bodyPr wrap="square">
            <a:normAutofit/>
          </a:bodyPr>
          <a:lstStyle/>
          <a:p>
            <a:pPr marL="115888" indent="-115888">
              <a:spcBef>
                <a:spcPts val="300"/>
              </a:spcBef>
              <a:buFont typeface="Arial" panose="020B0604020202020204" pitchFamily="34" charset="0"/>
              <a:buChar char="•"/>
            </a:pPr>
            <a:r>
              <a:rPr lang="en-US" sz="1300"/>
              <a:t>Self service</a:t>
            </a:r>
          </a:p>
          <a:p>
            <a:pPr marL="115888" indent="-115888">
              <a:spcBef>
                <a:spcPts val="300"/>
              </a:spcBef>
              <a:buFont typeface="Arial" panose="020B0604020202020204" pitchFamily="34" charset="0"/>
              <a:buChar char="•"/>
            </a:pPr>
            <a:r>
              <a:rPr lang="en-US" sz="1300"/>
              <a:t>On demand</a:t>
            </a:r>
          </a:p>
          <a:p>
            <a:pPr marL="115888" indent="-115888">
              <a:spcBef>
                <a:spcPts val="300"/>
              </a:spcBef>
              <a:buFont typeface="Arial" panose="020B0604020202020204" pitchFamily="34" charset="0"/>
              <a:buChar char="•"/>
            </a:pPr>
            <a:r>
              <a:rPr lang="en-US" sz="1300"/>
              <a:t>Ease of use</a:t>
            </a:r>
          </a:p>
          <a:p>
            <a:pPr marL="115888" indent="-115888">
              <a:spcBef>
                <a:spcPts val="300"/>
              </a:spcBef>
              <a:buFont typeface="Arial" panose="020B0604020202020204" pitchFamily="34" charset="0"/>
              <a:buChar char="•"/>
            </a:pPr>
            <a:r>
              <a:rPr lang="en-US" sz="1300"/>
              <a:t>Responsive</a:t>
            </a:r>
          </a:p>
          <a:p>
            <a:pPr marL="115888" indent="-115888">
              <a:spcBef>
                <a:spcPts val="300"/>
              </a:spcBef>
              <a:buFont typeface="Arial" panose="020B0604020202020204" pitchFamily="34" charset="0"/>
              <a:buChar char="•"/>
            </a:pPr>
            <a:r>
              <a:rPr lang="en-US" sz="1300"/>
              <a:t>Transparent/Ratings</a:t>
            </a:r>
          </a:p>
        </p:txBody>
      </p:sp>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how you get, keep, and grow your customers</a:t>
            </a:r>
          </a:p>
          <a:p>
            <a:pPr marL="341313" indent="-230188">
              <a:lnSpc>
                <a:spcPct val="100000"/>
              </a:lnSpc>
              <a:spcBef>
                <a:spcPts val="1200"/>
              </a:spcBef>
              <a:spcAft>
                <a:spcPts val="600"/>
              </a:spcAft>
            </a:pPr>
            <a:r>
              <a:rPr lang="en-US" sz="1800"/>
              <a:t>Explain </a:t>
            </a:r>
            <a:r>
              <a:rPr lang="en-US" sz="1800" i="1" u="sng"/>
              <a:t>how</a:t>
            </a:r>
            <a:r>
              <a:rPr lang="en-US" sz="1800"/>
              <a:t> you motivate and impress customers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 What type of relationship does each customer segment expect you to establish and maintain with them?</a:t>
            </a:r>
          </a:p>
          <a:p>
            <a:pPr marL="568325" lvl="1" indent="-222250">
              <a:lnSpc>
                <a:spcPct val="100000"/>
              </a:lnSpc>
              <a:spcBef>
                <a:spcPts val="600"/>
              </a:spcBef>
              <a:buFont typeface="+mj-lt"/>
              <a:buAutoNum type="arabicPeriod"/>
            </a:pPr>
            <a:r>
              <a:rPr lang="en-US" sz="1400"/>
              <a:t>What incentives and rewards are available for customers?</a:t>
            </a:r>
          </a:p>
          <a:p>
            <a:pPr marL="346075" lvl="1" indent="0">
              <a:lnSpc>
                <a:spcPct val="100000"/>
              </a:lnSpc>
              <a:spcBef>
                <a:spcPts val="600"/>
              </a:spcBef>
              <a:buNone/>
            </a:pPr>
            <a:r>
              <a:rPr lang="en-US" sz="1400"/>
              <a:t>?</a:t>
            </a:r>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205446967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Business Model Canvas Workshop Agenda</a:t>
            </a:r>
          </a:p>
        </p:txBody>
      </p:sp>
      <p:sp>
        <p:nvSpPr>
          <p:cNvPr id="5" name="Rectangle 4"/>
          <p:cNvSpPr/>
          <p:nvPr/>
        </p:nvSpPr>
        <p:spPr>
          <a:xfrm>
            <a:off x="8278483" y="6167120"/>
            <a:ext cx="3913517" cy="69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381000" y="1400050"/>
            <a:ext cx="11430000" cy="5102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1200"/>
              </a:spcAft>
            </a:pPr>
            <a:r>
              <a:rPr lang="en-US" sz="2600">
                <a:solidFill>
                  <a:schemeClr val="tx1">
                    <a:lumMod val="85000"/>
                    <a:lumOff val="15000"/>
                  </a:schemeClr>
                </a:solidFill>
              </a:rPr>
              <a:t>The importance of business planning</a:t>
            </a:r>
          </a:p>
          <a:p>
            <a:pPr>
              <a:lnSpc>
                <a:spcPct val="150000"/>
              </a:lnSpc>
              <a:spcAft>
                <a:spcPts val="1200"/>
              </a:spcAft>
            </a:pPr>
            <a:r>
              <a:rPr lang="en-US" sz="2600">
                <a:solidFill>
                  <a:schemeClr val="tx1">
                    <a:lumMod val="85000"/>
                    <a:lumOff val="15000"/>
                  </a:schemeClr>
                </a:solidFill>
              </a:rPr>
              <a:t>The Business Model Canvas vs. a traditional business plan</a:t>
            </a:r>
          </a:p>
          <a:p>
            <a:pPr>
              <a:lnSpc>
                <a:spcPct val="150000"/>
              </a:lnSpc>
              <a:spcAft>
                <a:spcPts val="1200"/>
              </a:spcAft>
            </a:pPr>
            <a:r>
              <a:rPr lang="en-US" sz="2600">
                <a:solidFill>
                  <a:schemeClr val="tx1">
                    <a:lumMod val="85000"/>
                    <a:lumOff val="15000"/>
                  </a:schemeClr>
                </a:solidFill>
              </a:rPr>
              <a:t>The 9 Key Elements of the Business Model Canvas</a:t>
            </a:r>
          </a:p>
          <a:p>
            <a:pPr>
              <a:lnSpc>
                <a:spcPct val="150000"/>
              </a:lnSpc>
              <a:spcAft>
                <a:spcPts val="1200"/>
              </a:spcAft>
            </a:pPr>
            <a:r>
              <a:rPr lang="en-US" sz="2600">
                <a:solidFill>
                  <a:schemeClr val="tx1">
                    <a:lumMod val="85000"/>
                    <a:lumOff val="15000"/>
                  </a:schemeClr>
                </a:solidFill>
              </a:rPr>
              <a:t>An example showing how to use the Business Model Canvas</a:t>
            </a:r>
          </a:p>
          <a:p>
            <a:pPr>
              <a:lnSpc>
                <a:spcPct val="150000"/>
              </a:lnSpc>
              <a:spcAft>
                <a:spcPts val="1200"/>
              </a:spcAft>
            </a:pPr>
            <a:r>
              <a:rPr lang="en-US" sz="2600">
                <a:solidFill>
                  <a:schemeClr val="tx1">
                    <a:lumMod val="85000"/>
                    <a:lumOff val="15000"/>
                  </a:schemeClr>
                </a:solidFill>
              </a:rPr>
              <a:t>Questions &amp; Answers</a:t>
            </a:r>
          </a:p>
          <a:p>
            <a:pPr marL="0" indent="0">
              <a:lnSpc>
                <a:spcPct val="150000"/>
              </a:lnSpc>
              <a:spcAft>
                <a:spcPts val="1200"/>
              </a:spcAft>
              <a:buNone/>
            </a:pPr>
            <a:endParaRPr lang="en-US" sz="2600"/>
          </a:p>
        </p:txBody>
      </p:sp>
    </p:spTree>
    <p:extLst>
      <p:ext uri="{BB962C8B-B14F-4D97-AF65-F5344CB8AC3E}">
        <p14:creationId xmlns:p14="http://schemas.microsoft.com/office/powerpoint/2010/main" val="324815677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4. Channels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8760031" y="3359215"/>
            <a:ext cx="1560945" cy="1656907"/>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how you reach your target customers</a:t>
            </a:r>
          </a:p>
          <a:p>
            <a:pPr marL="341313" indent="-230188">
              <a:lnSpc>
                <a:spcPct val="100000"/>
              </a:lnSpc>
              <a:spcBef>
                <a:spcPts val="1200"/>
              </a:spcBef>
              <a:spcAft>
                <a:spcPts val="600"/>
              </a:spcAft>
            </a:pPr>
            <a:r>
              <a:rPr lang="en-US" sz="1800"/>
              <a:t>Explain </a:t>
            </a:r>
            <a:r>
              <a:rPr lang="en-US" sz="1800" i="1" u="sng"/>
              <a:t>how</a:t>
            </a:r>
            <a:r>
              <a:rPr lang="en-US" sz="1800"/>
              <a:t> they become aware of your product/service</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 What channels are used to reach customers?</a:t>
            </a:r>
          </a:p>
          <a:p>
            <a:pPr marL="568325" lvl="1" indent="-222250">
              <a:lnSpc>
                <a:spcPct val="100000"/>
              </a:lnSpc>
              <a:spcBef>
                <a:spcPts val="600"/>
              </a:spcBef>
              <a:buFont typeface="+mj-lt"/>
              <a:buAutoNum type="arabicPeriod"/>
            </a:pPr>
            <a:r>
              <a:rPr lang="en-US" sz="1400"/>
              <a:t>What channels perform the best?</a:t>
            </a:r>
          </a:p>
          <a:p>
            <a:pPr marL="568325" lvl="1" indent="-222250">
              <a:lnSpc>
                <a:spcPct val="100000"/>
              </a:lnSpc>
              <a:spcBef>
                <a:spcPts val="600"/>
              </a:spcBef>
              <a:buFont typeface="+mj-lt"/>
              <a:buAutoNum type="arabicPeriod"/>
            </a:pPr>
            <a:r>
              <a:rPr lang="en-US" sz="1400"/>
              <a:t>What alternatives are available?</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185416213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4. Channels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8760031" y="3359215"/>
            <a:ext cx="1560945" cy="1656907"/>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ED6DE-FD19-488A-9E49-2B6F505E0734}"/>
              </a:ext>
            </a:extLst>
          </p:cNvPr>
          <p:cNvSpPr txBox="1">
            <a:spLocks/>
          </p:cNvSpPr>
          <p:nvPr/>
        </p:nvSpPr>
        <p:spPr>
          <a:xfrm>
            <a:off x="8731547" y="3599847"/>
            <a:ext cx="1653308" cy="1416275"/>
          </a:xfrm>
          <a:prstGeom prst="rect">
            <a:avLst/>
          </a:prstGeom>
          <a:noFill/>
        </p:spPr>
        <p:txBody>
          <a:bodyPr wrap="square">
            <a:normAutofit/>
          </a:bodyPr>
          <a:lstStyle/>
          <a:p>
            <a:pPr marL="115888" indent="-115888">
              <a:spcBef>
                <a:spcPts val="300"/>
              </a:spcBef>
              <a:buFont typeface="Arial" panose="020B0604020202020204" pitchFamily="34" charset="0"/>
              <a:buChar char="•"/>
            </a:pPr>
            <a:r>
              <a:rPr lang="en-US" sz="1300"/>
              <a:t>Mobile app</a:t>
            </a:r>
          </a:p>
          <a:p>
            <a:pPr marL="115888" indent="-115888">
              <a:spcBef>
                <a:spcPts val="300"/>
              </a:spcBef>
              <a:buFont typeface="Arial" panose="020B0604020202020204" pitchFamily="34" charset="0"/>
              <a:buChar char="•"/>
            </a:pPr>
            <a:r>
              <a:rPr lang="en-US" sz="1300"/>
              <a:t>Social media</a:t>
            </a:r>
          </a:p>
          <a:p>
            <a:pPr marL="115888" indent="-115888">
              <a:spcBef>
                <a:spcPts val="300"/>
              </a:spcBef>
              <a:buFont typeface="Arial" panose="020B0604020202020204" pitchFamily="34" charset="0"/>
              <a:buChar char="•"/>
            </a:pPr>
            <a:r>
              <a:rPr lang="en-US" sz="1300"/>
              <a:t>Word of mouth</a:t>
            </a:r>
          </a:p>
          <a:p>
            <a:pPr marL="115888" indent="-115888">
              <a:spcBef>
                <a:spcPts val="300"/>
              </a:spcBef>
              <a:buFont typeface="Arial" panose="020B0604020202020204" pitchFamily="34" charset="0"/>
              <a:buChar char="•"/>
            </a:pPr>
            <a:r>
              <a:rPr lang="en-US" sz="1300"/>
              <a:t>Online advertising</a:t>
            </a:r>
          </a:p>
          <a:p>
            <a:pPr marL="115888" indent="-115888">
              <a:spcBef>
                <a:spcPts val="300"/>
              </a:spcBef>
              <a:buFont typeface="Arial" panose="020B0604020202020204" pitchFamily="34" charset="0"/>
              <a:buChar char="•"/>
            </a:pPr>
            <a:r>
              <a:rPr lang="en-US" sz="1300"/>
              <a:t>Offline advertising</a:t>
            </a:r>
          </a:p>
        </p:txBody>
      </p:sp>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how you reach your target customers</a:t>
            </a:r>
          </a:p>
          <a:p>
            <a:pPr marL="341313" indent="-230188">
              <a:lnSpc>
                <a:spcPct val="100000"/>
              </a:lnSpc>
              <a:spcBef>
                <a:spcPts val="1200"/>
              </a:spcBef>
              <a:spcAft>
                <a:spcPts val="600"/>
              </a:spcAft>
            </a:pPr>
            <a:r>
              <a:rPr lang="en-US" sz="1800"/>
              <a:t>Explain </a:t>
            </a:r>
            <a:r>
              <a:rPr lang="en-US" sz="1800" i="1" u="sng"/>
              <a:t>how</a:t>
            </a:r>
            <a:r>
              <a:rPr lang="en-US" sz="1800"/>
              <a:t> they become aware of your product/service</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 What channels are used to reach customers?</a:t>
            </a:r>
          </a:p>
          <a:p>
            <a:pPr marL="568325" lvl="1" indent="-222250">
              <a:lnSpc>
                <a:spcPct val="100000"/>
              </a:lnSpc>
              <a:spcBef>
                <a:spcPts val="600"/>
              </a:spcBef>
              <a:buFont typeface="+mj-lt"/>
              <a:buAutoNum type="arabicPeriod"/>
            </a:pPr>
            <a:r>
              <a:rPr lang="en-US" sz="1400"/>
              <a:t>What channels perform the best?</a:t>
            </a:r>
          </a:p>
          <a:p>
            <a:pPr marL="568325" lvl="1" indent="-222250">
              <a:lnSpc>
                <a:spcPct val="100000"/>
              </a:lnSpc>
              <a:spcBef>
                <a:spcPts val="600"/>
              </a:spcBef>
              <a:buFont typeface="+mj-lt"/>
              <a:buAutoNum type="arabicPeriod"/>
            </a:pPr>
            <a:r>
              <a:rPr lang="en-US" sz="1400"/>
              <a:t>What alternatives are available?</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390733891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5. Revenue Streams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7961134" y="5018848"/>
            <a:ext cx="3916441" cy="1218324"/>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where the money will come from </a:t>
            </a:r>
          </a:p>
          <a:p>
            <a:pPr marL="341313" indent="-230188">
              <a:lnSpc>
                <a:spcPct val="100000"/>
              </a:lnSpc>
              <a:spcBef>
                <a:spcPts val="1200"/>
              </a:spcBef>
              <a:spcAft>
                <a:spcPts val="600"/>
              </a:spcAft>
            </a:pPr>
            <a:r>
              <a:rPr lang="en-US" sz="1800"/>
              <a:t>Explain </a:t>
            </a:r>
            <a:r>
              <a:rPr lang="en-US" sz="1800" i="1" u="sng"/>
              <a:t>how</a:t>
            </a:r>
            <a:r>
              <a:rPr lang="en-US" sz="1800"/>
              <a:t> you capture value from your customers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main revenue sources?</a:t>
            </a:r>
          </a:p>
          <a:p>
            <a:pPr marL="568325" lvl="1" indent="-222250">
              <a:lnSpc>
                <a:spcPct val="100000"/>
              </a:lnSpc>
              <a:spcBef>
                <a:spcPts val="600"/>
              </a:spcBef>
              <a:buFont typeface="+mj-lt"/>
              <a:buAutoNum type="arabicPeriod"/>
            </a:pPr>
            <a:r>
              <a:rPr lang="en-US" sz="1400"/>
              <a:t>What are customers willing to pay?</a:t>
            </a:r>
          </a:p>
          <a:p>
            <a:pPr marL="568325" lvl="1" indent="-222250">
              <a:lnSpc>
                <a:spcPct val="100000"/>
              </a:lnSpc>
              <a:spcBef>
                <a:spcPts val="600"/>
              </a:spcBef>
              <a:buFont typeface="+mj-lt"/>
              <a:buAutoNum type="arabicPeriod"/>
            </a:pPr>
            <a:r>
              <a:rPr lang="en-US" sz="1400"/>
              <a:t>What can be done to increase income?</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366115778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5. Revenue Streams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7961134" y="5018848"/>
            <a:ext cx="3916441" cy="1218324"/>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ED6DE-FD19-488A-9E49-2B6F505E0734}"/>
              </a:ext>
            </a:extLst>
          </p:cNvPr>
          <p:cNvSpPr txBox="1">
            <a:spLocks/>
          </p:cNvSpPr>
          <p:nvPr/>
        </p:nvSpPr>
        <p:spPr>
          <a:xfrm>
            <a:off x="7932649" y="5259479"/>
            <a:ext cx="3752419" cy="1416275"/>
          </a:xfrm>
          <a:prstGeom prst="rect">
            <a:avLst/>
          </a:prstGeom>
          <a:noFill/>
        </p:spPr>
        <p:txBody>
          <a:bodyPr wrap="square">
            <a:normAutofit/>
          </a:bodyPr>
          <a:lstStyle/>
          <a:p>
            <a:pPr marL="115888" indent="-115888">
              <a:spcBef>
                <a:spcPts val="300"/>
              </a:spcBef>
              <a:buFont typeface="Arial" panose="020B0604020202020204" pitchFamily="34" charset="0"/>
              <a:buChar char="•"/>
            </a:pPr>
            <a:r>
              <a:rPr lang="en-US" sz="1300"/>
              <a:t>Ride transaction fee</a:t>
            </a:r>
          </a:p>
          <a:p>
            <a:pPr marL="115888" indent="-115888">
              <a:spcBef>
                <a:spcPts val="300"/>
              </a:spcBef>
              <a:buFont typeface="Arial" panose="020B0604020202020204" pitchFamily="34" charset="0"/>
              <a:buChar char="•"/>
            </a:pPr>
            <a:r>
              <a:rPr lang="en-US" sz="1300"/>
              <a:t>Surge pricing</a:t>
            </a:r>
          </a:p>
          <a:p>
            <a:pPr marL="115888" indent="-115888">
              <a:spcBef>
                <a:spcPts val="300"/>
              </a:spcBef>
              <a:buFont typeface="Arial" panose="020B0604020202020204" pitchFamily="34" charset="0"/>
              <a:buChar char="•"/>
            </a:pPr>
            <a:r>
              <a:rPr lang="en-US" sz="1300"/>
              <a:t>License fees</a:t>
            </a:r>
          </a:p>
          <a:p>
            <a:pPr marL="115888" indent="-115888">
              <a:spcBef>
                <a:spcPts val="300"/>
              </a:spcBef>
              <a:buFont typeface="Arial" panose="020B0604020202020204" pitchFamily="34" charset="0"/>
              <a:buChar char="•"/>
            </a:pPr>
            <a:r>
              <a:rPr lang="en-US" sz="1300"/>
              <a:t>Alternative streams: Uber eats</a:t>
            </a:r>
          </a:p>
        </p:txBody>
      </p:sp>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where the money will come from </a:t>
            </a:r>
          </a:p>
          <a:p>
            <a:pPr marL="341313" indent="-230188">
              <a:lnSpc>
                <a:spcPct val="100000"/>
              </a:lnSpc>
              <a:spcBef>
                <a:spcPts val="1200"/>
              </a:spcBef>
              <a:spcAft>
                <a:spcPts val="600"/>
              </a:spcAft>
            </a:pPr>
            <a:r>
              <a:rPr lang="en-US" sz="1800"/>
              <a:t>Explain </a:t>
            </a:r>
            <a:r>
              <a:rPr lang="en-US" sz="1800" i="1" u="sng"/>
              <a:t>how</a:t>
            </a:r>
            <a:r>
              <a:rPr lang="en-US" sz="1800"/>
              <a:t> you capture value from your customers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main revenue sources?</a:t>
            </a:r>
          </a:p>
          <a:p>
            <a:pPr marL="568325" lvl="1" indent="-222250">
              <a:lnSpc>
                <a:spcPct val="100000"/>
              </a:lnSpc>
              <a:spcBef>
                <a:spcPts val="600"/>
              </a:spcBef>
              <a:buFont typeface="+mj-lt"/>
              <a:buAutoNum type="arabicPeriod"/>
            </a:pPr>
            <a:r>
              <a:rPr lang="en-US" sz="1400"/>
              <a:t>What are customers willing to pay?</a:t>
            </a:r>
          </a:p>
          <a:p>
            <a:pPr marL="568325" lvl="1" indent="-222250">
              <a:lnSpc>
                <a:spcPct val="100000"/>
              </a:lnSpc>
              <a:spcBef>
                <a:spcPts val="600"/>
              </a:spcBef>
              <a:buFont typeface="+mj-lt"/>
              <a:buAutoNum type="arabicPeriod"/>
            </a:pPr>
            <a:r>
              <a:rPr lang="en-US" sz="1400"/>
              <a:t>What can be done to increase income?</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164511573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F6913-E542-B58C-336C-1A0B17523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F5230-CD2B-68FD-CA83-E92E84E17379}"/>
              </a:ext>
            </a:extLst>
          </p:cNvPr>
          <p:cNvSpPr>
            <a:spLocks noGrp="1"/>
          </p:cNvSpPr>
          <p:nvPr>
            <p:ph type="title"/>
          </p:nvPr>
        </p:nvSpPr>
        <p:spPr/>
        <p:txBody>
          <a:bodyPr/>
          <a:lstStyle/>
          <a:p>
            <a:r>
              <a:rPr lang="en-US"/>
              <a:t>The big picture - question #1:</a:t>
            </a:r>
          </a:p>
        </p:txBody>
      </p:sp>
      <p:pic>
        <p:nvPicPr>
          <p:cNvPr id="4" name="Picture 3" descr="A picture containing diagram&#10;&#10;Description automatically generated">
            <a:extLst>
              <a:ext uri="{FF2B5EF4-FFF2-40B4-BE49-F238E27FC236}">
                <a16:creationId xmlns:a16="http://schemas.microsoft.com/office/drawing/2014/main" id="{D5383027-5255-99E4-341B-AF5E0A94666F}"/>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1568919" y="1397583"/>
            <a:ext cx="8911108" cy="5282635"/>
          </a:xfrm>
          <a:prstGeom prst="rect">
            <a:avLst/>
          </a:prstGeom>
        </p:spPr>
      </p:pic>
      <p:grpSp>
        <p:nvGrpSpPr>
          <p:cNvPr id="6" name="Group 5">
            <a:extLst>
              <a:ext uri="{FF2B5EF4-FFF2-40B4-BE49-F238E27FC236}">
                <a16:creationId xmlns:a16="http://schemas.microsoft.com/office/drawing/2014/main" id="{B97DCE31-8AC5-CA0D-5FB9-4F5606439E41}"/>
              </a:ext>
            </a:extLst>
          </p:cNvPr>
          <p:cNvGrpSpPr/>
          <p:nvPr/>
        </p:nvGrpSpPr>
        <p:grpSpPr>
          <a:xfrm>
            <a:off x="5149811" y="1477353"/>
            <a:ext cx="5255222" cy="5114832"/>
            <a:chOff x="5149811" y="1477353"/>
            <a:chExt cx="5255222" cy="5114832"/>
          </a:xfrm>
        </p:grpSpPr>
        <p:sp>
          <p:nvSpPr>
            <p:cNvPr id="12" name="Rectangle 11">
              <a:extLst>
                <a:ext uri="{FF2B5EF4-FFF2-40B4-BE49-F238E27FC236}">
                  <a16:creationId xmlns:a16="http://schemas.microsoft.com/office/drawing/2014/main" id="{2EE3ED01-4A19-2475-0626-2EBC8172E23F}"/>
                </a:ext>
              </a:extLst>
            </p:cNvPr>
            <p:cNvSpPr/>
            <p:nvPr/>
          </p:nvSpPr>
          <p:spPr>
            <a:xfrm>
              <a:off x="6024473" y="5211352"/>
              <a:ext cx="4380560" cy="1380833"/>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413A46-D691-3DF4-3125-0DF4D14300F9}"/>
                </a:ext>
              </a:extLst>
            </p:cNvPr>
            <p:cNvSpPr/>
            <p:nvPr/>
          </p:nvSpPr>
          <p:spPr>
            <a:xfrm>
              <a:off x="6894465" y="1477354"/>
              <a:ext cx="1765442" cy="1849267"/>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A5ED5F-8DF6-6A8F-99BF-38D3F54AE358}"/>
                </a:ext>
              </a:extLst>
            </p:cNvPr>
            <p:cNvSpPr/>
            <p:nvPr/>
          </p:nvSpPr>
          <p:spPr>
            <a:xfrm>
              <a:off x="6905683" y="3330341"/>
              <a:ext cx="1736293" cy="185723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92726C-D3D5-55A4-03F9-49C60C1150AA}"/>
                </a:ext>
              </a:extLst>
            </p:cNvPr>
            <p:cNvSpPr/>
            <p:nvPr/>
          </p:nvSpPr>
          <p:spPr>
            <a:xfrm>
              <a:off x="8650336" y="1477353"/>
              <a:ext cx="1754697" cy="372855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596854-A043-9F4C-FF3D-B4BF0C24F2B6}"/>
                </a:ext>
              </a:extLst>
            </p:cNvPr>
            <p:cNvSpPr/>
            <p:nvPr/>
          </p:nvSpPr>
          <p:spPr>
            <a:xfrm>
              <a:off x="5149811" y="1477353"/>
              <a:ext cx="1753013" cy="372294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1B99E75-7875-1EE9-5543-C9EA97F25C04}"/>
              </a:ext>
            </a:extLst>
          </p:cNvPr>
          <p:cNvSpPr txBox="1"/>
          <p:nvPr/>
        </p:nvSpPr>
        <p:spPr>
          <a:xfrm>
            <a:off x="5795894" y="2041979"/>
            <a:ext cx="3955869" cy="1200329"/>
          </a:xfrm>
          <a:prstGeom prst="rect">
            <a:avLst/>
          </a:prstGeom>
          <a:noFill/>
        </p:spPr>
        <p:txBody>
          <a:bodyPr wrap="square" rtlCol="0">
            <a:spAutoFit/>
          </a:bodyPr>
          <a:lstStyle/>
          <a:p>
            <a:pPr algn="ctr"/>
            <a:r>
              <a:rPr lang="en-US" sz="3600"/>
              <a:t>Desirability</a:t>
            </a:r>
          </a:p>
          <a:p>
            <a:pPr algn="ctr"/>
            <a:r>
              <a:rPr lang="en-US" sz="3600"/>
              <a:t>Do they want it?</a:t>
            </a:r>
          </a:p>
        </p:txBody>
      </p:sp>
    </p:spTree>
    <p:extLst>
      <p:ext uri="{BB962C8B-B14F-4D97-AF65-F5344CB8AC3E}">
        <p14:creationId xmlns:p14="http://schemas.microsoft.com/office/powerpoint/2010/main" val="298954954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The big picture - question #2:</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1568919" y="1397583"/>
            <a:ext cx="8911108" cy="5282635"/>
          </a:xfrm>
          <a:prstGeom prst="rect">
            <a:avLst/>
          </a:prstGeom>
        </p:spPr>
      </p:pic>
      <p:sp>
        <p:nvSpPr>
          <p:cNvPr id="12" name="Rectangle 11">
            <a:extLst>
              <a:ext uri="{FF2B5EF4-FFF2-40B4-BE49-F238E27FC236}">
                <a16:creationId xmlns:a16="http://schemas.microsoft.com/office/drawing/2014/main" id="{D96D3DAA-CFC9-4BA6-A9D7-82A5F8E5ABB2}"/>
              </a:ext>
            </a:extLst>
          </p:cNvPr>
          <p:cNvSpPr/>
          <p:nvPr/>
        </p:nvSpPr>
        <p:spPr>
          <a:xfrm>
            <a:off x="1643913" y="5211352"/>
            <a:ext cx="4380560" cy="1380833"/>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6FCDB8-FCE0-48D5-A76A-F0F359B9DB84}"/>
              </a:ext>
            </a:extLst>
          </p:cNvPr>
          <p:cNvSpPr/>
          <p:nvPr/>
        </p:nvSpPr>
        <p:spPr>
          <a:xfrm>
            <a:off x="3391099" y="1477354"/>
            <a:ext cx="1765442" cy="1849267"/>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2AD819-1561-4BF8-B097-48F4DF4326B6}"/>
              </a:ext>
            </a:extLst>
          </p:cNvPr>
          <p:cNvSpPr/>
          <p:nvPr/>
        </p:nvSpPr>
        <p:spPr>
          <a:xfrm>
            <a:off x="3402317" y="3330341"/>
            <a:ext cx="1736293" cy="185723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715323-F505-432E-B8AB-67D712623387}"/>
              </a:ext>
            </a:extLst>
          </p:cNvPr>
          <p:cNvSpPr/>
          <p:nvPr/>
        </p:nvSpPr>
        <p:spPr>
          <a:xfrm>
            <a:off x="1638086" y="1477353"/>
            <a:ext cx="1753013" cy="372294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107240-1D4C-4DC1-8AC2-42111597B176}"/>
              </a:ext>
            </a:extLst>
          </p:cNvPr>
          <p:cNvSpPr txBox="1"/>
          <p:nvPr/>
        </p:nvSpPr>
        <p:spPr>
          <a:xfrm>
            <a:off x="1413164" y="2866251"/>
            <a:ext cx="3955869" cy="1200329"/>
          </a:xfrm>
          <a:prstGeom prst="rect">
            <a:avLst/>
          </a:prstGeom>
          <a:noFill/>
        </p:spPr>
        <p:txBody>
          <a:bodyPr wrap="square" rtlCol="0">
            <a:spAutoFit/>
          </a:bodyPr>
          <a:lstStyle/>
          <a:p>
            <a:pPr algn="ctr"/>
            <a:r>
              <a:rPr lang="en-US" sz="3600"/>
              <a:t>Feasibility</a:t>
            </a:r>
          </a:p>
          <a:p>
            <a:pPr algn="ctr"/>
            <a:r>
              <a:rPr lang="en-US" sz="3600"/>
              <a:t>Can you build it?</a:t>
            </a:r>
          </a:p>
        </p:txBody>
      </p:sp>
    </p:spTree>
    <p:extLst>
      <p:ext uri="{BB962C8B-B14F-4D97-AF65-F5344CB8AC3E}">
        <p14:creationId xmlns:p14="http://schemas.microsoft.com/office/powerpoint/2010/main" val="42097223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6. Key Activities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most important strategic things you must do to make business model work?</a:t>
            </a:r>
          </a:p>
          <a:p>
            <a:pPr marL="341313" indent="-230188">
              <a:lnSpc>
                <a:spcPct val="100000"/>
              </a:lnSpc>
              <a:spcBef>
                <a:spcPts val="1200"/>
              </a:spcBef>
              <a:spcAft>
                <a:spcPts val="600"/>
              </a:spcAft>
            </a:pPr>
            <a:r>
              <a:rPr lang="en-US" sz="1800"/>
              <a:t>Explain </a:t>
            </a:r>
            <a:r>
              <a:rPr lang="en-US" sz="1800" i="1" u="sng"/>
              <a:t>what</a:t>
            </a:r>
            <a:r>
              <a:rPr lang="en-US" sz="1800"/>
              <a:t> unique activities are crucial to success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main activities to deliver the value proposition?</a:t>
            </a:r>
          </a:p>
          <a:p>
            <a:pPr marL="568325" lvl="1" indent="-222250">
              <a:lnSpc>
                <a:spcPct val="100000"/>
              </a:lnSpc>
              <a:spcBef>
                <a:spcPts val="600"/>
              </a:spcBef>
              <a:buFont typeface="+mj-lt"/>
              <a:buAutoNum type="arabicPeriod"/>
            </a:pPr>
            <a:r>
              <a:rPr lang="en-US" sz="1400"/>
              <a:t>Your channels?</a:t>
            </a:r>
          </a:p>
          <a:p>
            <a:pPr marL="568325" lvl="1" indent="-222250">
              <a:lnSpc>
                <a:spcPct val="100000"/>
              </a:lnSpc>
              <a:spcBef>
                <a:spcPts val="600"/>
              </a:spcBef>
              <a:buFont typeface="+mj-lt"/>
              <a:buAutoNum type="arabicPeriod"/>
            </a:pPr>
            <a:r>
              <a:rPr lang="en-US" sz="1400"/>
              <a:t>Your customer relationships?</a:t>
            </a:r>
          </a:p>
          <a:p>
            <a:pPr marL="568325" lvl="1" indent="-222250">
              <a:lnSpc>
                <a:spcPct val="100000"/>
              </a:lnSpc>
              <a:spcBef>
                <a:spcPts val="600"/>
              </a:spcBef>
              <a:buFont typeface="+mj-lt"/>
              <a:buAutoNum type="arabicPeriod"/>
            </a:pPr>
            <a:r>
              <a:rPr lang="en-US" sz="1400"/>
              <a:t>Your revenue streams?</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
        <p:nvSpPr>
          <p:cNvPr id="12" name="Rectangle 11">
            <a:extLst>
              <a:ext uri="{FF2B5EF4-FFF2-40B4-BE49-F238E27FC236}">
                <a16:creationId xmlns:a16="http://schemas.microsoft.com/office/drawing/2014/main" id="{C25960A7-3365-4144-8316-6C267E52D4A2}"/>
              </a:ext>
            </a:extLst>
          </p:cNvPr>
          <p:cNvSpPr/>
          <p:nvPr/>
        </p:nvSpPr>
        <p:spPr>
          <a:xfrm>
            <a:off x="5639468" y="1697886"/>
            <a:ext cx="1545104" cy="1643209"/>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20789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6. Key Activities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most important strategic things you must do to make business model work?</a:t>
            </a:r>
          </a:p>
          <a:p>
            <a:pPr marL="341313" indent="-230188">
              <a:lnSpc>
                <a:spcPct val="100000"/>
              </a:lnSpc>
              <a:spcBef>
                <a:spcPts val="1200"/>
              </a:spcBef>
              <a:spcAft>
                <a:spcPts val="600"/>
              </a:spcAft>
            </a:pPr>
            <a:r>
              <a:rPr lang="en-US" sz="1800"/>
              <a:t>Explain </a:t>
            </a:r>
            <a:r>
              <a:rPr lang="en-US" sz="1800" i="1" u="sng"/>
              <a:t>what</a:t>
            </a:r>
            <a:r>
              <a:rPr lang="en-US" sz="1800"/>
              <a:t> unique activities are crucial to success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main activities to deliver the value proposition?</a:t>
            </a:r>
          </a:p>
          <a:p>
            <a:pPr marL="568325" lvl="1" indent="-222250">
              <a:lnSpc>
                <a:spcPct val="100000"/>
              </a:lnSpc>
              <a:spcBef>
                <a:spcPts val="600"/>
              </a:spcBef>
              <a:buFont typeface="+mj-lt"/>
              <a:buAutoNum type="arabicPeriod"/>
            </a:pPr>
            <a:r>
              <a:rPr lang="en-US" sz="1400"/>
              <a:t>Your channels?</a:t>
            </a:r>
          </a:p>
          <a:p>
            <a:pPr marL="568325" lvl="1" indent="-222250">
              <a:lnSpc>
                <a:spcPct val="100000"/>
              </a:lnSpc>
              <a:spcBef>
                <a:spcPts val="600"/>
              </a:spcBef>
              <a:buFont typeface="+mj-lt"/>
              <a:buAutoNum type="arabicPeriod"/>
            </a:pPr>
            <a:r>
              <a:rPr lang="en-US" sz="1400"/>
              <a:t>Your customer relationships?</a:t>
            </a:r>
          </a:p>
          <a:p>
            <a:pPr marL="568325" lvl="1" indent="-222250">
              <a:lnSpc>
                <a:spcPct val="100000"/>
              </a:lnSpc>
              <a:spcBef>
                <a:spcPts val="600"/>
              </a:spcBef>
              <a:buFont typeface="+mj-lt"/>
              <a:buAutoNum type="arabicPeriod"/>
            </a:pPr>
            <a:r>
              <a:rPr lang="en-US" sz="1400"/>
              <a:t>Your revenue streams?</a:t>
            </a:r>
          </a:p>
          <a:p>
            <a:pPr marL="346075" lvl="1" indent="0">
              <a:lnSpc>
                <a:spcPct val="100000"/>
              </a:lnSpc>
              <a:spcBef>
                <a:spcPts val="600"/>
              </a:spcBef>
              <a:buNone/>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
        <p:nvSpPr>
          <p:cNvPr id="12" name="Rectangle 11">
            <a:extLst>
              <a:ext uri="{FF2B5EF4-FFF2-40B4-BE49-F238E27FC236}">
                <a16:creationId xmlns:a16="http://schemas.microsoft.com/office/drawing/2014/main" id="{C25960A7-3365-4144-8316-6C267E52D4A2}"/>
              </a:ext>
            </a:extLst>
          </p:cNvPr>
          <p:cNvSpPr/>
          <p:nvPr/>
        </p:nvSpPr>
        <p:spPr>
          <a:xfrm>
            <a:off x="5639468" y="1697886"/>
            <a:ext cx="1545104" cy="1643209"/>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3F0D26-ACF8-48A6-AFE0-B1AC64F7DD54}"/>
              </a:ext>
            </a:extLst>
          </p:cNvPr>
          <p:cNvSpPr txBox="1">
            <a:spLocks/>
          </p:cNvSpPr>
          <p:nvPr/>
        </p:nvSpPr>
        <p:spPr>
          <a:xfrm>
            <a:off x="5630760" y="1980544"/>
            <a:ext cx="1623480" cy="1416275"/>
          </a:xfrm>
          <a:prstGeom prst="rect">
            <a:avLst/>
          </a:prstGeom>
          <a:noFill/>
        </p:spPr>
        <p:txBody>
          <a:bodyPr wrap="square">
            <a:normAutofit lnSpcReduction="10000"/>
          </a:bodyPr>
          <a:lstStyle/>
          <a:p>
            <a:pPr marL="115888" indent="-115888">
              <a:spcBef>
                <a:spcPts val="300"/>
              </a:spcBef>
              <a:buFont typeface="Arial" panose="020B0604020202020204" pitchFamily="34" charset="0"/>
              <a:buChar char="•"/>
            </a:pPr>
            <a:r>
              <a:rPr lang="en-US" sz="1300"/>
              <a:t>Platform development</a:t>
            </a:r>
          </a:p>
          <a:p>
            <a:pPr marL="115888" indent="-115888">
              <a:spcBef>
                <a:spcPts val="300"/>
              </a:spcBef>
              <a:buFont typeface="Arial" panose="020B0604020202020204" pitchFamily="34" charset="0"/>
              <a:buChar char="•"/>
            </a:pPr>
            <a:r>
              <a:rPr lang="en-US" sz="1300"/>
              <a:t>Hire drivers</a:t>
            </a:r>
          </a:p>
          <a:p>
            <a:pPr marL="115888" indent="-115888">
              <a:spcBef>
                <a:spcPts val="300"/>
              </a:spcBef>
              <a:buFont typeface="Arial" panose="020B0604020202020204" pitchFamily="34" charset="0"/>
              <a:buChar char="•"/>
            </a:pPr>
            <a:r>
              <a:rPr lang="en-US" sz="1300"/>
              <a:t>Recruit customers</a:t>
            </a:r>
          </a:p>
          <a:p>
            <a:pPr marL="115888" indent="-115888">
              <a:spcBef>
                <a:spcPts val="300"/>
              </a:spcBef>
              <a:buFont typeface="Arial" panose="020B0604020202020204" pitchFamily="34" charset="0"/>
              <a:buChar char="•"/>
            </a:pPr>
            <a:r>
              <a:rPr lang="en-US" sz="1300"/>
              <a:t>Customer support</a:t>
            </a:r>
          </a:p>
          <a:p>
            <a:pPr marL="115888" indent="-115888">
              <a:spcBef>
                <a:spcPts val="300"/>
              </a:spcBef>
              <a:buFont typeface="Arial" panose="020B0604020202020204" pitchFamily="34" charset="0"/>
              <a:buChar char="•"/>
            </a:pPr>
            <a:r>
              <a:rPr lang="en-US" sz="1300"/>
              <a:t>Driver payout</a:t>
            </a:r>
          </a:p>
        </p:txBody>
      </p:sp>
    </p:spTree>
    <p:extLst>
      <p:ext uri="{BB962C8B-B14F-4D97-AF65-F5344CB8AC3E}">
        <p14:creationId xmlns:p14="http://schemas.microsoft.com/office/powerpoint/2010/main" val="106194163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7. Key Resources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5639468" y="3355510"/>
            <a:ext cx="1545104" cy="1643209"/>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your most important strategic assets</a:t>
            </a:r>
          </a:p>
          <a:p>
            <a:pPr marL="341313" indent="-230188">
              <a:lnSpc>
                <a:spcPct val="100000"/>
              </a:lnSpc>
              <a:spcBef>
                <a:spcPts val="1200"/>
              </a:spcBef>
              <a:spcAft>
                <a:spcPts val="600"/>
              </a:spcAft>
            </a:pPr>
            <a:r>
              <a:rPr lang="en-US" sz="1800"/>
              <a:t>Explain </a:t>
            </a:r>
            <a:r>
              <a:rPr lang="en-US" sz="1800" i="1" u="sng"/>
              <a:t>what</a:t>
            </a:r>
            <a:r>
              <a:rPr lang="en-US" sz="1800"/>
              <a:t> unique resources you have or need</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main assets and resources needed to deliver the value proposition?</a:t>
            </a:r>
          </a:p>
          <a:p>
            <a:pPr marL="568325" lvl="1" indent="-222250">
              <a:lnSpc>
                <a:spcPct val="100000"/>
              </a:lnSpc>
              <a:spcBef>
                <a:spcPts val="600"/>
              </a:spcBef>
              <a:buFont typeface="+mj-lt"/>
              <a:buAutoNum type="arabicPeriod"/>
            </a:pPr>
            <a:r>
              <a:rPr lang="en-US" sz="1400"/>
              <a:t>Your channels?</a:t>
            </a:r>
          </a:p>
          <a:p>
            <a:pPr marL="568325" lvl="1" indent="-222250">
              <a:lnSpc>
                <a:spcPct val="100000"/>
              </a:lnSpc>
              <a:spcBef>
                <a:spcPts val="600"/>
              </a:spcBef>
              <a:buFont typeface="+mj-lt"/>
              <a:buAutoNum type="arabicPeriod"/>
            </a:pPr>
            <a:r>
              <a:rPr lang="en-US" sz="1400"/>
              <a:t>Your customer relationships?</a:t>
            </a:r>
          </a:p>
          <a:p>
            <a:pPr marL="568325" lvl="1" indent="-222250">
              <a:lnSpc>
                <a:spcPct val="100000"/>
              </a:lnSpc>
              <a:spcBef>
                <a:spcPts val="600"/>
              </a:spcBef>
              <a:buFont typeface="+mj-lt"/>
              <a:buAutoNum type="arabicPeriod"/>
            </a:pPr>
            <a:r>
              <a:rPr lang="en-US" sz="1400"/>
              <a:t>Your revenue streams?</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Tree>
    <p:extLst>
      <p:ext uri="{BB962C8B-B14F-4D97-AF65-F5344CB8AC3E}">
        <p14:creationId xmlns:p14="http://schemas.microsoft.com/office/powerpoint/2010/main" val="10614411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7. Key Resources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9" name="Rectangle 8">
            <a:extLst>
              <a:ext uri="{FF2B5EF4-FFF2-40B4-BE49-F238E27FC236}">
                <a16:creationId xmlns:a16="http://schemas.microsoft.com/office/drawing/2014/main" id="{71A20129-EA26-49D4-9A96-DABC408686FB}"/>
              </a:ext>
            </a:extLst>
          </p:cNvPr>
          <p:cNvSpPr/>
          <p:nvPr/>
        </p:nvSpPr>
        <p:spPr>
          <a:xfrm>
            <a:off x="5639468" y="3355510"/>
            <a:ext cx="1545104" cy="1643209"/>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your most important strategic assets</a:t>
            </a:r>
          </a:p>
          <a:p>
            <a:pPr marL="341313" indent="-230188">
              <a:lnSpc>
                <a:spcPct val="100000"/>
              </a:lnSpc>
              <a:spcBef>
                <a:spcPts val="1200"/>
              </a:spcBef>
              <a:spcAft>
                <a:spcPts val="600"/>
              </a:spcAft>
            </a:pPr>
            <a:r>
              <a:rPr lang="en-US" sz="1800"/>
              <a:t>Explain </a:t>
            </a:r>
            <a:r>
              <a:rPr lang="en-US" sz="1800" i="1" u="sng"/>
              <a:t>what</a:t>
            </a:r>
            <a:r>
              <a:rPr lang="en-US" sz="1800"/>
              <a:t> unique resources you have or need</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main assets and resources needed to deliver the value proposition?</a:t>
            </a:r>
          </a:p>
          <a:p>
            <a:pPr marL="568325" lvl="1" indent="-222250">
              <a:lnSpc>
                <a:spcPct val="100000"/>
              </a:lnSpc>
              <a:spcBef>
                <a:spcPts val="600"/>
              </a:spcBef>
              <a:buFont typeface="+mj-lt"/>
              <a:buAutoNum type="arabicPeriod"/>
            </a:pPr>
            <a:r>
              <a:rPr lang="en-US" sz="1400"/>
              <a:t>Your channels?</a:t>
            </a:r>
          </a:p>
          <a:p>
            <a:pPr marL="568325" lvl="1" indent="-222250">
              <a:lnSpc>
                <a:spcPct val="100000"/>
              </a:lnSpc>
              <a:spcBef>
                <a:spcPts val="600"/>
              </a:spcBef>
              <a:buFont typeface="+mj-lt"/>
              <a:buAutoNum type="arabicPeriod"/>
            </a:pPr>
            <a:r>
              <a:rPr lang="en-US" sz="1400"/>
              <a:t>Your customer relationships?</a:t>
            </a:r>
          </a:p>
          <a:p>
            <a:pPr marL="568325" lvl="1" indent="-222250">
              <a:lnSpc>
                <a:spcPct val="100000"/>
              </a:lnSpc>
              <a:spcBef>
                <a:spcPts val="600"/>
              </a:spcBef>
              <a:buFont typeface="+mj-lt"/>
              <a:buAutoNum type="arabicPeriod"/>
            </a:pPr>
            <a:r>
              <a:rPr lang="en-US" sz="1400"/>
              <a:t>Your revenue streams?</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
        <p:nvSpPr>
          <p:cNvPr id="6" name="TextBox 5">
            <a:extLst>
              <a:ext uri="{FF2B5EF4-FFF2-40B4-BE49-F238E27FC236}">
                <a16:creationId xmlns:a16="http://schemas.microsoft.com/office/drawing/2014/main" id="{118039AF-AE33-4AA6-B34E-10B9A5E6E94E}"/>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7" name="TextBox 6">
            <a:extLst>
              <a:ext uri="{FF2B5EF4-FFF2-40B4-BE49-F238E27FC236}">
                <a16:creationId xmlns:a16="http://schemas.microsoft.com/office/drawing/2014/main" id="{89B704AD-F971-4587-8280-2705BCC4B972}"/>
              </a:ext>
            </a:extLst>
          </p:cNvPr>
          <p:cNvSpPr txBox="1">
            <a:spLocks/>
          </p:cNvSpPr>
          <p:nvPr/>
        </p:nvSpPr>
        <p:spPr>
          <a:xfrm>
            <a:off x="5639469" y="3638168"/>
            <a:ext cx="1545104" cy="1416275"/>
          </a:xfrm>
          <a:prstGeom prst="rect">
            <a:avLst/>
          </a:prstGeom>
          <a:noFill/>
        </p:spPr>
        <p:txBody>
          <a:bodyPr wrap="square">
            <a:normAutofit fontScale="92500"/>
          </a:bodyPr>
          <a:lstStyle/>
          <a:p>
            <a:pPr marL="115888" indent="-115888">
              <a:spcBef>
                <a:spcPts val="300"/>
              </a:spcBef>
              <a:buFont typeface="Arial" panose="020B0604020202020204" pitchFamily="34" charset="0"/>
              <a:buChar char="•"/>
            </a:pPr>
            <a:r>
              <a:rPr lang="en-US" sz="1300"/>
              <a:t>Technology infrastructure</a:t>
            </a:r>
          </a:p>
          <a:p>
            <a:pPr marL="115888" indent="-115888">
              <a:spcBef>
                <a:spcPts val="300"/>
              </a:spcBef>
              <a:buFont typeface="Arial" panose="020B0604020202020204" pitchFamily="34" charset="0"/>
              <a:buChar char="•"/>
            </a:pPr>
            <a:r>
              <a:rPr lang="en-US" sz="1300"/>
              <a:t>Platform architecture - App</a:t>
            </a:r>
          </a:p>
          <a:p>
            <a:pPr marL="115888" indent="-115888">
              <a:spcBef>
                <a:spcPts val="300"/>
              </a:spcBef>
              <a:buFont typeface="Arial" panose="020B0604020202020204" pitchFamily="34" charset="0"/>
              <a:buChar char="•"/>
            </a:pPr>
            <a:r>
              <a:rPr lang="en-US" sz="1300"/>
              <a:t>Data analysis and AI</a:t>
            </a:r>
          </a:p>
          <a:p>
            <a:pPr marL="115888" indent="-115888">
              <a:spcBef>
                <a:spcPts val="300"/>
              </a:spcBef>
              <a:buFont typeface="Arial" panose="020B0604020202020204" pitchFamily="34" charset="0"/>
              <a:buChar char="•"/>
            </a:pPr>
            <a:r>
              <a:rPr lang="en-US" sz="1300"/>
              <a:t>Branding</a:t>
            </a:r>
          </a:p>
        </p:txBody>
      </p:sp>
    </p:spTree>
    <p:extLst>
      <p:ext uri="{BB962C8B-B14F-4D97-AF65-F5344CB8AC3E}">
        <p14:creationId xmlns:p14="http://schemas.microsoft.com/office/powerpoint/2010/main" val="38648094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I need a business plan… some sobering numbers</a:t>
            </a:r>
          </a:p>
        </p:txBody>
      </p:sp>
      <p:sp>
        <p:nvSpPr>
          <p:cNvPr id="5" name="Rectangle 4"/>
          <p:cNvSpPr/>
          <p:nvPr/>
        </p:nvSpPr>
        <p:spPr>
          <a:xfrm>
            <a:off x="8278483" y="6167120"/>
            <a:ext cx="3913517" cy="69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man-thinking | 234Star">
            <a:extLst>
              <a:ext uri="{FF2B5EF4-FFF2-40B4-BE49-F238E27FC236}">
                <a16:creationId xmlns:a16="http://schemas.microsoft.com/office/drawing/2014/main" id="{4C36D515-7F2B-4F78-A740-4470287D6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332" y="1586032"/>
            <a:ext cx="6112967" cy="407531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3DC06F2-2C10-4073-81F8-2321E01ADC6B}"/>
              </a:ext>
            </a:extLst>
          </p:cNvPr>
          <p:cNvSpPr>
            <a:spLocks noGrp="1"/>
          </p:cNvSpPr>
          <p:nvPr>
            <p:ph idx="1"/>
          </p:nvPr>
        </p:nvSpPr>
        <p:spPr>
          <a:xfrm>
            <a:off x="389268" y="1738432"/>
            <a:ext cx="7048500" cy="3922911"/>
          </a:xfrm>
        </p:spPr>
        <p:txBody>
          <a:bodyPr/>
          <a:lstStyle/>
          <a:p>
            <a:pPr marL="0" indent="0">
              <a:spcBef>
                <a:spcPts val="600"/>
              </a:spcBef>
              <a:buNone/>
            </a:pPr>
            <a:r>
              <a:rPr lang="en-US" u="sng"/>
              <a:t>Business Start Up Failure Rates</a:t>
            </a:r>
            <a:r>
              <a:rPr lang="en-US" sz="1800" u="sng" baseline="40000"/>
              <a:t>1</a:t>
            </a:r>
            <a:r>
              <a:rPr lang="en-US" u="sng"/>
              <a:t>: </a:t>
            </a:r>
          </a:p>
          <a:p>
            <a:pPr>
              <a:spcBef>
                <a:spcPts val="600"/>
              </a:spcBef>
            </a:pPr>
            <a:endParaRPr lang="en-US" u="sng"/>
          </a:p>
          <a:p>
            <a:pPr>
              <a:spcBef>
                <a:spcPts val="600"/>
              </a:spcBef>
            </a:pPr>
            <a:r>
              <a:rPr lang="en-US"/>
              <a:t>21.5% of startups fail in the first year</a:t>
            </a:r>
          </a:p>
          <a:p>
            <a:pPr>
              <a:spcBef>
                <a:spcPts val="600"/>
              </a:spcBef>
            </a:pPr>
            <a:endParaRPr lang="en-US"/>
          </a:p>
          <a:p>
            <a:pPr>
              <a:spcBef>
                <a:spcPts val="600"/>
              </a:spcBef>
            </a:pPr>
            <a:r>
              <a:rPr lang="en-US"/>
              <a:t>30% in the second year</a:t>
            </a:r>
          </a:p>
          <a:p>
            <a:pPr>
              <a:spcBef>
                <a:spcPts val="600"/>
              </a:spcBef>
            </a:pPr>
            <a:endParaRPr lang="en-US"/>
          </a:p>
          <a:p>
            <a:pPr>
              <a:spcBef>
                <a:spcPts val="600"/>
              </a:spcBef>
            </a:pPr>
            <a:r>
              <a:rPr lang="en-US"/>
              <a:t>50% in the fifth year</a:t>
            </a:r>
          </a:p>
          <a:p>
            <a:pPr marL="0" indent="0">
              <a:spcBef>
                <a:spcPts val="600"/>
              </a:spcBef>
              <a:buNone/>
            </a:pPr>
            <a:endParaRPr lang="en-US"/>
          </a:p>
          <a:p>
            <a:pPr lvl="1">
              <a:spcBef>
                <a:spcPts val="600"/>
              </a:spcBef>
            </a:pPr>
            <a:endParaRPr lang="en-US"/>
          </a:p>
          <a:p>
            <a:pPr marL="0" indent="0">
              <a:spcBef>
                <a:spcPts val="600"/>
              </a:spcBef>
              <a:buNone/>
            </a:pPr>
            <a:endParaRPr lang="en-US"/>
          </a:p>
          <a:p>
            <a:pPr lvl="5">
              <a:spcBef>
                <a:spcPts val="600"/>
              </a:spcBef>
            </a:pPr>
            <a:endParaRPr lang="en-US"/>
          </a:p>
        </p:txBody>
      </p:sp>
    </p:spTree>
    <p:extLst>
      <p:ext uri="{BB962C8B-B14F-4D97-AF65-F5344CB8AC3E}">
        <p14:creationId xmlns:p14="http://schemas.microsoft.com/office/powerpoint/2010/main" val="426854227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8. Key Partners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activities that are important but will be outsourced</a:t>
            </a:r>
          </a:p>
          <a:p>
            <a:pPr marL="341313" indent="-230188">
              <a:lnSpc>
                <a:spcPct val="100000"/>
              </a:lnSpc>
              <a:spcBef>
                <a:spcPts val="1200"/>
              </a:spcBef>
              <a:spcAft>
                <a:spcPts val="600"/>
              </a:spcAft>
            </a:pPr>
            <a:r>
              <a:rPr lang="en-US" sz="1800"/>
              <a:t>Explain </a:t>
            </a:r>
            <a:r>
              <a:rPr lang="en-US" sz="1800" i="1" u="sng"/>
              <a:t>what</a:t>
            </a:r>
            <a:r>
              <a:rPr lang="en-US" sz="1800"/>
              <a:t> unique activities are crucial to success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Which resources do you need from partners in the market?</a:t>
            </a:r>
          </a:p>
          <a:p>
            <a:pPr marL="568325" lvl="1" indent="-222250">
              <a:lnSpc>
                <a:spcPct val="100000"/>
              </a:lnSpc>
              <a:spcBef>
                <a:spcPts val="600"/>
              </a:spcBef>
              <a:buFont typeface="+mj-lt"/>
              <a:buAutoNum type="arabicPeriod"/>
            </a:pPr>
            <a:r>
              <a:rPr lang="en-US" sz="1400"/>
              <a:t>Who are key partners?</a:t>
            </a:r>
          </a:p>
          <a:p>
            <a:pPr marL="568325" lvl="1" indent="-222250">
              <a:lnSpc>
                <a:spcPct val="100000"/>
              </a:lnSpc>
              <a:spcBef>
                <a:spcPts val="600"/>
              </a:spcBef>
              <a:buFont typeface="+mj-lt"/>
              <a:buAutoNum type="arabicPeriod"/>
            </a:pPr>
            <a:r>
              <a:rPr lang="en-US" sz="1400"/>
              <a:t>Who are key suppliers?</a:t>
            </a:r>
          </a:p>
          <a:p>
            <a:pPr marL="568325" lvl="1" indent="-222250">
              <a:lnSpc>
                <a:spcPct val="100000"/>
              </a:lnSpc>
              <a:spcBef>
                <a:spcPts val="600"/>
              </a:spcBef>
              <a:buFont typeface="+mj-lt"/>
              <a:buAutoNum type="arabicPeriod"/>
            </a:pPr>
            <a:r>
              <a:rPr lang="en-US" sz="1400"/>
              <a:t>What key activities do they perform?</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
        <p:nvSpPr>
          <p:cNvPr id="12" name="Rectangle 11">
            <a:extLst>
              <a:ext uri="{FF2B5EF4-FFF2-40B4-BE49-F238E27FC236}">
                <a16:creationId xmlns:a16="http://schemas.microsoft.com/office/drawing/2014/main" id="{C25960A7-3365-4144-8316-6C267E52D4A2}"/>
              </a:ext>
            </a:extLst>
          </p:cNvPr>
          <p:cNvSpPr/>
          <p:nvPr/>
        </p:nvSpPr>
        <p:spPr>
          <a:xfrm>
            <a:off x="4063216" y="1697886"/>
            <a:ext cx="1579938" cy="3300834"/>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94461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8. Key Partners</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activities that are important but will be outsourced</a:t>
            </a:r>
          </a:p>
          <a:p>
            <a:pPr marL="341313" indent="-230188">
              <a:lnSpc>
                <a:spcPct val="100000"/>
              </a:lnSpc>
              <a:spcBef>
                <a:spcPts val="1200"/>
              </a:spcBef>
              <a:spcAft>
                <a:spcPts val="600"/>
              </a:spcAft>
            </a:pPr>
            <a:r>
              <a:rPr lang="en-US" sz="1800"/>
              <a:t>Explain </a:t>
            </a:r>
            <a:r>
              <a:rPr lang="en-US" sz="1800" i="1" u="sng"/>
              <a:t>what</a:t>
            </a:r>
            <a:r>
              <a:rPr lang="en-US" sz="1800"/>
              <a:t> unique activities are crucial to success</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Which resources do you need from partners in the market?</a:t>
            </a:r>
          </a:p>
          <a:p>
            <a:pPr marL="568325" lvl="1" indent="-222250">
              <a:lnSpc>
                <a:spcPct val="100000"/>
              </a:lnSpc>
              <a:spcBef>
                <a:spcPts val="600"/>
              </a:spcBef>
              <a:buFont typeface="+mj-lt"/>
              <a:buAutoNum type="arabicPeriod"/>
            </a:pPr>
            <a:r>
              <a:rPr lang="en-US" sz="1400"/>
              <a:t>Who are key partners?</a:t>
            </a:r>
          </a:p>
          <a:p>
            <a:pPr marL="568325" lvl="1" indent="-222250">
              <a:lnSpc>
                <a:spcPct val="100000"/>
              </a:lnSpc>
              <a:spcBef>
                <a:spcPts val="600"/>
              </a:spcBef>
              <a:buFont typeface="+mj-lt"/>
              <a:buAutoNum type="arabicPeriod"/>
            </a:pPr>
            <a:r>
              <a:rPr lang="en-US" sz="1400"/>
              <a:t>Who are key suppliers?</a:t>
            </a:r>
          </a:p>
          <a:p>
            <a:pPr marL="568325" lvl="1" indent="-222250">
              <a:lnSpc>
                <a:spcPct val="100000"/>
              </a:lnSpc>
              <a:spcBef>
                <a:spcPts val="600"/>
              </a:spcBef>
              <a:buFont typeface="+mj-lt"/>
              <a:buAutoNum type="arabicPeriod"/>
            </a:pPr>
            <a:r>
              <a:rPr lang="en-US" sz="1400"/>
              <a:t>What key activities do they perform?</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
        <p:nvSpPr>
          <p:cNvPr id="12" name="Rectangle 11">
            <a:extLst>
              <a:ext uri="{FF2B5EF4-FFF2-40B4-BE49-F238E27FC236}">
                <a16:creationId xmlns:a16="http://schemas.microsoft.com/office/drawing/2014/main" id="{C25960A7-3365-4144-8316-6C267E52D4A2}"/>
              </a:ext>
            </a:extLst>
          </p:cNvPr>
          <p:cNvSpPr/>
          <p:nvPr/>
        </p:nvSpPr>
        <p:spPr>
          <a:xfrm>
            <a:off x="4063216" y="1697886"/>
            <a:ext cx="1579938" cy="3300834"/>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3F0D26-ACF8-48A6-AFE0-B1AC64F7DD54}"/>
              </a:ext>
            </a:extLst>
          </p:cNvPr>
          <p:cNvSpPr txBox="1">
            <a:spLocks/>
          </p:cNvSpPr>
          <p:nvPr/>
        </p:nvSpPr>
        <p:spPr>
          <a:xfrm>
            <a:off x="4124176" y="1980544"/>
            <a:ext cx="1727983" cy="2722085"/>
          </a:xfrm>
          <a:prstGeom prst="rect">
            <a:avLst/>
          </a:prstGeom>
          <a:noFill/>
        </p:spPr>
        <p:txBody>
          <a:bodyPr wrap="square">
            <a:normAutofit/>
          </a:bodyPr>
          <a:lstStyle/>
          <a:p>
            <a:pPr marL="115888" indent="-115888">
              <a:spcBef>
                <a:spcPts val="300"/>
              </a:spcBef>
              <a:buFont typeface="Arial" panose="020B0604020202020204" pitchFamily="34" charset="0"/>
              <a:buChar char="•"/>
            </a:pPr>
            <a:r>
              <a:rPr lang="en-US" sz="1300"/>
              <a:t>Investors / VCs</a:t>
            </a:r>
          </a:p>
          <a:p>
            <a:pPr marL="115888" indent="-115888">
              <a:spcBef>
                <a:spcPts val="300"/>
              </a:spcBef>
              <a:buFont typeface="Arial" panose="020B0604020202020204" pitchFamily="34" charset="0"/>
              <a:buChar char="•"/>
            </a:pPr>
            <a:r>
              <a:rPr lang="en-US" sz="1300"/>
              <a:t>Google Maps</a:t>
            </a:r>
          </a:p>
          <a:p>
            <a:pPr marL="115888" indent="-115888">
              <a:spcBef>
                <a:spcPts val="300"/>
              </a:spcBef>
              <a:buFont typeface="Arial" panose="020B0604020202020204" pitchFamily="34" charset="0"/>
              <a:buChar char="•"/>
            </a:pPr>
            <a:r>
              <a:rPr lang="en-US" sz="1300"/>
              <a:t>Amazon AWS</a:t>
            </a:r>
          </a:p>
          <a:p>
            <a:pPr marL="115888" indent="-115888">
              <a:spcBef>
                <a:spcPts val="300"/>
              </a:spcBef>
              <a:buFont typeface="Arial" panose="020B0604020202020204" pitchFamily="34" charset="0"/>
              <a:buChar char="•"/>
            </a:pPr>
            <a:r>
              <a:rPr lang="en-US" sz="1300"/>
              <a:t>Technology partner</a:t>
            </a:r>
          </a:p>
          <a:p>
            <a:pPr marL="115888" indent="-115888">
              <a:spcBef>
                <a:spcPts val="300"/>
              </a:spcBef>
              <a:buFont typeface="Arial" panose="020B0604020202020204" pitchFamily="34" charset="0"/>
              <a:buChar char="•"/>
            </a:pPr>
            <a:r>
              <a:rPr lang="en-US" sz="1300"/>
              <a:t>Payment processor</a:t>
            </a:r>
          </a:p>
          <a:p>
            <a:pPr marL="115888" indent="-115888">
              <a:spcBef>
                <a:spcPts val="300"/>
              </a:spcBef>
              <a:buFont typeface="Arial" panose="020B0604020202020204" pitchFamily="34" charset="0"/>
              <a:buChar char="•"/>
            </a:pPr>
            <a:r>
              <a:rPr lang="en-US" sz="1300"/>
              <a:t>API providers</a:t>
            </a:r>
          </a:p>
          <a:p>
            <a:pPr marL="115888" indent="-115888">
              <a:spcBef>
                <a:spcPts val="300"/>
              </a:spcBef>
              <a:buFont typeface="Arial" panose="020B0604020202020204" pitchFamily="34" charset="0"/>
              <a:buChar char="•"/>
            </a:pPr>
            <a:r>
              <a:rPr lang="en-US" sz="1300"/>
              <a:t>Drivers</a:t>
            </a:r>
          </a:p>
          <a:p>
            <a:pPr marL="115888" indent="-115888">
              <a:spcBef>
                <a:spcPts val="300"/>
              </a:spcBef>
              <a:buFont typeface="Arial" panose="020B0604020202020204" pitchFamily="34" charset="0"/>
              <a:buChar char="•"/>
            </a:pPr>
            <a:r>
              <a:rPr lang="en-US" sz="1300"/>
              <a:t>Lobbyists</a:t>
            </a:r>
          </a:p>
        </p:txBody>
      </p:sp>
    </p:spTree>
    <p:extLst>
      <p:ext uri="{BB962C8B-B14F-4D97-AF65-F5344CB8AC3E}">
        <p14:creationId xmlns:p14="http://schemas.microsoft.com/office/powerpoint/2010/main" val="312552957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9. Cost Structure</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key costs and ensure they are aligned with your value proposition</a:t>
            </a:r>
          </a:p>
          <a:p>
            <a:pPr marL="341313" indent="-230188">
              <a:lnSpc>
                <a:spcPct val="100000"/>
              </a:lnSpc>
              <a:spcBef>
                <a:spcPts val="1200"/>
              </a:spcBef>
              <a:spcAft>
                <a:spcPts val="600"/>
              </a:spcAft>
            </a:pPr>
            <a:r>
              <a:rPr lang="en-US" sz="1800"/>
              <a:t>Explain </a:t>
            </a:r>
            <a:r>
              <a:rPr lang="en-US" sz="1800" i="1" u="sng"/>
              <a:t>if</a:t>
            </a:r>
            <a:r>
              <a:rPr lang="en-US" sz="1800"/>
              <a:t> your business is cost driven or value driven</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business’ major cost drivers? How are they linked to revenue?</a:t>
            </a:r>
          </a:p>
          <a:p>
            <a:pPr marL="568325" lvl="1" indent="-222250">
              <a:lnSpc>
                <a:spcPct val="100000"/>
              </a:lnSpc>
              <a:spcBef>
                <a:spcPts val="600"/>
              </a:spcBef>
              <a:buFont typeface="+mj-lt"/>
              <a:buAutoNum type="arabicPeriod"/>
            </a:pPr>
            <a:r>
              <a:rPr lang="en-US" sz="1400"/>
              <a:t>What are the main expenses for the business?</a:t>
            </a:r>
          </a:p>
          <a:p>
            <a:pPr marL="568325" lvl="1" indent="-222250">
              <a:lnSpc>
                <a:spcPct val="100000"/>
              </a:lnSpc>
              <a:spcBef>
                <a:spcPts val="600"/>
              </a:spcBef>
              <a:buFont typeface="+mj-lt"/>
              <a:buAutoNum type="arabicPeriod"/>
            </a:pPr>
            <a:r>
              <a:rPr lang="en-US" sz="1400"/>
              <a:t>What resources are most expensive?</a:t>
            </a:r>
          </a:p>
          <a:p>
            <a:pPr marL="568325" lvl="1" indent="-222250">
              <a:lnSpc>
                <a:spcPct val="100000"/>
              </a:lnSpc>
              <a:spcBef>
                <a:spcPts val="600"/>
              </a:spcBef>
              <a:buFont typeface="+mj-lt"/>
              <a:buAutoNum type="arabicPeriod"/>
            </a:pPr>
            <a:r>
              <a:rPr lang="en-US" sz="1400"/>
              <a:t>What activities are most expensive?</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
        <p:nvSpPr>
          <p:cNvPr id="12" name="Rectangle 11">
            <a:extLst>
              <a:ext uri="{FF2B5EF4-FFF2-40B4-BE49-F238E27FC236}">
                <a16:creationId xmlns:a16="http://schemas.microsoft.com/office/drawing/2014/main" id="{C25960A7-3365-4144-8316-6C267E52D4A2}"/>
              </a:ext>
            </a:extLst>
          </p:cNvPr>
          <p:cNvSpPr/>
          <p:nvPr/>
        </p:nvSpPr>
        <p:spPr>
          <a:xfrm>
            <a:off x="4071924" y="5025613"/>
            <a:ext cx="3896420" cy="1256825"/>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21748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9. Cost Structure</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
        <p:nvSpPr>
          <p:cNvPr id="11" name="TextBox 10">
            <a:extLst>
              <a:ext uri="{FF2B5EF4-FFF2-40B4-BE49-F238E27FC236}">
                <a16:creationId xmlns:a16="http://schemas.microsoft.com/office/drawing/2014/main" id="{C4BD1CE8-5244-40E5-A891-B6B2A5ABA335}"/>
              </a:ext>
            </a:extLst>
          </p:cNvPr>
          <p:cNvSpPr txBox="1"/>
          <p:nvPr/>
        </p:nvSpPr>
        <p:spPr>
          <a:xfrm>
            <a:off x="6743468" y="1212917"/>
            <a:ext cx="2472379" cy="369332"/>
          </a:xfrm>
          <a:prstGeom prst="rect">
            <a:avLst/>
          </a:prstGeom>
          <a:solidFill>
            <a:srgbClr val="FFFF00">
              <a:alpha val="40000"/>
            </a:srgbClr>
          </a:solidFill>
        </p:spPr>
        <p:txBody>
          <a:bodyPr wrap="square">
            <a:spAutoFit/>
          </a:bodyPr>
          <a:lstStyle/>
          <a:p>
            <a:pPr marL="341313" indent="-230188">
              <a:lnSpc>
                <a:spcPct val="100000"/>
              </a:lnSpc>
              <a:spcBef>
                <a:spcPts val="1200"/>
              </a:spcBef>
              <a:spcAft>
                <a:spcPts val="600"/>
              </a:spcAft>
            </a:pPr>
            <a:r>
              <a:rPr lang="en-US" sz="1800"/>
              <a:t>Uber Business Model</a:t>
            </a:r>
          </a:p>
        </p:txBody>
      </p:sp>
      <p:sp>
        <p:nvSpPr>
          <p:cNvPr id="10" name="Content Placeholder 2">
            <a:extLst>
              <a:ext uri="{FF2B5EF4-FFF2-40B4-BE49-F238E27FC236}">
                <a16:creationId xmlns:a16="http://schemas.microsoft.com/office/drawing/2014/main" id="{BEFF6F93-09AE-4008-ACB2-109C49A8AEC7}"/>
              </a:ext>
            </a:extLst>
          </p:cNvPr>
          <p:cNvSpPr>
            <a:spLocks noGrp="1"/>
          </p:cNvSpPr>
          <p:nvPr>
            <p:ph idx="1"/>
          </p:nvPr>
        </p:nvSpPr>
        <p:spPr>
          <a:xfrm>
            <a:off x="381000" y="1625601"/>
            <a:ext cx="3625626" cy="4821992"/>
          </a:xfrm>
        </p:spPr>
        <p:txBody>
          <a:bodyPr>
            <a:normAutofit/>
          </a:bodyPr>
          <a:lstStyle/>
          <a:p>
            <a:pPr marL="341313" indent="-230188">
              <a:lnSpc>
                <a:spcPct val="100000"/>
              </a:lnSpc>
              <a:spcBef>
                <a:spcPts val="1200"/>
              </a:spcBef>
              <a:spcAft>
                <a:spcPts val="600"/>
              </a:spcAft>
            </a:pPr>
            <a:r>
              <a:rPr lang="en-US" sz="1800"/>
              <a:t>Describe the key costs and ensure they are aligned with your value proposition</a:t>
            </a:r>
          </a:p>
          <a:p>
            <a:pPr marL="341313" indent="-230188">
              <a:lnSpc>
                <a:spcPct val="100000"/>
              </a:lnSpc>
              <a:spcBef>
                <a:spcPts val="1200"/>
              </a:spcBef>
              <a:spcAft>
                <a:spcPts val="600"/>
              </a:spcAft>
            </a:pPr>
            <a:r>
              <a:rPr lang="en-US" sz="1800"/>
              <a:t>Explain </a:t>
            </a:r>
            <a:r>
              <a:rPr lang="en-US" sz="1800" i="1" u="sng"/>
              <a:t>if</a:t>
            </a:r>
            <a:r>
              <a:rPr lang="en-US" sz="1800"/>
              <a:t> your business is cost driven or value driven</a:t>
            </a:r>
          </a:p>
          <a:p>
            <a:pPr marL="341313" indent="-230188">
              <a:lnSpc>
                <a:spcPct val="100000"/>
              </a:lnSpc>
              <a:spcBef>
                <a:spcPts val="1200"/>
              </a:spcBef>
              <a:spcAft>
                <a:spcPts val="600"/>
              </a:spcAft>
            </a:pPr>
            <a:r>
              <a:rPr lang="en-US" sz="1800"/>
              <a:t>Guiding questions</a:t>
            </a:r>
          </a:p>
          <a:p>
            <a:pPr marL="568325" lvl="1" indent="-222250">
              <a:lnSpc>
                <a:spcPct val="100000"/>
              </a:lnSpc>
              <a:spcBef>
                <a:spcPts val="600"/>
              </a:spcBef>
              <a:buFont typeface="+mj-lt"/>
              <a:buAutoNum type="arabicPeriod"/>
            </a:pPr>
            <a:r>
              <a:rPr lang="en-US" sz="1400"/>
              <a:t>What are the business’ major cost drivers? How are they linked to revenue?</a:t>
            </a:r>
          </a:p>
          <a:p>
            <a:pPr marL="568325" lvl="1" indent="-222250">
              <a:lnSpc>
                <a:spcPct val="100000"/>
              </a:lnSpc>
              <a:spcBef>
                <a:spcPts val="600"/>
              </a:spcBef>
              <a:buFont typeface="+mj-lt"/>
              <a:buAutoNum type="arabicPeriod"/>
            </a:pPr>
            <a:r>
              <a:rPr lang="en-US" sz="1400"/>
              <a:t>What are the main expenses for the business?</a:t>
            </a:r>
          </a:p>
          <a:p>
            <a:pPr marL="568325" lvl="1" indent="-222250">
              <a:lnSpc>
                <a:spcPct val="100000"/>
              </a:lnSpc>
              <a:spcBef>
                <a:spcPts val="600"/>
              </a:spcBef>
              <a:buFont typeface="+mj-lt"/>
              <a:buAutoNum type="arabicPeriod"/>
            </a:pPr>
            <a:r>
              <a:rPr lang="en-US" sz="1400"/>
              <a:t>What resources are most expensive?</a:t>
            </a:r>
          </a:p>
          <a:p>
            <a:pPr marL="568325" lvl="1" indent="-222250">
              <a:lnSpc>
                <a:spcPct val="100000"/>
              </a:lnSpc>
              <a:spcBef>
                <a:spcPts val="600"/>
              </a:spcBef>
              <a:buFont typeface="+mj-lt"/>
              <a:buAutoNum type="arabicPeriod"/>
            </a:pPr>
            <a:r>
              <a:rPr lang="en-US" sz="1400"/>
              <a:t>What activities are most expensive?</a:t>
            </a:r>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1400"/>
          </a:p>
          <a:p>
            <a:pPr marL="568325" lvl="1" indent="-222250">
              <a:lnSpc>
                <a:spcPct val="100000"/>
              </a:lnSpc>
              <a:spcBef>
                <a:spcPts val="600"/>
              </a:spcBef>
              <a:buFont typeface="+mj-lt"/>
              <a:buAutoNum type="arabicPeriod"/>
            </a:pPr>
            <a:endParaRPr lang="en-US" sz="2400"/>
          </a:p>
          <a:p>
            <a:pPr marL="0" indent="0">
              <a:lnSpc>
                <a:spcPct val="150000"/>
              </a:lnSpc>
              <a:spcBef>
                <a:spcPts val="1200"/>
              </a:spcBef>
              <a:spcAft>
                <a:spcPts val="600"/>
              </a:spcAft>
              <a:buNone/>
            </a:pPr>
            <a:endParaRPr lang="en-US"/>
          </a:p>
        </p:txBody>
      </p:sp>
      <p:sp>
        <p:nvSpPr>
          <p:cNvPr id="12" name="Rectangle 11">
            <a:extLst>
              <a:ext uri="{FF2B5EF4-FFF2-40B4-BE49-F238E27FC236}">
                <a16:creationId xmlns:a16="http://schemas.microsoft.com/office/drawing/2014/main" id="{C25960A7-3365-4144-8316-6C267E52D4A2}"/>
              </a:ext>
            </a:extLst>
          </p:cNvPr>
          <p:cNvSpPr/>
          <p:nvPr/>
        </p:nvSpPr>
        <p:spPr>
          <a:xfrm>
            <a:off x="4071924" y="5025613"/>
            <a:ext cx="3896420" cy="1256825"/>
          </a:xfrm>
          <a:prstGeom prst="rect">
            <a:avLst/>
          </a:prstGeom>
          <a:solidFill>
            <a:srgbClr val="FFFF00">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3F0D26-ACF8-48A6-AFE0-B1AC64F7DD54}"/>
              </a:ext>
            </a:extLst>
          </p:cNvPr>
          <p:cNvSpPr txBox="1">
            <a:spLocks/>
          </p:cNvSpPr>
          <p:nvPr/>
        </p:nvSpPr>
        <p:spPr>
          <a:xfrm>
            <a:off x="4124176" y="5249817"/>
            <a:ext cx="4262178" cy="1032621"/>
          </a:xfrm>
          <a:prstGeom prst="rect">
            <a:avLst/>
          </a:prstGeom>
          <a:noFill/>
        </p:spPr>
        <p:txBody>
          <a:bodyPr wrap="square">
            <a:normAutofit/>
          </a:bodyPr>
          <a:lstStyle/>
          <a:p>
            <a:pPr marL="115888" indent="-115888">
              <a:spcBef>
                <a:spcPts val="300"/>
              </a:spcBef>
              <a:buFont typeface="Arial" panose="020B0604020202020204" pitchFamily="34" charset="0"/>
              <a:buChar char="•"/>
            </a:pPr>
            <a:r>
              <a:rPr lang="en-US" sz="1300"/>
              <a:t>Driver payments and insurance</a:t>
            </a:r>
          </a:p>
          <a:p>
            <a:pPr marL="115888" indent="-115888">
              <a:spcBef>
                <a:spcPts val="300"/>
              </a:spcBef>
              <a:buFont typeface="Arial" panose="020B0604020202020204" pitchFamily="34" charset="0"/>
              <a:buChar char="•"/>
            </a:pPr>
            <a:r>
              <a:rPr lang="en-US" sz="1300"/>
              <a:t>Technology development and maintenance</a:t>
            </a:r>
          </a:p>
          <a:p>
            <a:pPr marL="115888" indent="-115888">
              <a:spcBef>
                <a:spcPts val="300"/>
              </a:spcBef>
              <a:buFont typeface="Arial" panose="020B0604020202020204" pitchFamily="34" charset="0"/>
              <a:buChar char="•"/>
            </a:pPr>
            <a:r>
              <a:rPr lang="en-US" sz="1300"/>
              <a:t>Sales and marketing</a:t>
            </a:r>
          </a:p>
          <a:p>
            <a:pPr marL="115888" indent="-115888">
              <a:spcBef>
                <a:spcPts val="300"/>
              </a:spcBef>
              <a:buFont typeface="Arial" panose="020B0604020202020204" pitchFamily="34" charset="0"/>
              <a:buChar char="•"/>
            </a:pPr>
            <a:r>
              <a:rPr lang="en-US" sz="1300"/>
              <a:t>Employee salaries</a:t>
            </a:r>
          </a:p>
        </p:txBody>
      </p:sp>
    </p:spTree>
    <p:extLst>
      <p:ext uri="{BB962C8B-B14F-4D97-AF65-F5344CB8AC3E}">
        <p14:creationId xmlns:p14="http://schemas.microsoft.com/office/powerpoint/2010/main" val="13386691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The big picture - question #3:</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1568919" y="1397583"/>
            <a:ext cx="8911108" cy="5282635"/>
          </a:xfrm>
          <a:prstGeom prst="rect">
            <a:avLst/>
          </a:prstGeom>
        </p:spPr>
      </p:pic>
      <p:grpSp>
        <p:nvGrpSpPr>
          <p:cNvPr id="6" name="Group 5">
            <a:extLst>
              <a:ext uri="{FF2B5EF4-FFF2-40B4-BE49-F238E27FC236}">
                <a16:creationId xmlns:a16="http://schemas.microsoft.com/office/drawing/2014/main" id="{8EC4AB6D-3EEC-4E39-8096-BF331AFCCB96}"/>
              </a:ext>
            </a:extLst>
          </p:cNvPr>
          <p:cNvGrpSpPr/>
          <p:nvPr/>
        </p:nvGrpSpPr>
        <p:grpSpPr>
          <a:xfrm>
            <a:off x="5149811" y="1477353"/>
            <a:ext cx="5255222" cy="5114832"/>
            <a:chOff x="5149811" y="1477353"/>
            <a:chExt cx="5255222" cy="5114832"/>
          </a:xfrm>
        </p:grpSpPr>
        <p:sp>
          <p:nvSpPr>
            <p:cNvPr id="12" name="Rectangle 11">
              <a:extLst>
                <a:ext uri="{FF2B5EF4-FFF2-40B4-BE49-F238E27FC236}">
                  <a16:creationId xmlns:a16="http://schemas.microsoft.com/office/drawing/2014/main" id="{D96D3DAA-CFC9-4BA6-A9D7-82A5F8E5ABB2}"/>
                </a:ext>
              </a:extLst>
            </p:cNvPr>
            <p:cNvSpPr/>
            <p:nvPr/>
          </p:nvSpPr>
          <p:spPr>
            <a:xfrm>
              <a:off x="6024473" y="5211352"/>
              <a:ext cx="4380560" cy="1380833"/>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6FCDB8-FCE0-48D5-A76A-F0F359B9DB84}"/>
                </a:ext>
              </a:extLst>
            </p:cNvPr>
            <p:cNvSpPr/>
            <p:nvPr/>
          </p:nvSpPr>
          <p:spPr>
            <a:xfrm>
              <a:off x="6894465" y="1477354"/>
              <a:ext cx="1765442" cy="1849267"/>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2AD819-1561-4BF8-B097-48F4DF4326B6}"/>
                </a:ext>
              </a:extLst>
            </p:cNvPr>
            <p:cNvSpPr/>
            <p:nvPr/>
          </p:nvSpPr>
          <p:spPr>
            <a:xfrm>
              <a:off x="6905683" y="3330341"/>
              <a:ext cx="1736293" cy="185723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30BE1F-D639-420E-851D-3F26A5CF4EFC}"/>
                </a:ext>
              </a:extLst>
            </p:cNvPr>
            <p:cNvSpPr/>
            <p:nvPr/>
          </p:nvSpPr>
          <p:spPr>
            <a:xfrm>
              <a:off x="8650336" y="1477353"/>
              <a:ext cx="1754697" cy="372855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715323-F505-432E-B8AB-67D712623387}"/>
                </a:ext>
              </a:extLst>
            </p:cNvPr>
            <p:cNvSpPr/>
            <p:nvPr/>
          </p:nvSpPr>
          <p:spPr>
            <a:xfrm>
              <a:off x="5149811" y="1477353"/>
              <a:ext cx="1753013" cy="372294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FCCE8741-12B1-4167-B2A4-870F1EBFF902}"/>
              </a:ext>
            </a:extLst>
          </p:cNvPr>
          <p:cNvSpPr/>
          <p:nvPr/>
        </p:nvSpPr>
        <p:spPr>
          <a:xfrm>
            <a:off x="1643913" y="5211352"/>
            <a:ext cx="4380560" cy="1380833"/>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704B5CA-D36F-4038-AA14-B93F8820407A}"/>
              </a:ext>
            </a:extLst>
          </p:cNvPr>
          <p:cNvSpPr/>
          <p:nvPr/>
        </p:nvSpPr>
        <p:spPr>
          <a:xfrm>
            <a:off x="3391099" y="1477354"/>
            <a:ext cx="1765442" cy="1849267"/>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9C9646-09EA-4A38-8612-0A480F9E929A}"/>
              </a:ext>
            </a:extLst>
          </p:cNvPr>
          <p:cNvSpPr/>
          <p:nvPr/>
        </p:nvSpPr>
        <p:spPr>
          <a:xfrm>
            <a:off x="3402317" y="3330341"/>
            <a:ext cx="1736293" cy="185723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7A7FD7F-43D7-4E6F-B85D-1D2B2ED56503}"/>
              </a:ext>
            </a:extLst>
          </p:cNvPr>
          <p:cNvSpPr/>
          <p:nvPr/>
        </p:nvSpPr>
        <p:spPr>
          <a:xfrm>
            <a:off x="1638086" y="1477353"/>
            <a:ext cx="1753013" cy="3722945"/>
          </a:xfrm>
          <a:prstGeom prst="rect">
            <a:avLst/>
          </a:prstGeom>
          <a:solidFill>
            <a:srgbClr val="92D05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78D0F7D-9E20-4038-A63E-51A5B56BA22C}"/>
              </a:ext>
            </a:extLst>
          </p:cNvPr>
          <p:cNvSpPr txBox="1"/>
          <p:nvPr/>
        </p:nvSpPr>
        <p:spPr>
          <a:xfrm>
            <a:off x="3758770" y="5500601"/>
            <a:ext cx="4531405" cy="978729"/>
          </a:xfrm>
          <a:prstGeom prst="rect">
            <a:avLst/>
          </a:prstGeom>
          <a:noFill/>
        </p:spPr>
        <p:txBody>
          <a:bodyPr wrap="square" rtlCol="0">
            <a:spAutoFit/>
          </a:bodyPr>
          <a:lstStyle/>
          <a:p>
            <a:pPr algn="ctr">
              <a:lnSpc>
                <a:spcPct val="80000"/>
              </a:lnSpc>
            </a:pPr>
            <a:r>
              <a:rPr lang="en-US" sz="3600"/>
              <a:t>Viability</a:t>
            </a:r>
          </a:p>
          <a:p>
            <a:pPr algn="ctr">
              <a:lnSpc>
                <a:spcPct val="80000"/>
              </a:lnSpc>
            </a:pPr>
            <a:r>
              <a:rPr lang="en-US" sz="3600"/>
              <a:t>Can you make money?</a:t>
            </a:r>
          </a:p>
        </p:txBody>
      </p:sp>
    </p:spTree>
    <p:extLst>
      <p:ext uri="{BB962C8B-B14F-4D97-AF65-F5344CB8AC3E}">
        <p14:creationId xmlns:p14="http://schemas.microsoft.com/office/powerpoint/2010/main" val="3824183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Business Model Canvas Summary</a:t>
            </a:r>
          </a:p>
        </p:txBody>
      </p:sp>
      <p:sp>
        <p:nvSpPr>
          <p:cNvPr id="3" name="Content Placeholder 2">
            <a:extLst>
              <a:ext uri="{FF2B5EF4-FFF2-40B4-BE49-F238E27FC236}">
                <a16:creationId xmlns:a16="http://schemas.microsoft.com/office/drawing/2014/main" id="{21D58C7A-535C-4265-9973-136B28FAEB5A}"/>
              </a:ext>
            </a:extLst>
          </p:cNvPr>
          <p:cNvSpPr>
            <a:spLocks noGrp="1"/>
          </p:cNvSpPr>
          <p:nvPr>
            <p:ph idx="1"/>
          </p:nvPr>
        </p:nvSpPr>
        <p:spPr>
          <a:xfrm>
            <a:off x="381000" y="1509833"/>
            <a:ext cx="10164287" cy="4937760"/>
          </a:xfrm>
        </p:spPr>
        <p:txBody>
          <a:bodyPr>
            <a:normAutofit/>
          </a:bodyPr>
          <a:lstStyle/>
          <a:p>
            <a:pPr>
              <a:lnSpc>
                <a:spcPct val="100000"/>
              </a:lnSpc>
              <a:spcBef>
                <a:spcPts val="1200"/>
              </a:spcBef>
              <a:spcAft>
                <a:spcPts val="1200"/>
              </a:spcAft>
            </a:pPr>
            <a:r>
              <a:rPr lang="en-US" sz="2400"/>
              <a:t>Business Model Canvas is a way to show the key elements of any business model on a single sheet of paper</a:t>
            </a:r>
          </a:p>
          <a:p>
            <a:pPr>
              <a:lnSpc>
                <a:spcPct val="100000"/>
              </a:lnSpc>
              <a:spcBef>
                <a:spcPts val="1200"/>
              </a:spcBef>
              <a:spcAft>
                <a:spcPts val="1200"/>
              </a:spcAft>
            </a:pPr>
            <a:r>
              <a:rPr lang="en-US" sz="2400"/>
              <a:t>The canvas has nine building blocks to help answer the three key questions</a:t>
            </a:r>
          </a:p>
          <a:p>
            <a:pPr>
              <a:lnSpc>
                <a:spcPct val="100000"/>
              </a:lnSpc>
              <a:spcBef>
                <a:spcPts val="1200"/>
              </a:spcBef>
              <a:spcAft>
                <a:spcPts val="1200"/>
              </a:spcAft>
            </a:pPr>
            <a:r>
              <a:rPr lang="en-US" sz="2400"/>
              <a:t>It will help you identify issues, barriers, and validate your business idea and value proposition</a:t>
            </a:r>
          </a:p>
        </p:txBody>
      </p:sp>
      <p:pic>
        <p:nvPicPr>
          <p:cNvPr id="4" name="Picture 3" descr="A picture containing diagram&#10;&#10;Description automatically generated">
            <a:extLst>
              <a:ext uri="{FF2B5EF4-FFF2-40B4-BE49-F238E27FC236}">
                <a16:creationId xmlns:a16="http://schemas.microsoft.com/office/drawing/2014/main" id="{B196A1B5-A11A-4DF1-BA01-C378DB64DE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94" y="4131393"/>
            <a:ext cx="3953906" cy="2903650"/>
          </a:xfrm>
          <a:prstGeom prst="rect">
            <a:avLst/>
          </a:prstGeom>
        </p:spPr>
      </p:pic>
    </p:spTree>
    <p:extLst>
      <p:ext uri="{BB962C8B-B14F-4D97-AF65-F5344CB8AC3E}">
        <p14:creationId xmlns:p14="http://schemas.microsoft.com/office/powerpoint/2010/main" val="223070123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Are you interested in using the business model canvas?</a:t>
            </a:r>
          </a:p>
        </p:txBody>
      </p:sp>
      <p:sp>
        <p:nvSpPr>
          <p:cNvPr id="3" name="Content Placeholder 2">
            <a:extLst>
              <a:ext uri="{FF2B5EF4-FFF2-40B4-BE49-F238E27FC236}">
                <a16:creationId xmlns:a16="http://schemas.microsoft.com/office/drawing/2014/main" id="{21D58C7A-535C-4265-9973-136B28FAEB5A}"/>
              </a:ext>
            </a:extLst>
          </p:cNvPr>
          <p:cNvSpPr>
            <a:spLocks noGrp="1"/>
          </p:cNvSpPr>
          <p:nvPr>
            <p:ph idx="1"/>
          </p:nvPr>
        </p:nvSpPr>
        <p:spPr>
          <a:xfrm>
            <a:off x="381000" y="1509833"/>
            <a:ext cx="8954589" cy="4937760"/>
          </a:xfrm>
        </p:spPr>
        <p:txBody>
          <a:bodyPr>
            <a:normAutofit/>
          </a:bodyPr>
          <a:lstStyle/>
          <a:p>
            <a:pPr marL="0" indent="0">
              <a:lnSpc>
                <a:spcPct val="100000"/>
              </a:lnSpc>
              <a:spcBef>
                <a:spcPts val="600"/>
              </a:spcBef>
              <a:buNone/>
            </a:pPr>
            <a:r>
              <a:rPr lang="en-US" sz="2400" u="sng"/>
              <a:t>Online Resources:</a:t>
            </a:r>
          </a:p>
          <a:p>
            <a:pPr marL="514350" indent="-514350">
              <a:lnSpc>
                <a:spcPct val="100000"/>
              </a:lnSpc>
              <a:spcBef>
                <a:spcPts val="600"/>
              </a:spcBef>
              <a:buFont typeface="+mj-lt"/>
              <a:buAutoNum type="arabicPeriod"/>
            </a:pPr>
            <a:r>
              <a:rPr lang="en-US" sz="2400"/>
              <a:t>Business Model Canvas (blank) - </a:t>
            </a:r>
            <a:r>
              <a:rPr lang="en-US" sz="2400">
                <a:hlinkClick r:id="rId3"/>
              </a:rPr>
              <a:t>Link</a:t>
            </a:r>
            <a:endParaRPr lang="en-US" sz="2400"/>
          </a:p>
          <a:p>
            <a:pPr marL="514350" indent="-514350">
              <a:lnSpc>
                <a:spcPct val="100000"/>
              </a:lnSpc>
              <a:spcBef>
                <a:spcPts val="600"/>
              </a:spcBef>
              <a:buFont typeface="+mj-lt"/>
              <a:buAutoNum type="arabicPeriod"/>
            </a:pPr>
            <a:r>
              <a:rPr lang="en-US" sz="2400"/>
              <a:t>Alexander Osterwilder BMC Training - </a:t>
            </a:r>
            <a:r>
              <a:rPr lang="en-US" sz="2400">
                <a:hlinkClick r:id="rId4"/>
              </a:rPr>
              <a:t>Link</a:t>
            </a:r>
            <a:endParaRPr lang="en-US" sz="2400"/>
          </a:p>
          <a:p>
            <a:pPr marL="514350" indent="-514350">
              <a:lnSpc>
                <a:spcPct val="100000"/>
              </a:lnSpc>
              <a:spcBef>
                <a:spcPts val="600"/>
              </a:spcBef>
              <a:buFont typeface="+mj-lt"/>
              <a:buAutoNum type="arabicPeriod"/>
            </a:pPr>
            <a:r>
              <a:rPr lang="en-US" sz="2400" err="1"/>
              <a:t>Strategyzer</a:t>
            </a:r>
            <a:r>
              <a:rPr lang="en-US" sz="2400"/>
              <a:t> Training - </a:t>
            </a:r>
            <a:r>
              <a:rPr lang="en-US" sz="2400">
                <a:hlinkClick r:id="rId5"/>
              </a:rPr>
              <a:t>Link</a:t>
            </a:r>
            <a:endParaRPr lang="en-US" sz="2400"/>
          </a:p>
          <a:p>
            <a:pPr marL="514350" indent="-514350">
              <a:lnSpc>
                <a:spcPct val="100000"/>
              </a:lnSpc>
              <a:spcBef>
                <a:spcPts val="600"/>
              </a:spcBef>
              <a:buFont typeface="+mj-lt"/>
              <a:buAutoNum type="arabicPeriod"/>
            </a:pPr>
            <a:r>
              <a:rPr lang="en-US" sz="2400"/>
              <a:t>SCORE Self Paced Learning - </a:t>
            </a:r>
            <a:r>
              <a:rPr lang="en-US" sz="2400">
                <a:hlinkClick r:id="rId6"/>
              </a:rPr>
              <a:t>Link</a:t>
            </a:r>
            <a:endParaRPr lang="en-US" sz="2400"/>
          </a:p>
          <a:p>
            <a:pPr marL="0" indent="0">
              <a:lnSpc>
                <a:spcPct val="100000"/>
              </a:lnSpc>
              <a:spcBef>
                <a:spcPts val="600"/>
              </a:spcBef>
              <a:buNone/>
            </a:pPr>
            <a:endParaRPr lang="en-US" sz="2400"/>
          </a:p>
          <a:p>
            <a:pPr marL="0" indent="0">
              <a:lnSpc>
                <a:spcPct val="100000"/>
              </a:lnSpc>
              <a:spcBef>
                <a:spcPts val="600"/>
              </a:spcBef>
              <a:buNone/>
            </a:pPr>
            <a:r>
              <a:rPr lang="en-US" sz="2400" u="sng"/>
              <a:t>Request a SCORE Mentor:</a:t>
            </a:r>
          </a:p>
          <a:p>
            <a:pPr>
              <a:lnSpc>
                <a:spcPct val="100000"/>
              </a:lnSpc>
              <a:spcBef>
                <a:spcPts val="600"/>
              </a:spcBef>
            </a:pPr>
            <a:r>
              <a:rPr lang="en-US" sz="2400"/>
              <a:t>Get free mentoring on your business idea </a:t>
            </a:r>
          </a:p>
          <a:p>
            <a:pPr>
              <a:lnSpc>
                <a:spcPct val="100000"/>
              </a:lnSpc>
              <a:spcBef>
                <a:spcPts val="600"/>
              </a:spcBef>
            </a:pPr>
            <a:r>
              <a:rPr lang="en-US" sz="2400"/>
              <a:t>Go to </a:t>
            </a:r>
            <a:r>
              <a:rPr lang="en-US" sz="2400">
                <a:hlinkClick r:id="rId7"/>
              </a:rPr>
              <a:t>memphis.score.org </a:t>
            </a:r>
            <a:r>
              <a:rPr lang="en-US" sz="2400"/>
              <a:t>and click on “request a mentor”</a:t>
            </a:r>
          </a:p>
        </p:txBody>
      </p:sp>
    </p:spTree>
    <p:extLst>
      <p:ext uri="{BB962C8B-B14F-4D97-AF65-F5344CB8AC3E}">
        <p14:creationId xmlns:p14="http://schemas.microsoft.com/office/powerpoint/2010/main" val="199048198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a:t>Questions </a:t>
            </a:r>
            <a:br>
              <a:rPr lang="en-US"/>
            </a:br>
            <a:r>
              <a:rPr lang="en-US"/>
              <a:t>&amp; </a:t>
            </a:r>
            <a:br>
              <a:rPr lang="en-US"/>
            </a:br>
            <a:r>
              <a:rPr lang="en-US"/>
              <a:t>Answers</a:t>
            </a:r>
          </a:p>
        </p:txBody>
      </p:sp>
    </p:spTree>
    <p:extLst>
      <p:ext uri="{BB962C8B-B14F-4D97-AF65-F5344CB8AC3E}">
        <p14:creationId xmlns:p14="http://schemas.microsoft.com/office/powerpoint/2010/main" val="213493010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 business plan?</a:t>
            </a:r>
          </a:p>
        </p:txBody>
      </p:sp>
      <p:sp>
        <p:nvSpPr>
          <p:cNvPr id="7" name="Content Placeholder 2">
            <a:extLst>
              <a:ext uri="{FF2B5EF4-FFF2-40B4-BE49-F238E27FC236}">
                <a16:creationId xmlns:a16="http://schemas.microsoft.com/office/drawing/2014/main" id="{03DC06F2-2C10-4073-81F8-2321E01ADC6B}"/>
              </a:ext>
            </a:extLst>
          </p:cNvPr>
          <p:cNvSpPr>
            <a:spLocks noGrp="1"/>
          </p:cNvSpPr>
          <p:nvPr>
            <p:ph idx="1"/>
          </p:nvPr>
        </p:nvSpPr>
        <p:spPr/>
        <p:txBody>
          <a:bodyPr/>
          <a:lstStyle/>
          <a:p>
            <a:pPr>
              <a:spcBef>
                <a:spcPts val="600"/>
              </a:spcBef>
            </a:pPr>
            <a:r>
              <a:rPr lang="en-US"/>
              <a:t>Definition</a:t>
            </a:r>
            <a:r>
              <a:rPr lang="en-US" sz="1800" baseline="40000"/>
              <a:t>1</a:t>
            </a:r>
            <a:r>
              <a:rPr lang="en-US"/>
              <a:t>: </a:t>
            </a:r>
          </a:p>
          <a:p>
            <a:pPr lvl="1">
              <a:spcBef>
                <a:spcPts val="600"/>
              </a:spcBef>
            </a:pPr>
            <a:r>
              <a:rPr lang="en-US"/>
              <a:t>A company's plan for making a profit. </a:t>
            </a:r>
          </a:p>
          <a:p>
            <a:pPr lvl="1">
              <a:spcBef>
                <a:spcPts val="600"/>
              </a:spcBef>
            </a:pPr>
            <a:r>
              <a:rPr lang="en-US"/>
              <a:t>It describes the products or services the business will sell; the intended target market; the value proposition; and the anticipated revenue/expenses.</a:t>
            </a:r>
          </a:p>
          <a:p>
            <a:pPr>
              <a:spcBef>
                <a:spcPts val="600"/>
              </a:spcBef>
            </a:pPr>
            <a:endParaRPr lang="en-US"/>
          </a:p>
          <a:p>
            <a:pPr>
              <a:spcBef>
                <a:spcPts val="600"/>
              </a:spcBef>
            </a:pPr>
            <a:r>
              <a:rPr lang="en-US"/>
              <a:t>It details the key drivers that will make the business successful.</a:t>
            </a:r>
          </a:p>
          <a:p>
            <a:pPr>
              <a:spcBef>
                <a:spcPts val="600"/>
              </a:spcBef>
            </a:pPr>
            <a:endParaRPr lang="en-US"/>
          </a:p>
          <a:p>
            <a:pPr>
              <a:spcBef>
                <a:spcPts val="600"/>
              </a:spcBef>
            </a:pPr>
            <a:r>
              <a:rPr lang="en-US"/>
              <a:t>It can be a lot of work….but the Business Model Canvas can help.</a:t>
            </a:r>
          </a:p>
          <a:p>
            <a:pPr marL="0" indent="0">
              <a:spcBef>
                <a:spcPts val="600"/>
              </a:spcBef>
              <a:buNone/>
            </a:pPr>
            <a:endParaRPr lang="en-US"/>
          </a:p>
          <a:p>
            <a:pPr>
              <a:spcBef>
                <a:spcPts val="600"/>
              </a:spcBef>
            </a:pPr>
            <a:endParaRPr lang="en-US"/>
          </a:p>
        </p:txBody>
      </p:sp>
      <p:sp>
        <p:nvSpPr>
          <p:cNvPr id="5" name="Rectangle 4"/>
          <p:cNvSpPr/>
          <p:nvPr/>
        </p:nvSpPr>
        <p:spPr>
          <a:xfrm>
            <a:off x="8278483" y="6167120"/>
            <a:ext cx="3913517" cy="69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86325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Business Model Canvas</a:t>
            </a:r>
          </a:p>
        </p:txBody>
      </p:sp>
      <p:sp>
        <p:nvSpPr>
          <p:cNvPr id="5" name="Subtitle 4"/>
          <p:cNvSpPr>
            <a:spLocks noGrp="1"/>
          </p:cNvSpPr>
          <p:nvPr>
            <p:ph type="subTitle" idx="1"/>
          </p:nvPr>
        </p:nvSpPr>
        <p:spPr/>
        <p:txBody>
          <a:bodyPr/>
          <a:lstStyle/>
          <a:p>
            <a:r>
              <a:rPr lang="en-US"/>
              <a:t>Finding the path to success</a:t>
            </a:r>
          </a:p>
          <a:p>
            <a:endParaRPr lang="en-US"/>
          </a:p>
        </p:txBody>
      </p:sp>
    </p:spTree>
    <p:extLst>
      <p:ext uri="{BB962C8B-B14F-4D97-AF65-F5344CB8AC3E}">
        <p14:creationId xmlns:p14="http://schemas.microsoft.com/office/powerpoint/2010/main" val="61532609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Business Model Canvas – A Preliminary Business Plan</a:t>
            </a:r>
          </a:p>
        </p:txBody>
      </p:sp>
      <p:sp>
        <p:nvSpPr>
          <p:cNvPr id="4" name="Content Placeholder 2">
            <a:extLst>
              <a:ext uri="{FF2B5EF4-FFF2-40B4-BE49-F238E27FC236}">
                <a16:creationId xmlns:a16="http://schemas.microsoft.com/office/drawing/2014/main" id="{E35789AA-5DF5-4BA0-BA29-AFC275360E35}"/>
              </a:ext>
            </a:extLst>
          </p:cNvPr>
          <p:cNvSpPr>
            <a:spLocks noGrp="1"/>
          </p:cNvSpPr>
          <p:nvPr>
            <p:ph idx="1"/>
          </p:nvPr>
        </p:nvSpPr>
        <p:spPr>
          <a:xfrm>
            <a:off x="381000" y="1358011"/>
            <a:ext cx="11430000" cy="4937760"/>
          </a:xfrm>
        </p:spPr>
        <p:txBody>
          <a:bodyPr anchor="ctr">
            <a:normAutofit fontScale="85000" lnSpcReduction="10000"/>
          </a:bodyPr>
          <a:lstStyle/>
          <a:p>
            <a:pPr>
              <a:lnSpc>
                <a:spcPct val="200000"/>
              </a:lnSpc>
            </a:pPr>
            <a:endParaRPr lang="en-US"/>
          </a:p>
          <a:p>
            <a:pPr>
              <a:lnSpc>
                <a:spcPct val="200000"/>
              </a:lnSpc>
            </a:pPr>
            <a:r>
              <a:rPr lang="en-US"/>
              <a:t>Test and validate your business idea and value proposition</a:t>
            </a:r>
          </a:p>
          <a:p>
            <a:pPr>
              <a:lnSpc>
                <a:spcPct val="200000"/>
              </a:lnSpc>
            </a:pPr>
            <a:r>
              <a:rPr lang="en-US"/>
              <a:t>Helps identify issues and barriers </a:t>
            </a:r>
          </a:p>
          <a:p>
            <a:pPr>
              <a:lnSpc>
                <a:spcPct val="200000"/>
              </a:lnSpc>
            </a:pPr>
            <a:r>
              <a:rPr lang="en-US"/>
              <a:t>Helps answer important questions before risking time and money </a:t>
            </a:r>
          </a:p>
          <a:p>
            <a:pPr>
              <a:lnSpc>
                <a:spcPct val="200000"/>
              </a:lnSpc>
            </a:pPr>
            <a:r>
              <a:rPr lang="en-US"/>
              <a:t>One page plan: easy to understand, easy to communicate</a:t>
            </a:r>
          </a:p>
          <a:p>
            <a:pPr>
              <a:lnSpc>
                <a:spcPct val="200000"/>
              </a:lnSpc>
            </a:pPr>
            <a:r>
              <a:rPr lang="en-US"/>
              <a:t>Work can go into a traditional business plan </a:t>
            </a:r>
          </a:p>
          <a:p>
            <a:pPr marL="0" indent="0">
              <a:lnSpc>
                <a:spcPct val="200000"/>
              </a:lnSpc>
              <a:buNone/>
            </a:pPr>
            <a:endParaRPr lang="en-US"/>
          </a:p>
          <a:p>
            <a:pPr>
              <a:lnSpc>
                <a:spcPct val="200000"/>
              </a:lnSpc>
            </a:pPr>
            <a:endParaRPr lang="en-US"/>
          </a:p>
        </p:txBody>
      </p:sp>
    </p:spTree>
    <p:extLst>
      <p:ext uri="{BB962C8B-B14F-4D97-AF65-F5344CB8AC3E}">
        <p14:creationId xmlns:p14="http://schemas.microsoft.com/office/powerpoint/2010/main" val="226419960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the Business Model Canvas?</a:t>
            </a:r>
          </a:p>
        </p:txBody>
      </p:sp>
      <p:sp>
        <p:nvSpPr>
          <p:cNvPr id="7" name="Content Placeholder 2">
            <a:extLst>
              <a:ext uri="{FF2B5EF4-FFF2-40B4-BE49-F238E27FC236}">
                <a16:creationId xmlns:a16="http://schemas.microsoft.com/office/drawing/2014/main" id="{03DC06F2-2C10-4073-81F8-2321E01ADC6B}"/>
              </a:ext>
            </a:extLst>
          </p:cNvPr>
          <p:cNvSpPr>
            <a:spLocks noGrp="1"/>
          </p:cNvSpPr>
          <p:nvPr>
            <p:ph idx="1"/>
          </p:nvPr>
        </p:nvSpPr>
        <p:spPr>
          <a:xfrm>
            <a:off x="381000" y="1276369"/>
            <a:ext cx="7014210" cy="4937760"/>
          </a:xfrm>
        </p:spPr>
        <p:txBody>
          <a:bodyPr>
            <a:normAutofit/>
          </a:bodyPr>
          <a:lstStyle/>
          <a:p>
            <a:pPr>
              <a:spcBef>
                <a:spcPts val="600"/>
              </a:spcBef>
            </a:pPr>
            <a:r>
              <a:rPr lang="en-US" sz="2400"/>
              <a:t>Created by Alexander Osterwalder  Strategizer.com  </a:t>
            </a:r>
          </a:p>
          <a:p>
            <a:pPr>
              <a:spcBef>
                <a:spcPts val="600"/>
              </a:spcBef>
            </a:pPr>
            <a:endParaRPr lang="en-US" sz="2400"/>
          </a:p>
          <a:p>
            <a:pPr>
              <a:spcBef>
                <a:spcPts val="600"/>
              </a:spcBef>
            </a:pPr>
            <a:r>
              <a:rPr lang="en-US" sz="2400"/>
              <a:t>It’s a visual chart that that answers three questions:</a:t>
            </a:r>
          </a:p>
          <a:p>
            <a:pPr marL="914400" lvl="1" indent="-457200">
              <a:spcBef>
                <a:spcPts val="600"/>
              </a:spcBef>
              <a:buFont typeface="+mj-lt"/>
              <a:buAutoNum type="arabicPeriod"/>
            </a:pPr>
            <a:r>
              <a:rPr lang="en-US" sz="2000"/>
              <a:t>Desirability - Do customers want it? </a:t>
            </a:r>
          </a:p>
          <a:p>
            <a:pPr marL="914400" lvl="1" indent="-457200">
              <a:spcBef>
                <a:spcPts val="600"/>
              </a:spcBef>
              <a:buFont typeface="+mj-lt"/>
              <a:buAutoNum type="arabicPeriod"/>
            </a:pPr>
            <a:r>
              <a:rPr lang="en-US" sz="2000"/>
              <a:t>Feasibility - Can we build it?</a:t>
            </a:r>
          </a:p>
          <a:p>
            <a:pPr marL="914400" lvl="1" indent="-457200">
              <a:spcBef>
                <a:spcPts val="600"/>
              </a:spcBef>
              <a:buFont typeface="+mj-lt"/>
              <a:buAutoNum type="arabicPeriod"/>
            </a:pPr>
            <a:r>
              <a:rPr lang="en-US" sz="2000"/>
              <a:t>Viability – Can we make money?</a:t>
            </a:r>
          </a:p>
          <a:p>
            <a:pPr marL="0" indent="0">
              <a:spcBef>
                <a:spcPts val="600"/>
              </a:spcBef>
              <a:buNone/>
            </a:pPr>
            <a:endParaRPr lang="en-US" sz="2400"/>
          </a:p>
          <a:p>
            <a:pPr>
              <a:spcBef>
                <a:spcPts val="600"/>
              </a:spcBef>
            </a:pPr>
            <a:endParaRPr lang="en-US" sz="2400"/>
          </a:p>
        </p:txBody>
      </p:sp>
      <p:sp>
        <p:nvSpPr>
          <p:cNvPr id="5" name="Rectangle 4"/>
          <p:cNvSpPr/>
          <p:nvPr/>
        </p:nvSpPr>
        <p:spPr>
          <a:xfrm>
            <a:off x="8278483" y="6167120"/>
            <a:ext cx="3913517" cy="69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usiness Model Canvas">
            <a:extLst>
              <a:ext uri="{FF2B5EF4-FFF2-40B4-BE49-F238E27FC236}">
                <a16:creationId xmlns:a16="http://schemas.microsoft.com/office/drawing/2014/main" id="{DF1C11F6-28CC-4330-8D19-B41358BA8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4264" y="4316522"/>
            <a:ext cx="2055554" cy="283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ex Osterwalder's Quest for Better Business Models - Nordic Business Report">
            <a:extLst>
              <a:ext uri="{FF2B5EF4-FFF2-40B4-BE49-F238E27FC236}">
                <a16:creationId xmlns:a16="http://schemas.microsoft.com/office/drawing/2014/main" id="{22D5BC6D-ECC2-42B8-8228-479EE4C393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0043" y="1414026"/>
            <a:ext cx="4240957" cy="24261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36CFAB-3F99-E09D-D45A-2BD519221DBC}"/>
              </a:ext>
            </a:extLst>
          </p:cNvPr>
          <p:cNvPicPr>
            <a:picLocks noChangeAspect="1"/>
          </p:cNvPicPr>
          <p:nvPr/>
        </p:nvPicPr>
        <p:blipFill>
          <a:blip r:embed="rId5"/>
          <a:stretch>
            <a:fillRect/>
          </a:stretch>
        </p:blipFill>
        <p:spPr>
          <a:xfrm>
            <a:off x="2078535" y="3657913"/>
            <a:ext cx="4106059" cy="3017841"/>
          </a:xfrm>
          <a:prstGeom prst="rect">
            <a:avLst/>
          </a:prstGeom>
        </p:spPr>
      </p:pic>
    </p:spTree>
    <p:extLst>
      <p:ext uri="{BB962C8B-B14F-4D97-AF65-F5344CB8AC3E}">
        <p14:creationId xmlns:p14="http://schemas.microsoft.com/office/powerpoint/2010/main" val="250146425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548-2885-4AC4-B257-1CE80F44B92A}"/>
              </a:ext>
            </a:extLst>
          </p:cNvPr>
          <p:cNvSpPr>
            <a:spLocks noGrp="1"/>
          </p:cNvSpPr>
          <p:nvPr>
            <p:ph type="title"/>
          </p:nvPr>
        </p:nvSpPr>
        <p:spPr/>
        <p:txBody>
          <a:bodyPr/>
          <a:lstStyle/>
          <a:p>
            <a:r>
              <a:rPr lang="en-US"/>
              <a:t>Business Model Canvas Components</a:t>
            </a:r>
          </a:p>
        </p:txBody>
      </p:sp>
      <p:sp>
        <p:nvSpPr>
          <p:cNvPr id="3" name="Content Placeholder 2">
            <a:extLst>
              <a:ext uri="{FF2B5EF4-FFF2-40B4-BE49-F238E27FC236}">
                <a16:creationId xmlns:a16="http://schemas.microsoft.com/office/drawing/2014/main" id="{21D58C7A-535C-4265-9973-136B28FAEB5A}"/>
              </a:ext>
            </a:extLst>
          </p:cNvPr>
          <p:cNvSpPr>
            <a:spLocks noGrp="1"/>
          </p:cNvSpPr>
          <p:nvPr>
            <p:ph idx="1"/>
          </p:nvPr>
        </p:nvSpPr>
        <p:spPr>
          <a:xfrm>
            <a:off x="381000" y="1509833"/>
            <a:ext cx="11430000" cy="4937760"/>
          </a:xfrm>
        </p:spPr>
        <p:txBody>
          <a:bodyPr>
            <a:normAutofit fontScale="70000" lnSpcReduction="20000"/>
          </a:bodyPr>
          <a:lstStyle/>
          <a:p>
            <a:pPr marL="341313" indent="-341313">
              <a:lnSpc>
                <a:spcPct val="150000"/>
              </a:lnSpc>
              <a:buFont typeface="+mj-lt"/>
              <a:buAutoNum type="arabicPeriod"/>
            </a:pPr>
            <a:r>
              <a:rPr lang="en-US"/>
              <a:t>Customer Segments</a:t>
            </a:r>
          </a:p>
          <a:p>
            <a:pPr marL="341313" indent="-341313">
              <a:lnSpc>
                <a:spcPct val="150000"/>
              </a:lnSpc>
              <a:buFont typeface="+mj-lt"/>
              <a:buAutoNum type="arabicPeriod"/>
            </a:pPr>
            <a:r>
              <a:rPr lang="en-US"/>
              <a:t>Value Proposition</a:t>
            </a:r>
          </a:p>
          <a:p>
            <a:pPr marL="341313" indent="-341313">
              <a:lnSpc>
                <a:spcPct val="150000"/>
              </a:lnSpc>
              <a:buFont typeface="+mj-lt"/>
              <a:buAutoNum type="arabicPeriod"/>
            </a:pPr>
            <a:r>
              <a:rPr lang="en-US"/>
              <a:t>Channels</a:t>
            </a:r>
          </a:p>
          <a:p>
            <a:pPr marL="341313" indent="-341313">
              <a:lnSpc>
                <a:spcPct val="150000"/>
              </a:lnSpc>
              <a:buFont typeface="+mj-lt"/>
              <a:buAutoNum type="arabicPeriod"/>
            </a:pPr>
            <a:r>
              <a:rPr lang="en-US"/>
              <a:t>Customer Relationships</a:t>
            </a:r>
          </a:p>
          <a:p>
            <a:pPr marL="341313" indent="-341313">
              <a:lnSpc>
                <a:spcPct val="150000"/>
              </a:lnSpc>
              <a:buFont typeface="+mj-lt"/>
              <a:buAutoNum type="arabicPeriod"/>
            </a:pPr>
            <a:r>
              <a:rPr lang="en-US"/>
              <a:t>Revenue Streams</a:t>
            </a:r>
          </a:p>
          <a:p>
            <a:pPr marL="341313" indent="-341313">
              <a:lnSpc>
                <a:spcPct val="150000"/>
              </a:lnSpc>
              <a:buFont typeface="+mj-lt"/>
              <a:buAutoNum type="arabicPeriod"/>
            </a:pPr>
            <a:r>
              <a:rPr lang="en-US"/>
              <a:t>Key Resources</a:t>
            </a:r>
          </a:p>
          <a:p>
            <a:pPr marL="341313" indent="-341313">
              <a:lnSpc>
                <a:spcPct val="150000"/>
              </a:lnSpc>
              <a:buFont typeface="+mj-lt"/>
              <a:buAutoNum type="arabicPeriod"/>
            </a:pPr>
            <a:r>
              <a:rPr lang="en-US"/>
              <a:t>Key Activities</a:t>
            </a:r>
          </a:p>
          <a:p>
            <a:pPr marL="341313" indent="-341313">
              <a:lnSpc>
                <a:spcPct val="150000"/>
              </a:lnSpc>
              <a:buFont typeface="+mj-lt"/>
              <a:buAutoNum type="arabicPeriod"/>
            </a:pPr>
            <a:r>
              <a:rPr lang="en-US"/>
              <a:t>Key Partnerships</a:t>
            </a:r>
          </a:p>
          <a:p>
            <a:pPr marL="341313" indent="-341313">
              <a:lnSpc>
                <a:spcPct val="150000"/>
              </a:lnSpc>
              <a:buFont typeface="+mj-lt"/>
              <a:buAutoNum type="arabicPeriod"/>
            </a:pPr>
            <a:r>
              <a:rPr lang="en-US"/>
              <a:t>Cost Structure</a:t>
            </a:r>
          </a:p>
        </p:txBody>
      </p:sp>
      <p:pic>
        <p:nvPicPr>
          <p:cNvPr id="4" name="Picture 3" descr="A picture containing diagram&#10;&#10;Description automatically generated">
            <a:extLst>
              <a:ext uri="{FF2B5EF4-FFF2-40B4-BE49-F238E27FC236}">
                <a16:creationId xmlns:a16="http://schemas.microsoft.com/office/drawing/2014/main" id="{EBF0DEE3-EEDC-473B-856D-44DA9057736C}"/>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4006626" y="1625601"/>
            <a:ext cx="7946065" cy="4710543"/>
          </a:xfrm>
          <a:prstGeom prst="rect">
            <a:avLst/>
          </a:prstGeom>
        </p:spPr>
      </p:pic>
    </p:spTree>
    <p:extLst>
      <p:ext uri="{BB962C8B-B14F-4D97-AF65-F5344CB8AC3E}">
        <p14:creationId xmlns:p14="http://schemas.microsoft.com/office/powerpoint/2010/main" val="157955109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1D9EF-011C-ACD0-3AB4-3DCACC994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03CDF-448B-B9AE-F1E7-9881C08A0C26}"/>
              </a:ext>
            </a:extLst>
          </p:cNvPr>
          <p:cNvSpPr>
            <a:spLocks noGrp="1"/>
          </p:cNvSpPr>
          <p:nvPr>
            <p:ph type="title"/>
          </p:nvPr>
        </p:nvSpPr>
        <p:spPr/>
        <p:txBody>
          <a:bodyPr/>
          <a:lstStyle/>
          <a:p>
            <a:r>
              <a:rPr lang="en-US"/>
              <a:t>The big picture - question #1:</a:t>
            </a:r>
          </a:p>
        </p:txBody>
      </p:sp>
      <p:pic>
        <p:nvPicPr>
          <p:cNvPr id="4" name="Picture 3" descr="A picture containing diagram&#10;&#10;Description automatically generated">
            <a:extLst>
              <a:ext uri="{FF2B5EF4-FFF2-40B4-BE49-F238E27FC236}">
                <a16:creationId xmlns:a16="http://schemas.microsoft.com/office/drawing/2014/main" id="{767F4773-78F2-52D5-451C-F4459766D2A3}"/>
              </a:ext>
            </a:extLst>
          </p:cNvPr>
          <p:cNvPicPr>
            <a:picLocks noChangeAspect="1"/>
          </p:cNvPicPr>
          <p:nvPr/>
        </p:nvPicPr>
        <p:blipFill rotWithShape="1">
          <a:blip r:embed="rId3">
            <a:extLst>
              <a:ext uri="{28A0092B-C50C-407E-A947-70E740481C1C}">
                <a14:useLocalDpi xmlns:a14="http://schemas.microsoft.com/office/drawing/2010/main" val="0"/>
              </a:ext>
            </a:extLst>
          </a:blip>
          <a:srcRect l="7424" t="14285" r="7761" b="17250"/>
          <a:stretch/>
        </p:blipFill>
        <p:spPr>
          <a:xfrm>
            <a:off x="1568919" y="1397583"/>
            <a:ext cx="8911108" cy="5282635"/>
          </a:xfrm>
          <a:prstGeom prst="rect">
            <a:avLst/>
          </a:prstGeom>
        </p:spPr>
      </p:pic>
      <p:grpSp>
        <p:nvGrpSpPr>
          <p:cNvPr id="6" name="Group 5">
            <a:extLst>
              <a:ext uri="{FF2B5EF4-FFF2-40B4-BE49-F238E27FC236}">
                <a16:creationId xmlns:a16="http://schemas.microsoft.com/office/drawing/2014/main" id="{499D116F-DE55-7166-71A3-F93EBFF3A336}"/>
              </a:ext>
            </a:extLst>
          </p:cNvPr>
          <p:cNvGrpSpPr/>
          <p:nvPr/>
        </p:nvGrpSpPr>
        <p:grpSpPr>
          <a:xfrm>
            <a:off x="5149811" y="1477353"/>
            <a:ext cx="5255222" cy="5114832"/>
            <a:chOff x="5149811" y="1477353"/>
            <a:chExt cx="5255222" cy="5114832"/>
          </a:xfrm>
        </p:grpSpPr>
        <p:sp>
          <p:nvSpPr>
            <p:cNvPr id="12" name="Rectangle 11">
              <a:extLst>
                <a:ext uri="{FF2B5EF4-FFF2-40B4-BE49-F238E27FC236}">
                  <a16:creationId xmlns:a16="http://schemas.microsoft.com/office/drawing/2014/main" id="{83A33574-29F9-6574-2236-50B00927870D}"/>
                </a:ext>
              </a:extLst>
            </p:cNvPr>
            <p:cNvSpPr/>
            <p:nvPr/>
          </p:nvSpPr>
          <p:spPr>
            <a:xfrm>
              <a:off x="6024473" y="5211352"/>
              <a:ext cx="4380560" cy="1380833"/>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6F01DB-4D9C-4C23-41AA-E57D76E716DF}"/>
                </a:ext>
              </a:extLst>
            </p:cNvPr>
            <p:cNvSpPr/>
            <p:nvPr/>
          </p:nvSpPr>
          <p:spPr>
            <a:xfrm>
              <a:off x="6894465" y="1477354"/>
              <a:ext cx="1765442" cy="1849267"/>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103125-B4CF-A8D8-D5FB-540543A7EC5D}"/>
                </a:ext>
              </a:extLst>
            </p:cNvPr>
            <p:cNvSpPr/>
            <p:nvPr/>
          </p:nvSpPr>
          <p:spPr>
            <a:xfrm>
              <a:off x="6905683" y="3330341"/>
              <a:ext cx="1736293" cy="185723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46596D-4C43-A3FE-833F-AB06710463A6}"/>
                </a:ext>
              </a:extLst>
            </p:cNvPr>
            <p:cNvSpPr/>
            <p:nvPr/>
          </p:nvSpPr>
          <p:spPr>
            <a:xfrm>
              <a:off x="8650336" y="1477353"/>
              <a:ext cx="1754697" cy="372855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D2514E-9F91-738A-E5A9-8A08BA32E93C}"/>
                </a:ext>
              </a:extLst>
            </p:cNvPr>
            <p:cNvSpPr/>
            <p:nvPr/>
          </p:nvSpPr>
          <p:spPr>
            <a:xfrm>
              <a:off x="5149811" y="1477353"/>
              <a:ext cx="1753013" cy="3722945"/>
            </a:xfrm>
            <a:prstGeom prst="rect">
              <a:avLst/>
            </a:prstGeom>
            <a:solidFill>
              <a:srgbClr val="00B0F0">
                <a:alpha val="4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D121DCD-B584-1F72-AC6E-E7FEFEE98D6C}"/>
              </a:ext>
            </a:extLst>
          </p:cNvPr>
          <p:cNvSpPr txBox="1"/>
          <p:nvPr/>
        </p:nvSpPr>
        <p:spPr>
          <a:xfrm>
            <a:off x="5795894" y="2041979"/>
            <a:ext cx="3955869" cy="1200329"/>
          </a:xfrm>
          <a:prstGeom prst="rect">
            <a:avLst/>
          </a:prstGeom>
          <a:noFill/>
        </p:spPr>
        <p:txBody>
          <a:bodyPr wrap="square" rtlCol="0">
            <a:spAutoFit/>
          </a:bodyPr>
          <a:lstStyle/>
          <a:p>
            <a:pPr algn="ctr"/>
            <a:r>
              <a:rPr lang="en-US" sz="3600"/>
              <a:t>Desirability</a:t>
            </a:r>
          </a:p>
          <a:p>
            <a:pPr algn="ctr"/>
            <a:r>
              <a:rPr lang="en-US" sz="3600"/>
              <a:t>Do they want it?</a:t>
            </a:r>
          </a:p>
        </p:txBody>
      </p:sp>
    </p:spTree>
    <p:extLst>
      <p:ext uri="{BB962C8B-B14F-4D97-AF65-F5344CB8AC3E}">
        <p14:creationId xmlns:p14="http://schemas.microsoft.com/office/powerpoint/2010/main" val="4021039837"/>
      </p:ext>
    </p:extLst>
  </p:cSld>
  <p:clrMapOvr>
    <a:masterClrMapping/>
  </p:clrMapOvr>
  <p:transition spd="slow">
    <p:wipe/>
  </p:transition>
</p:sld>
</file>

<file path=ppt/theme/theme1.xml><?xml version="1.0" encoding="utf-8"?>
<a:theme xmlns:a="http://schemas.openxmlformats.org/drawingml/2006/main" name="Office Theme">
  <a:themeElements>
    <a:clrScheme name="SCORE">
      <a:dk1>
        <a:srgbClr val="000000"/>
      </a:dk1>
      <a:lt1>
        <a:srgbClr val="FFFFFF"/>
      </a:lt1>
      <a:dk2>
        <a:srgbClr val="006EB7"/>
      </a:dk2>
      <a:lt2>
        <a:srgbClr val="0F87C9"/>
      </a:lt2>
      <a:accent1>
        <a:srgbClr val="6A9F42"/>
      </a:accent1>
      <a:accent2>
        <a:srgbClr val="FFD200"/>
      </a:accent2>
      <a:accent3>
        <a:srgbClr val="265288"/>
      </a:accent3>
      <a:accent4>
        <a:srgbClr val="423616"/>
      </a:accent4>
      <a:accent5>
        <a:srgbClr val="464648"/>
      </a:accent5>
      <a:accent6>
        <a:srgbClr val="BCD2E6"/>
      </a:accent6>
      <a:hlink>
        <a:srgbClr val="265288"/>
      </a:hlink>
      <a:folHlink>
        <a:srgbClr val="265288"/>
      </a:folHlink>
    </a:clrScheme>
    <a:fontScheme name="SCOR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3846</Words>
  <Application>Microsoft Office PowerPoint</Application>
  <PresentationFormat>Widescreen</PresentationFormat>
  <Paragraphs>414</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Courier New</vt:lpstr>
      <vt:lpstr>Gill Sans MT</vt:lpstr>
      <vt:lpstr>Montserrat</vt:lpstr>
      <vt:lpstr>Open Sans</vt:lpstr>
      <vt:lpstr>Roboto</vt:lpstr>
      <vt:lpstr>Wingdings</vt:lpstr>
      <vt:lpstr>Office Theme</vt:lpstr>
      <vt:lpstr>An Easier Way to Prepare Your Business Plan</vt:lpstr>
      <vt:lpstr>Business Model Canvas Workshop Agenda</vt:lpstr>
      <vt:lpstr>Why do I need a business plan… some sobering numbers</vt:lpstr>
      <vt:lpstr>What is a business plan?</vt:lpstr>
      <vt:lpstr>Business Model Canvas</vt:lpstr>
      <vt:lpstr>Business Model Canvas – A Preliminary Business Plan</vt:lpstr>
      <vt:lpstr>What is the Business Model Canvas?</vt:lpstr>
      <vt:lpstr>Business Model Canvas Components</vt:lpstr>
      <vt:lpstr>The big picture - question #1:</vt:lpstr>
      <vt:lpstr>The big picture - question #2:</vt:lpstr>
      <vt:lpstr>The big picture - question #3:</vt:lpstr>
      <vt:lpstr>The big picture - question #1:</vt:lpstr>
      <vt:lpstr>1. Customer Segments</vt:lpstr>
      <vt:lpstr>1. Customer Segments</vt:lpstr>
      <vt:lpstr>2. Value Proposition</vt:lpstr>
      <vt:lpstr>2. Value Proposition</vt:lpstr>
      <vt:lpstr>2. Value Proposition</vt:lpstr>
      <vt:lpstr>3. Customer Relationships</vt:lpstr>
      <vt:lpstr>3. Customer Relationships</vt:lpstr>
      <vt:lpstr>4. Channels</vt:lpstr>
      <vt:lpstr>4. Channels</vt:lpstr>
      <vt:lpstr>5. Revenue Streams</vt:lpstr>
      <vt:lpstr>5. Revenue Streams</vt:lpstr>
      <vt:lpstr>The big picture - question #1:</vt:lpstr>
      <vt:lpstr>The big picture - question #2:</vt:lpstr>
      <vt:lpstr>6. Key Activities</vt:lpstr>
      <vt:lpstr>6. Key Activities</vt:lpstr>
      <vt:lpstr>7. Key Resources</vt:lpstr>
      <vt:lpstr>7. Key Resources</vt:lpstr>
      <vt:lpstr>8. Key Partners</vt:lpstr>
      <vt:lpstr>8. Key Partners</vt:lpstr>
      <vt:lpstr>9. Cost Structure</vt:lpstr>
      <vt:lpstr>9. Cost Structure</vt:lpstr>
      <vt:lpstr>The big picture - question #3:</vt:lpstr>
      <vt:lpstr>Business Model Canvas Summary</vt:lpstr>
      <vt:lpstr>Are you interested in using the business model canvas?</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Stennett</dc:creator>
  <cp:lastModifiedBy>Bob Vornbrock</cp:lastModifiedBy>
  <cp:revision>1</cp:revision>
  <cp:lastPrinted>2025-01-15T14:13:43Z</cp:lastPrinted>
  <dcterms:created xsi:type="dcterms:W3CDTF">2018-10-04T17:19:42Z</dcterms:created>
  <dcterms:modified xsi:type="dcterms:W3CDTF">2026-01-08T15:30:22Z</dcterms:modified>
</cp:coreProperties>
</file>