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48"/>
  </p:notesMasterIdLst>
  <p:sldIdLst>
    <p:sldId id="256" r:id="rId3"/>
    <p:sldId id="257" r:id="rId4"/>
    <p:sldId id="320" r:id="rId5"/>
    <p:sldId id="290" r:id="rId6"/>
    <p:sldId id="266" r:id="rId7"/>
    <p:sldId id="303" r:id="rId8"/>
    <p:sldId id="293" r:id="rId9"/>
    <p:sldId id="258" r:id="rId10"/>
    <p:sldId id="309" r:id="rId11"/>
    <p:sldId id="259" r:id="rId12"/>
    <p:sldId id="260" r:id="rId13"/>
    <p:sldId id="310" r:id="rId14"/>
    <p:sldId id="261" r:id="rId15"/>
    <p:sldId id="269" r:id="rId16"/>
    <p:sldId id="306" r:id="rId17"/>
    <p:sldId id="317" r:id="rId18"/>
    <p:sldId id="319" r:id="rId19"/>
    <p:sldId id="263" r:id="rId20"/>
    <p:sldId id="264" r:id="rId21"/>
    <p:sldId id="262" r:id="rId22"/>
    <p:sldId id="265" r:id="rId23"/>
    <p:sldId id="312" r:id="rId24"/>
    <p:sldId id="270" r:id="rId25"/>
    <p:sldId id="297" r:id="rId26"/>
    <p:sldId id="268" r:id="rId27"/>
    <p:sldId id="267" r:id="rId28"/>
    <p:sldId id="273" r:id="rId29"/>
    <p:sldId id="274" r:id="rId30"/>
    <p:sldId id="275" r:id="rId31"/>
    <p:sldId id="301" r:id="rId32"/>
    <p:sldId id="276" r:id="rId33"/>
    <p:sldId id="272" r:id="rId34"/>
    <p:sldId id="289" r:id="rId35"/>
    <p:sldId id="321" r:id="rId36"/>
    <p:sldId id="315" r:id="rId37"/>
    <p:sldId id="295" r:id="rId38"/>
    <p:sldId id="287" r:id="rId39"/>
    <p:sldId id="285" r:id="rId40"/>
    <p:sldId id="302" r:id="rId41"/>
    <p:sldId id="316" r:id="rId42"/>
    <p:sldId id="277" r:id="rId43"/>
    <p:sldId id="300" r:id="rId44"/>
    <p:sldId id="282" r:id="rId45"/>
    <p:sldId id="283" r:id="rId46"/>
    <p:sldId id="30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28" autoAdjust="0"/>
    <p:restoredTop sz="94660"/>
  </p:normalViewPr>
  <p:slideViewPr>
    <p:cSldViewPr snapToGrid="0">
      <p:cViewPr>
        <p:scale>
          <a:sx n="70" d="100"/>
          <a:sy n="70" d="100"/>
        </p:scale>
        <p:origin x="917" y="278"/>
      </p:cViewPr>
      <p:guideLst/>
    </p:cSldViewPr>
  </p:slideViewPr>
  <p:notesTextViewPr>
    <p:cViewPr>
      <p:scale>
        <a:sx n="3" d="2"/>
        <a:sy n="3" d="2"/>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C2F521-9FB8-43E3-8D73-63111891D940}" type="datetimeFigureOut">
              <a:rPr lang="en-US" smtClean="0"/>
              <a:t>10/25/2025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542AED-A834-47F8-A23A-9F2DDD1FE354}" type="slidenum">
              <a:rPr lang="en-US" smtClean="0"/>
              <a:t>‹#›</a:t>
            </a:fld>
            <a:endParaRPr lang="en-US"/>
          </a:p>
        </p:txBody>
      </p:sp>
    </p:spTree>
    <p:extLst>
      <p:ext uri="{BB962C8B-B14F-4D97-AF65-F5344CB8AC3E}">
        <p14:creationId xmlns:p14="http://schemas.microsoft.com/office/powerpoint/2010/main" val="1730366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Testing, 1-2-3</a:t>
            </a:r>
          </a:p>
          <a:p>
            <a:endParaRPr lang="en-US" dirty="0"/>
          </a:p>
          <a:p>
            <a:endParaRPr lang="en-US" dirty="0"/>
          </a:p>
        </p:txBody>
      </p:sp>
      <p:sp>
        <p:nvSpPr>
          <p:cNvPr id="4" name="Slide Number Placeholder 3"/>
          <p:cNvSpPr>
            <a:spLocks noGrp="1"/>
          </p:cNvSpPr>
          <p:nvPr>
            <p:ph type="sldNum" sz="quarter" idx="5"/>
          </p:nvPr>
        </p:nvSpPr>
        <p:spPr/>
        <p:txBody>
          <a:bodyPr/>
          <a:lstStyle/>
          <a:p>
            <a:fld id="{ED542AED-A834-47F8-A23A-9F2DDD1FE354}" type="slidenum">
              <a:rPr lang="en-US" smtClean="0"/>
              <a:t>1</a:t>
            </a:fld>
            <a:endParaRPr lang="en-US"/>
          </a:p>
        </p:txBody>
      </p:sp>
    </p:spTree>
    <p:extLst>
      <p:ext uri="{BB962C8B-B14F-4D97-AF65-F5344CB8AC3E}">
        <p14:creationId xmlns:p14="http://schemas.microsoft.com/office/powerpoint/2010/main" val="1352353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THIS IS GOING TO TAKE AWHILE. Doesn’t happen overnight. 2. Do you have experience? Can your idea be tested? Satisfaction factor is HIGH if you can make it work, but you have to have passion. 3. Do you want to employ family members or friends (TRICKY). A succession plan for future generations is nice, but first, you have to succeed. 4. Sounds great at first but it comes with baggage. You do whatever needs to be done. Discipline and commitment. Never far from work issues. Pay employees and THEN you. 5. High tolerance for risk? Security not a concern? Strong belief in skills?</a:t>
            </a:r>
          </a:p>
        </p:txBody>
      </p:sp>
      <p:sp>
        <p:nvSpPr>
          <p:cNvPr id="4" name="Slide Number Placeholder 3"/>
          <p:cNvSpPr>
            <a:spLocks noGrp="1"/>
          </p:cNvSpPr>
          <p:nvPr>
            <p:ph type="sldNum" sz="quarter" idx="5"/>
          </p:nvPr>
        </p:nvSpPr>
        <p:spPr/>
        <p:txBody>
          <a:bodyPr/>
          <a:lstStyle/>
          <a:p>
            <a:fld id="{ED542AED-A834-47F8-A23A-9F2DDD1FE354}" type="slidenum">
              <a:rPr lang="en-US" smtClean="0"/>
              <a:t>5</a:t>
            </a:fld>
            <a:endParaRPr lang="en-US"/>
          </a:p>
        </p:txBody>
      </p:sp>
    </p:spTree>
    <p:extLst>
      <p:ext uri="{BB962C8B-B14F-4D97-AF65-F5344CB8AC3E}">
        <p14:creationId xmlns:p14="http://schemas.microsoft.com/office/powerpoint/2010/main" val="4074005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great quote from Ben Franklin: BY FAILING TO PREPARE, YOU ARE PREPARING TO FAIL</a:t>
            </a:r>
          </a:p>
        </p:txBody>
      </p:sp>
      <p:sp>
        <p:nvSpPr>
          <p:cNvPr id="4" name="Slide Number Placeholder 3"/>
          <p:cNvSpPr>
            <a:spLocks noGrp="1"/>
          </p:cNvSpPr>
          <p:nvPr>
            <p:ph type="sldNum" sz="quarter" idx="5"/>
          </p:nvPr>
        </p:nvSpPr>
        <p:spPr/>
        <p:txBody>
          <a:bodyPr/>
          <a:lstStyle/>
          <a:p>
            <a:fld id="{ED542AED-A834-47F8-A23A-9F2DDD1FE354}" type="slidenum">
              <a:rPr lang="en-US" smtClean="0"/>
              <a:t>25</a:t>
            </a:fld>
            <a:endParaRPr lang="en-US"/>
          </a:p>
        </p:txBody>
      </p:sp>
    </p:spTree>
    <p:extLst>
      <p:ext uri="{BB962C8B-B14F-4D97-AF65-F5344CB8AC3E}">
        <p14:creationId xmlns:p14="http://schemas.microsoft.com/office/powerpoint/2010/main" val="30970167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3.jp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5B41C9B-6608-4622-AC0F-30F21DB815D6}"/>
              </a:ext>
            </a:extLst>
          </p:cNvPr>
          <p:cNvGrpSpPr/>
          <p:nvPr/>
        </p:nvGrpSpPr>
        <p:grpSpPr>
          <a:xfrm>
            <a:off x="0" y="6121888"/>
            <a:ext cx="12192001" cy="736112"/>
            <a:chOff x="0" y="6121888"/>
            <a:chExt cx="12192001" cy="736112"/>
          </a:xfrm>
        </p:grpSpPr>
        <p:sp>
          <p:nvSpPr>
            <p:cNvPr id="14" name="Rectangle 13">
              <a:extLst>
                <a:ext uri="{FF2B5EF4-FFF2-40B4-BE49-F238E27FC236}">
                  <a16:creationId xmlns:a16="http://schemas.microsoft.com/office/drawing/2014/main" id="{4AF31BB0-C7C4-4E03-90B0-44326B5B1161}"/>
                </a:ext>
              </a:extLst>
            </p:cNvPr>
            <p:cNvSpPr/>
            <p:nvPr/>
          </p:nvSpPr>
          <p:spPr>
            <a:xfrm>
              <a:off x="1" y="6126480"/>
              <a:ext cx="12192000" cy="731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BB793B9F-96A9-46B9-BD5C-B6931BF279F6}"/>
                </a:ext>
              </a:extLst>
            </p:cNvPr>
            <p:cNvSpPr/>
            <p:nvPr/>
          </p:nvSpPr>
          <p:spPr>
            <a:xfrm>
              <a:off x="0" y="6121888"/>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TextBox 15">
              <a:extLst>
                <a:ext uri="{FF2B5EF4-FFF2-40B4-BE49-F238E27FC236}">
                  <a16:creationId xmlns:a16="http://schemas.microsoft.com/office/drawing/2014/main" id="{1CA4AF38-A633-43C8-9C3E-157054F3AA37}"/>
                </a:ext>
              </a:extLst>
            </p:cNvPr>
            <p:cNvSpPr txBox="1"/>
            <p:nvPr/>
          </p:nvSpPr>
          <p:spPr>
            <a:xfrm>
              <a:off x="174642" y="6318291"/>
              <a:ext cx="1845276" cy="369332"/>
            </a:xfrm>
            <a:prstGeom prst="rect">
              <a:avLst/>
            </a:prstGeom>
            <a:noFill/>
          </p:spPr>
          <p:txBody>
            <a:bodyPr wrap="square" rtlCol="0">
              <a:spAutoFit/>
            </a:bodyPr>
            <a:lstStyle/>
            <a:p>
              <a:r>
                <a:rPr lang="en-US" dirty="0">
                  <a:solidFill>
                    <a:schemeClr val="bg1"/>
                  </a:solidFill>
                </a:rPr>
                <a:t>www.score.org</a:t>
              </a:r>
            </a:p>
          </p:txBody>
        </p:sp>
        <p:pic>
          <p:nvPicPr>
            <p:cNvPr id="17" name="Picture 16">
              <a:extLst>
                <a:ext uri="{FF2B5EF4-FFF2-40B4-BE49-F238E27FC236}">
                  <a16:creationId xmlns:a16="http://schemas.microsoft.com/office/drawing/2014/main" id="{95738A5C-113A-4DBE-88D6-BABF49D6CF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7440"/>
            <a:stretch/>
          </p:blipFill>
          <p:spPr>
            <a:xfrm>
              <a:off x="9470867" y="6342797"/>
              <a:ext cx="1611238" cy="457200"/>
            </a:xfrm>
            <a:prstGeom prst="rect">
              <a:avLst/>
            </a:prstGeom>
          </p:spPr>
        </p:pic>
        <p:pic>
          <p:nvPicPr>
            <p:cNvPr id="18" name="Picture 17" descr="A picture containing drawing, plate&#10;&#10;Description automatically generated">
              <a:extLst>
                <a:ext uri="{FF2B5EF4-FFF2-40B4-BE49-F238E27FC236}">
                  <a16:creationId xmlns:a16="http://schemas.microsoft.com/office/drawing/2014/main" id="{A099223B-D34E-4FF5-ADDA-59721D4EBD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63190" y="6199448"/>
              <a:ext cx="640080" cy="640080"/>
            </a:xfrm>
            <a:prstGeom prst="rect">
              <a:avLst/>
            </a:prstGeom>
          </p:spPr>
        </p:pic>
      </p:gr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0"/>
          </p:nvPr>
        </p:nvSpPr>
        <p:spPr/>
        <p:txBody>
          <a:bodyPr/>
          <a:lstStyle/>
          <a:p>
            <a:fld id="{F1D40549-BA90-426B-A2D5-E04BA630BC21}" type="slidenum">
              <a:rPr lang="en-US" smtClean="0"/>
              <a:t>‹#›</a:t>
            </a:fld>
            <a:endParaRPr lang="en-US"/>
          </a:p>
        </p:txBody>
      </p:sp>
    </p:spTree>
    <p:custDataLst>
      <p:tags r:id="rId1"/>
    </p:custDataLst>
    <p:extLst>
      <p:ext uri="{BB962C8B-B14F-4D97-AF65-F5344CB8AC3E}">
        <p14:creationId xmlns:p14="http://schemas.microsoft.com/office/powerpoint/2010/main" val="2607192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09B645B-B897-46BB-A21D-665AC97E50FD}"/>
              </a:ext>
            </a:extLst>
          </p:cNvPr>
          <p:cNvGrpSpPr/>
          <p:nvPr/>
        </p:nvGrpSpPr>
        <p:grpSpPr>
          <a:xfrm>
            <a:off x="0" y="6121888"/>
            <a:ext cx="12192001" cy="736112"/>
            <a:chOff x="0" y="6121888"/>
            <a:chExt cx="12192001" cy="736112"/>
          </a:xfrm>
        </p:grpSpPr>
        <p:sp>
          <p:nvSpPr>
            <p:cNvPr id="9" name="Rectangle 8">
              <a:extLst>
                <a:ext uri="{FF2B5EF4-FFF2-40B4-BE49-F238E27FC236}">
                  <a16:creationId xmlns:a16="http://schemas.microsoft.com/office/drawing/2014/main" id="{21D10699-64A9-4E8A-B8E8-EC56FB79C9C6}"/>
                </a:ext>
              </a:extLst>
            </p:cNvPr>
            <p:cNvSpPr/>
            <p:nvPr/>
          </p:nvSpPr>
          <p:spPr>
            <a:xfrm>
              <a:off x="1" y="6126480"/>
              <a:ext cx="12192000" cy="731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9674A758-9974-499F-B151-E26FEED25046}"/>
                </a:ext>
              </a:extLst>
            </p:cNvPr>
            <p:cNvSpPr/>
            <p:nvPr/>
          </p:nvSpPr>
          <p:spPr>
            <a:xfrm>
              <a:off x="0" y="6121888"/>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a:extLst>
                <a:ext uri="{FF2B5EF4-FFF2-40B4-BE49-F238E27FC236}">
                  <a16:creationId xmlns:a16="http://schemas.microsoft.com/office/drawing/2014/main" id="{35300770-05A3-490D-AC30-46A0AE23CD6A}"/>
                </a:ext>
              </a:extLst>
            </p:cNvPr>
            <p:cNvSpPr txBox="1"/>
            <p:nvPr/>
          </p:nvSpPr>
          <p:spPr>
            <a:xfrm>
              <a:off x="174642" y="6318291"/>
              <a:ext cx="1845276" cy="369332"/>
            </a:xfrm>
            <a:prstGeom prst="rect">
              <a:avLst/>
            </a:prstGeom>
            <a:noFill/>
          </p:spPr>
          <p:txBody>
            <a:bodyPr wrap="square" rtlCol="0">
              <a:spAutoFit/>
            </a:bodyPr>
            <a:lstStyle/>
            <a:p>
              <a:r>
                <a:rPr lang="en-US" dirty="0">
                  <a:solidFill>
                    <a:schemeClr val="bg1"/>
                  </a:solidFill>
                </a:rPr>
                <a:t>www.score.org</a:t>
              </a:r>
            </a:p>
          </p:txBody>
        </p:sp>
        <p:pic>
          <p:nvPicPr>
            <p:cNvPr id="13" name="Picture 12">
              <a:extLst>
                <a:ext uri="{FF2B5EF4-FFF2-40B4-BE49-F238E27FC236}">
                  <a16:creationId xmlns:a16="http://schemas.microsoft.com/office/drawing/2014/main" id="{D15B9A9D-BA06-47D5-9638-B2BFC09A082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7440"/>
            <a:stretch/>
          </p:blipFill>
          <p:spPr>
            <a:xfrm>
              <a:off x="9470867" y="6342797"/>
              <a:ext cx="1611238" cy="457200"/>
            </a:xfrm>
            <a:prstGeom prst="rect">
              <a:avLst/>
            </a:prstGeom>
          </p:spPr>
        </p:pic>
        <p:pic>
          <p:nvPicPr>
            <p:cNvPr id="14" name="Picture 13" descr="A picture containing drawing, plate&#10;&#10;Description automatically generated">
              <a:extLst>
                <a:ext uri="{FF2B5EF4-FFF2-40B4-BE49-F238E27FC236}">
                  <a16:creationId xmlns:a16="http://schemas.microsoft.com/office/drawing/2014/main" id="{A81A801C-9674-4451-A69E-D17A031077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63190" y="6199448"/>
              <a:ext cx="640080" cy="640080"/>
            </a:xfrm>
            <a:prstGeom prst="rect">
              <a:avLst/>
            </a:prstGeom>
          </p:spPr>
        </p:pic>
      </p:grpSp>
      <p:sp>
        <p:nvSpPr>
          <p:cNvPr id="2" name="Slide Number Placeholder 1"/>
          <p:cNvSpPr>
            <a:spLocks noGrp="1"/>
          </p:cNvSpPr>
          <p:nvPr>
            <p:ph type="sldNum" sz="quarter" idx="10"/>
          </p:nvPr>
        </p:nvSpPr>
        <p:spPr/>
        <p:txBody>
          <a:bodyPr/>
          <a:lstStyle/>
          <a:p>
            <a:fld id="{F1D40549-BA90-426B-A2D5-E04BA630BC21}" type="slidenum">
              <a:rPr lang="en-US" smtClean="0"/>
              <a:t>‹#›</a:t>
            </a:fld>
            <a:endParaRPr lang="en-US"/>
          </a:p>
        </p:txBody>
      </p:sp>
    </p:spTree>
    <p:extLst>
      <p:ext uri="{BB962C8B-B14F-4D97-AF65-F5344CB8AC3E}">
        <p14:creationId xmlns:p14="http://schemas.microsoft.com/office/powerpoint/2010/main" val="1672138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Tree>
    <p:extLst>
      <p:ext uri="{BB962C8B-B14F-4D97-AF65-F5344CB8AC3E}">
        <p14:creationId xmlns:p14="http://schemas.microsoft.com/office/powerpoint/2010/main" val="26763261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BA Recogni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15DC282-E4FF-4DCC-A091-AC1685FECDAD}"/>
              </a:ext>
            </a:extLst>
          </p:cNvPr>
          <p:cNvSpPr/>
          <p:nvPr/>
        </p:nvSpPr>
        <p:spPr>
          <a:xfrm>
            <a:off x="184727" y="646545"/>
            <a:ext cx="11831782"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A3F905D2-EE2D-4B3F-B4A0-968DCF846D84}"/>
              </a:ext>
            </a:extLst>
          </p:cNvPr>
          <p:cNvSpPr>
            <a:spLocks noGrp="1"/>
          </p:cNvSpPr>
          <p:nvPr>
            <p:ph type="sldNum" sz="quarter" idx="10"/>
          </p:nvPr>
        </p:nvSpPr>
        <p:spPr/>
        <p:txBody>
          <a:bodyPr/>
          <a:lstStyle/>
          <a:p>
            <a:fld id="{F1D40549-BA90-426B-A2D5-E04BA630BC21}"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0843BD03-F91C-48AC-A3F6-6402DAC91E9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11443" y="1011670"/>
            <a:ext cx="3717452" cy="3657600"/>
          </a:xfrm>
          <a:prstGeom prst="rect">
            <a:avLst/>
          </a:prstGeom>
        </p:spPr>
      </p:pic>
      <p:sp>
        <p:nvSpPr>
          <p:cNvPr id="13" name="Rectangle 12">
            <a:extLst>
              <a:ext uri="{FF2B5EF4-FFF2-40B4-BE49-F238E27FC236}">
                <a16:creationId xmlns:a16="http://schemas.microsoft.com/office/drawing/2014/main" id="{A3A0E416-FF18-4422-825E-1EC75429C11B}"/>
              </a:ext>
            </a:extLst>
          </p:cNvPr>
          <p:cNvSpPr/>
          <p:nvPr/>
        </p:nvSpPr>
        <p:spPr>
          <a:xfrm>
            <a:off x="5374702" y="998104"/>
            <a:ext cx="6096000" cy="4031873"/>
          </a:xfrm>
          <a:prstGeom prst="rect">
            <a:avLst/>
          </a:prstGeom>
        </p:spPr>
        <p:txBody>
          <a:bodyPr>
            <a:spAutoFit/>
          </a:bodyPr>
          <a:lstStyle/>
          <a:p>
            <a:pPr lvl="0" algn="ctr"/>
            <a:r>
              <a:rPr lang="en-US" sz="3200" dirty="0"/>
              <a:t>Funded in part through a cooperative agreement with the U.S. Small Business Administration.</a:t>
            </a:r>
          </a:p>
          <a:p>
            <a:pPr lvl="0" algn="ctr"/>
            <a:r>
              <a:rPr lang="en-US" sz="3200" dirty="0"/>
              <a:t>All opinions, conclusions, and/or recommendations expressed herein are those of the author(s) and do not necessarily reflect the </a:t>
            </a:r>
            <a:br>
              <a:rPr lang="en-US" sz="3200" dirty="0"/>
            </a:br>
            <a:r>
              <a:rPr lang="en-US" sz="3200" dirty="0"/>
              <a:t>views of the SBA.</a:t>
            </a:r>
          </a:p>
        </p:txBody>
      </p:sp>
    </p:spTree>
    <p:extLst>
      <p:ext uri="{BB962C8B-B14F-4D97-AF65-F5344CB8AC3E}">
        <p14:creationId xmlns:p14="http://schemas.microsoft.com/office/powerpoint/2010/main" val="429248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CA7FB1D-B645-49F6-9803-3961F27937D8}" type="datetimeFigureOut">
              <a:rPr lang="en-US" smtClean="0"/>
              <a:t>10/25/2025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DC41B93-495C-414A-91A8-7CC689EB5919}" type="slidenum">
              <a:rPr lang="en-US" smtClean="0"/>
              <a:t>‹#›</a:t>
            </a:fld>
            <a:endParaRPr lang="en-US"/>
          </a:p>
        </p:txBody>
      </p:sp>
      <p:sp>
        <p:nvSpPr>
          <p:cNvPr id="7" name="Rectangle 6"/>
          <p:cNvSpPr/>
          <p:nvPr/>
        </p:nvSpPr>
        <p:spPr>
          <a:xfrm>
            <a:off x="0" y="6068291"/>
            <a:ext cx="12192000" cy="789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27311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524933"/>
            <a:ext cx="10515600" cy="1165755"/>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2DC41B93-495C-414A-91A8-7CC689EB5919}" type="slidenum">
              <a:rPr lang="en-US" smtClean="0"/>
              <a:pPr/>
              <a:t>‹#›</a:t>
            </a:fld>
            <a:endParaRPr lang="en-US"/>
          </a:p>
        </p:txBody>
      </p:sp>
    </p:spTree>
    <p:custDataLst>
      <p:tags r:id="rId1"/>
    </p:custDataLst>
    <p:extLst>
      <p:ext uri="{BB962C8B-B14F-4D97-AF65-F5344CB8AC3E}">
        <p14:creationId xmlns:p14="http://schemas.microsoft.com/office/powerpoint/2010/main" val="32588925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6"/>
          <p:cNvSpPr>
            <a:spLocks noGrp="1"/>
          </p:cNvSpPr>
          <p:nvPr>
            <p:ph type="sldNum" sz="quarter" idx="10"/>
          </p:nvPr>
        </p:nvSpPr>
        <p:spPr/>
        <p:txBody>
          <a:bodyPr/>
          <a:lstStyle/>
          <a:p>
            <a:fld id="{2DC41B93-495C-414A-91A8-7CC689EB5919}" type="slidenum">
              <a:rPr lang="en-US" smtClean="0"/>
              <a:pPr/>
              <a:t>‹#›</a:t>
            </a:fld>
            <a:endParaRPr lang="en-US"/>
          </a:p>
        </p:txBody>
      </p:sp>
    </p:spTree>
    <p:custDataLst>
      <p:tags r:id="rId1"/>
    </p:custDataLst>
    <p:extLst>
      <p:ext uri="{BB962C8B-B14F-4D97-AF65-F5344CB8AC3E}">
        <p14:creationId xmlns:p14="http://schemas.microsoft.com/office/powerpoint/2010/main" val="23836376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p:cNvSpPr>
            <a:spLocks noGrp="1"/>
          </p:cNvSpPr>
          <p:nvPr>
            <p:ph type="sldNum" sz="quarter" idx="10"/>
          </p:nvPr>
        </p:nvSpPr>
        <p:spPr/>
        <p:txBody>
          <a:bodyPr/>
          <a:lstStyle/>
          <a:p>
            <a:fld id="{2DC41B93-495C-414A-91A8-7CC689EB5919}" type="slidenum">
              <a:rPr lang="en-US" smtClean="0"/>
              <a:pPr/>
              <a:t>‹#›</a:t>
            </a:fld>
            <a:endParaRPr lang="en-US"/>
          </a:p>
        </p:txBody>
      </p:sp>
    </p:spTree>
    <p:custDataLst>
      <p:tags r:id="rId1"/>
    </p:custDataLst>
    <p:extLst>
      <p:ext uri="{BB962C8B-B14F-4D97-AF65-F5344CB8AC3E}">
        <p14:creationId xmlns:p14="http://schemas.microsoft.com/office/powerpoint/2010/main" val="2940740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2DC41B93-495C-414A-91A8-7CC689EB5919}" type="slidenum">
              <a:rPr lang="en-US" smtClean="0"/>
              <a:t>‹#›</a:t>
            </a:fld>
            <a:endParaRPr lang="en-US"/>
          </a:p>
        </p:txBody>
      </p:sp>
    </p:spTree>
    <p:extLst>
      <p:ext uri="{BB962C8B-B14F-4D97-AF65-F5344CB8AC3E}">
        <p14:creationId xmlns:p14="http://schemas.microsoft.com/office/powerpoint/2010/main" val="1167306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0"/>
          </p:nvPr>
        </p:nvSpPr>
        <p:spPr/>
        <p:txBody>
          <a:bodyPr/>
          <a:lstStyle/>
          <a:p>
            <a:fld id="{2DC41B93-495C-414A-91A8-7CC689EB5919}" type="slidenum">
              <a:rPr lang="en-US" smtClean="0"/>
              <a:pPr/>
              <a:t>‹#›</a:t>
            </a:fld>
            <a:endParaRPr lang="en-US"/>
          </a:p>
        </p:txBody>
      </p:sp>
    </p:spTree>
    <p:custDataLst>
      <p:tags r:id="rId1"/>
    </p:custDataLst>
    <p:extLst>
      <p:ext uri="{BB962C8B-B14F-4D97-AF65-F5344CB8AC3E}">
        <p14:creationId xmlns:p14="http://schemas.microsoft.com/office/powerpoint/2010/main" val="1038975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Slide Number Placeholder 7"/>
          <p:cNvSpPr>
            <a:spLocks noGrp="1"/>
          </p:cNvSpPr>
          <p:nvPr>
            <p:ph type="sldNum" sz="quarter" idx="10"/>
          </p:nvPr>
        </p:nvSpPr>
        <p:spPr/>
        <p:txBody>
          <a:bodyPr/>
          <a:lstStyle/>
          <a:p>
            <a:fld id="{2DC41B93-495C-414A-91A8-7CC689EB5919}" type="slidenum">
              <a:rPr lang="en-US" smtClean="0"/>
              <a:pPr/>
              <a:t>‹#›</a:t>
            </a:fld>
            <a:endParaRPr lang="en-US"/>
          </a:p>
        </p:txBody>
      </p:sp>
    </p:spTree>
    <p:extLst>
      <p:ext uri="{BB962C8B-B14F-4D97-AF65-F5344CB8AC3E}">
        <p14:creationId xmlns:p14="http://schemas.microsoft.com/office/powerpoint/2010/main" val="1394207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228600" indent="-2286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0"/>
          </p:nvPr>
        </p:nvSpPr>
        <p:spPr/>
        <p:txBody>
          <a:bodyPr/>
          <a:lstStyle/>
          <a:p>
            <a:fld id="{F1D40549-BA90-426B-A2D5-E04BA630BC21}" type="slidenum">
              <a:rPr lang="en-US" smtClean="0"/>
              <a:t>‹#›</a:t>
            </a:fld>
            <a:endParaRPr lang="en-US"/>
          </a:p>
        </p:txBody>
      </p:sp>
    </p:spTree>
    <p:custDataLst>
      <p:tags r:id="rId1"/>
    </p:custDataLst>
    <p:extLst>
      <p:ext uri="{BB962C8B-B14F-4D97-AF65-F5344CB8AC3E}">
        <p14:creationId xmlns:p14="http://schemas.microsoft.com/office/powerpoint/2010/main" val="1180503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1097" y="655783"/>
            <a:ext cx="3932237" cy="140161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636655" y="655783"/>
            <a:ext cx="6718733" cy="52052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1097"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0"/>
          </p:nvPr>
        </p:nvSpPr>
        <p:spPr/>
        <p:txBody>
          <a:bodyPr/>
          <a:lstStyle/>
          <a:p>
            <a:fld id="{2DC41B93-495C-414A-91A8-7CC689EB5919}" type="slidenum">
              <a:rPr lang="en-US" smtClean="0"/>
              <a:pPr/>
              <a:t>‹#›</a:t>
            </a:fld>
            <a:endParaRPr lang="en-US"/>
          </a:p>
        </p:txBody>
      </p:sp>
    </p:spTree>
    <p:extLst>
      <p:ext uri="{BB962C8B-B14F-4D97-AF65-F5344CB8AC3E}">
        <p14:creationId xmlns:p14="http://schemas.microsoft.com/office/powerpoint/2010/main" val="10813596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4013186" y="0"/>
            <a:ext cx="8178814" cy="635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6" y="0"/>
            <a:ext cx="405079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54001" y="457200"/>
            <a:ext cx="3505200" cy="1600200"/>
          </a:xfrm>
        </p:spPr>
        <p:txBody>
          <a:bodyPr anchor="b">
            <a:normAutofit/>
          </a:bodyPr>
          <a:lstStyle>
            <a:lvl1pPr>
              <a:defRPr sz="3200" b="1">
                <a:solidFill>
                  <a:schemeClr val="bg1"/>
                </a:solidFill>
              </a:defRPr>
            </a:lvl1pPr>
          </a:lstStyle>
          <a:p>
            <a:r>
              <a:rPr lang="en-US"/>
              <a:t>Click to edit Master title style</a:t>
            </a:r>
          </a:p>
        </p:txBody>
      </p:sp>
      <p:sp>
        <p:nvSpPr>
          <p:cNvPr id="3" name="Picture Placeholder 2"/>
          <p:cNvSpPr>
            <a:spLocks noGrp="1"/>
          </p:cNvSpPr>
          <p:nvPr>
            <p:ph type="pic" idx="1"/>
          </p:nvPr>
        </p:nvSpPr>
        <p:spPr>
          <a:xfrm>
            <a:off x="4104079" y="0"/>
            <a:ext cx="8087921"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Slide Number Placeholder 7"/>
          <p:cNvSpPr>
            <a:spLocks noGrp="1"/>
          </p:cNvSpPr>
          <p:nvPr>
            <p:ph type="sldNum" sz="quarter" idx="10"/>
          </p:nvPr>
        </p:nvSpPr>
        <p:spPr/>
        <p:txBody>
          <a:bodyPr/>
          <a:lstStyle/>
          <a:p>
            <a:fld id="{2DC41B93-495C-414A-91A8-7CC689EB5919}" type="slidenum">
              <a:rPr lang="en-US" smtClean="0"/>
              <a:pPr/>
              <a:t>‹#›</a:t>
            </a:fld>
            <a:endParaRPr lang="en-US"/>
          </a:p>
        </p:txBody>
      </p:sp>
      <p:sp>
        <p:nvSpPr>
          <p:cNvPr id="10" name="Rectangle 9"/>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 Placeholder 3"/>
          <p:cNvSpPr>
            <a:spLocks noGrp="1"/>
          </p:cNvSpPr>
          <p:nvPr>
            <p:ph type="body" sz="half" idx="2"/>
          </p:nvPr>
        </p:nvSpPr>
        <p:spPr>
          <a:xfrm>
            <a:off x="254002" y="2057400"/>
            <a:ext cx="3505199"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331176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7" name="Rectangle 26"/>
          <p:cNvSpPr/>
          <p:nvPr/>
        </p:nvSpPr>
        <p:spPr>
          <a:xfrm>
            <a:off x="-1" y="29839"/>
            <a:ext cx="12188825" cy="1457864"/>
          </a:xfrm>
          <a:prstGeom prst="rect">
            <a:avLst/>
          </a:prstGeom>
          <a:solidFill>
            <a:srgbClr val="006EB7"/>
          </a:solidFill>
          <a:ln w="15875" cap="flat" cmpd="sng" algn="ctr">
            <a:noFill/>
            <a:prstDash val="solid"/>
          </a:ln>
          <a:effectLst/>
        </p:spPr>
      </p:sp>
      <p:sp>
        <p:nvSpPr>
          <p:cNvPr id="29" name="Picture Placeholder 2"/>
          <p:cNvSpPr txBox="1">
            <a:spLocks noChangeAspect="1"/>
          </p:cNvSpPr>
          <p:nvPr/>
        </p:nvSpPr>
        <p:spPr>
          <a:xfrm>
            <a:off x="15" y="1519707"/>
            <a:ext cx="12191985" cy="5338293"/>
          </a:xfrm>
          <a:prstGeom prst="rect">
            <a:avLst/>
          </a:prstGeom>
          <a:blipFill>
            <a:blip r:embed="rId2"/>
            <a:stretch>
              <a:fillRect/>
            </a:stretch>
          </a:blipFill>
        </p:spPr>
        <p:txBody>
          <a:bodyPr vert="horz" lIns="457200" tIns="457200" rIns="0" bIns="45720" rtlCol="0" anchor="t">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3200" kern="1200">
                <a:solidFill>
                  <a:schemeClr val="bg1"/>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28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6A9F42"/>
              </a:buClr>
              <a:buSzPct val="100000"/>
              <a:buFont typeface="Calibri" panose="020F0502020204030204" pitchFamily="34" charset="0"/>
              <a:buNone/>
              <a:tabLst/>
              <a:defRPr/>
            </a:pPr>
            <a:r>
              <a:rPr kumimoji="0" lang="en-US" sz="3200" b="0" i="0" u="none" strike="noStrike" kern="1200" cap="none" spc="0" normalizeH="0" baseline="0" noProof="0" dirty="0">
                <a:ln>
                  <a:noFill/>
                </a:ln>
                <a:solidFill>
                  <a:srgbClr val="FFFFFF"/>
                </a:solidFill>
                <a:effectLst/>
                <a:uLnTx/>
                <a:uFillTx/>
                <a:latin typeface="Gill Sans MT"/>
                <a:ea typeface="+mn-ea"/>
                <a:cs typeface="+mn-cs"/>
              </a:rPr>
              <a:t>Click icon to add picture</a:t>
            </a:r>
          </a:p>
        </p:txBody>
      </p:sp>
      <p:sp>
        <p:nvSpPr>
          <p:cNvPr id="2" name="Vertical Title 1"/>
          <p:cNvSpPr>
            <a:spLocks noGrp="1"/>
          </p:cNvSpPr>
          <p:nvPr>
            <p:ph type="title" orient="vert"/>
          </p:nvPr>
        </p:nvSpPr>
        <p:spPr>
          <a:xfrm>
            <a:off x="369761" y="162014"/>
            <a:ext cx="11338565" cy="676767"/>
          </a:xfrm>
        </p:spPr>
        <p:txBody>
          <a:bodyPr vert="horz">
            <a:noAutofit/>
          </a:bodyPr>
          <a:lstStyle>
            <a:lvl1pPr>
              <a:defRPr sz="4000">
                <a:solidFill>
                  <a:schemeClr val="bg1"/>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369455" y="870785"/>
            <a:ext cx="11342253" cy="448389"/>
          </a:xfrm>
        </p:spPr>
        <p:txBody>
          <a:bodyPr vert="horz"/>
          <a:lstStyle>
            <a:lvl1pPr marL="0" indent="0">
              <a:buNone/>
              <a:defRPr>
                <a:solidFill>
                  <a:schemeClr val="bg1"/>
                </a:solidFill>
              </a:defRPr>
            </a:lvl1pPr>
          </a:lstStyle>
          <a:p>
            <a:pPr lvl="0"/>
            <a:r>
              <a:rPr lang="en-US"/>
              <a:t>Click to edit Master text styles</a:t>
            </a:r>
          </a:p>
        </p:txBody>
      </p:sp>
      <p:sp>
        <p:nvSpPr>
          <p:cNvPr id="7" name="Slide Number Placeholder 6"/>
          <p:cNvSpPr>
            <a:spLocks noGrp="1"/>
          </p:cNvSpPr>
          <p:nvPr>
            <p:ph type="sldNum" sz="quarter" idx="10"/>
          </p:nvPr>
        </p:nvSpPr>
        <p:spPr/>
        <p:txBody>
          <a:bodyPr/>
          <a:lstStyle/>
          <a:p>
            <a:fld id="{2DC41B93-495C-414A-91A8-7CC689EB5919}" type="slidenum">
              <a:rPr lang="en-US" smtClean="0"/>
              <a:pPr/>
              <a:t>‹#›</a:t>
            </a:fld>
            <a:endParaRPr lang="en-US"/>
          </a:p>
        </p:txBody>
      </p:sp>
      <p:sp>
        <p:nvSpPr>
          <p:cNvPr id="28" name="Rectangle 27"/>
          <p:cNvSpPr/>
          <p:nvPr/>
        </p:nvSpPr>
        <p:spPr>
          <a:xfrm>
            <a:off x="0" y="1455699"/>
            <a:ext cx="12188825" cy="64008"/>
          </a:xfrm>
          <a:prstGeom prst="rect">
            <a:avLst/>
          </a:prstGeom>
          <a:solidFill>
            <a:srgbClr val="6A9F42"/>
          </a:solidFill>
          <a:ln w="15875" cap="flat" cmpd="sng" algn="ctr">
            <a:noFill/>
            <a:prstDash val="solid"/>
          </a:ln>
          <a:effectLst/>
        </p:spPr>
      </p:sp>
    </p:spTree>
    <p:extLst>
      <p:ext uri="{BB962C8B-B14F-4D97-AF65-F5344CB8AC3E}">
        <p14:creationId xmlns:p14="http://schemas.microsoft.com/office/powerpoint/2010/main" val="1713682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77799" y="286604"/>
            <a:ext cx="11743267" cy="72093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77799" y="1109134"/>
            <a:ext cx="5797974" cy="5105398"/>
          </a:xfrm>
        </p:spPr>
        <p:txBody>
          <a:bodyPr/>
          <a:lstStyle>
            <a:lvl1pPr marL="228600" indent="-2286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45108" y="1109135"/>
            <a:ext cx="5775958" cy="5105398"/>
          </a:xfrm>
        </p:spPr>
        <p:txBody>
          <a:bodyPr/>
          <a:lstStyle>
            <a:lvl1pPr marL="228600" indent="-2286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lide Number Placeholder 1"/>
          <p:cNvSpPr>
            <a:spLocks noGrp="1"/>
          </p:cNvSpPr>
          <p:nvPr>
            <p:ph type="sldNum" sz="quarter" idx="10"/>
          </p:nvPr>
        </p:nvSpPr>
        <p:spPr/>
        <p:txBody>
          <a:bodyPr/>
          <a:lstStyle/>
          <a:p>
            <a:fld id="{F1D40549-BA90-426B-A2D5-E04BA630BC21}" type="slidenum">
              <a:rPr lang="en-US" smtClean="0"/>
              <a:t>‹#›</a:t>
            </a:fld>
            <a:endParaRPr lang="en-US"/>
          </a:p>
        </p:txBody>
      </p:sp>
    </p:spTree>
    <p:extLst>
      <p:ext uri="{BB962C8B-B14F-4D97-AF65-F5344CB8AC3E}">
        <p14:creationId xmlns:p14="http://schemas.microsoft.com/office/powerpoint/2010/main" val="1697284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253999" y="286603"/>
            <a:ext cx="11675533" cy="678597"/>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3999" y="1058654"/>
            <a:ext cx="5781041"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3999" y="1794936"/>
            <a:ext cx="5781041" cy="3378200"/>
          </a:xfrm>
        </p:spPr>
        <p:txBody>
          <a:bodyPr/>
          <a:lstStyle>
            <a:lvl1pPr marL="228600" indent="-2286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38333" y="1058654"/>
            <a:ext cx="5791199"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38333" y="1794936"/>
            <a:ext cx="5791199" cy="3378200"/>
          </a:xfrm>
        </p:spPr>
        <p:txBody>
          <a:bodyPr/>
          <a:lstStyle>
            <a:lvl1pPr marL="228600" indent="-2286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lide Number Placeholder 1"/>
          <p:cNvSpPr>
            <a:spLocks noGrp="1"/>
          </p:cNvSpPr>
          <p:nvPr>
            <p:ph type="sldNum" sz="quarter" idx="10"/>
          </p:nvPr>
        </p:nvSpPr>
        <p:spPr/>
        <p:txBody>
          <a:bodyPr/>
          <a:lstStyle/>
          <a:p>
            <a:fld id="{F1D40549-BA90-426B-A2D5-E04BA630BC21}" type="slidenum">
              <a:rPr lang="en-US" smtClean="0"/>
              <a:t>‹#›</a:t>
            </a:fld>
            <a:endParaRPr lang="en-US"/>
          </a:p>
        </p:txBody>
      </p:sp>
    </p:spTree>
    <p:custDataLst>
      <p:tags r:id="rId1"/>
    </p:custDataLst>
    <p:extLst>
      <p:ext uri="{BB962C8B-B14F-4D97-AF65-F5344CB8AC3E}">
        <p14:creationId xmlns:p14="http://schemas.microsoft.com/office/powerpoint/2010/main" val="2859737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0"/>
          </p:nvPr>
        </p:nvSpPr>
        <p:spPr/>
        <p:txBody>
          <a:bodyPr/>
          <a:lstStyle/>
          <a:p>
            <a:fld id="{F1D40549-BA90-426B-A2D5-E04BA630BC21}" type="slidenum">
              <a:rPr lang="en-US" smtClean="0"/>
              <a:t>‹#›</a:t>
            </a:fld>
            <a:endParaRPr lang="en-US"/>
          </a:p>
        </p:txBody>
      </p:sp>
    </p:spTree>
    <p:extLst>
      <p:ext uri="{BB962C8B-B14F-4D97-AF65-F5344CB8AC3E}">
        <p14:creationId xmlns:p14="http://schemas.microsoft.com/office/powerpoint/2010/main" val="4024533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Rectangle 1"/>
          <p:cNvSpPr/>
          <p:nvPr/>
        </p:nvSpPr>
        <p:spPr>
          <a:xfrm>
            <a:off x="186267" y="719667"/>
            <a:ext cx="11794066"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08000" y="321734"/>
            <a:ext cx="11074400" cy="6016118"/>
          </a:xfrm>
        </p:spPr>
        <p:txBody>
          <a:bodyPr/>
          <a:lstStyle>
            <a:lvl1pPr marL="228600" indent="-2286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75837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lvl1pPr marL="228600" indent="-2286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Slide Number Placeholder 9"/>
          <p:cNvSpPr>
            <a:spLocks noGrp="1"/>
          </p:cNvSpPr>
          <p:nvPr>
            <p:ph type="sldNum" sz="quarter" idx="10"/>
          </p:nvPr>
        </p:nvSpPr>
        <p:spPr/>
        <p:txBody>
          <a:bodyPr/>
          <a:lstStyle>
            <a:lvl1pPr>
              <a:defRPr>
                <a:solidFill>
                  <a:schemeClr val="tx2"/>
                </a:solidFill>
              </a:defRPr>
            </a:lvl1pPr>
          </a:lstStyle>
          <a:p>
            <a:fld id="{F1D40549-BA90-426B-A2D5-E04BA630BC21}" type="slidenum">
              <a:rPr lang="en-US" smtClean="0"/>
              <a:t>‹#›</a:t>
            </a:fld>
            <a:endParaRPr lang="en-US"/>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08042" y="6410651"/>
            <a:ext cx="1301579" cy="447349"/>
          </a:xfrm>
          <a:prstGeom prst="rect">
            <a:avLst/>
          </a:prstGeom>
        </p:spPr>
      </p:pic>
      <p:sp>
        <p:nvSpPr>
          <p:cNvPr id="12" name="TextBox 11"/>
          <p:cNvSpPr txBox="1"/>
          <p:nvPr/>
        </p:nvSpPr>
        <p:spPr>
          <a:xfrm>
            <a:off x="174642" y="6410651"/>
            <a:ext cx="1845276" cy="369332"/>
          </a:xfrm>
          <a:prstGeom prst="rect">
            <a:avLst/>
          </a:prstGeom>
          <a:noFill/>
        </p:spPr>
        <p:txBody>
          <a:bodyPr wrap="square" rtlCol="0">
            <a:spAutoFit/>
          </a:bodyPr>
          <a:lstStyle/>
          <a:p>
            <a:r>
              <a:rPr lang="en-US" dirty="0">
                <a:solidFill>
                  <a:schemeClr val="bg1"/>
                </a:solidFill>
              </a:rPr>
              <a:t>www.score.org</a:t>
            </a:r>
          </a:p>
        </p:txBody>
      </p:sp>
    </p:spTree>
    <p:extLst>
      <p:ext uri="{BB962C8B-B14F-4D97-AF65-F5344CB8AC3E}">
        <p14:creationId xmlns:p14="http://schemas.microsoft.com/office/powerpoint/2010/main" val="135389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963EAC4C-DAF1-499A-9622-1DC9FB683A56}"/>
              </a:ext>
            </a:extLst>
          </p:cNvPr>
          <p:cNvGrpSpPr/>
          <p:nvPr/>
        </p:nvGrpSpPr>
        <p:grpSpPr>
          <a:xfrm>
            <a:off x="0" y="6121888"/>
            <a:ext cx="12192001" cy="736112"/>
            <a:chOff x="0" y="6121888"/>
            <a:chExt cx="12192001" cy="736112"/>
          </a:xfrm>
        </p:grpSpPr>
        <p:sp>
          <p:nvSpPr>
            <p:cNvPr id="15" name="Rectangle 14">
              <a:extLst>
                <a:ext uri="{FF2B5EF4-FFF2-40B4-BE49-F238E27FC236}">
                  <a16:creationId xmlns:a16="http://schemas.microsoft.com/office/drawing/2014/main" id="{EF056F68-675D-49B5-BF7A-F5E317C5813C}"/>
                </a:ext>
              </a:extLst>
            </p:cNvPr>
            <p:cNvSpPr/>
            <p:nvPr/>
          </p:nvSpPr>
          <p:spPr>
            <a:xfrm>
              <a:off x="1" y="6126480"/>
              <a:ext cx="12192000" cy="731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A368569F-D43B-4338-9380-5E8483BF9718}"/>
                </a:ext>
              </a:extLst>
            </p:cNvPr>
            <p:cNvSpPr/>
            <p:nvPr/>
          </p:nvSpPr>
          <p:spPr>
            <a:xfrm>
              <a:off x="0" y="6121888"/>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TextBox 16">
              <a:extLst>
                <a:ext uri="{FF2B5EF4-FFF2-40B4-BE49-F238E27FC236}">
                  <a16:creationId xmlns:a16="http://schemas.microsoft.com/office/drawing/2014/main" id="{702BB959-3C99-47BC-9D24-111BB1E09769}"/>
                </a:ext>
              </a:extLst>
            </p:cNvPr>
            <p:cNvSpPr txBox="1"/>
            <p:nvPr/>
          </p:nvSpPr>
          <p:spPr>
            <a:xfrm>
              <a:off x="174642" y="6318291"/>
              <a:ext cx="1845276" cy="369332"/>
            </a:xfrm>
            <a:prstGeom prst="rect">
              <a:avLst/>
            </a:prstGeom>
            <a:noFill/>
          </p:spPr>
          <p:txBody>
            <a:bodyPr wrap="square" rtlCol="0">
              <a:spAutoFit/>
            </a:bodyPr>
            <a:lstStyle/>
            <a:p>
              <a:r>
                <a:rPr lang="en-US" dirty="0">
                  <a:solidFill>
                    <a:schemeClr val="bg1"/>
                  </a:solidFill>
                </a:rPr>
                <a:t>www.score.org</a:t>
              </a:r>
            </a:p>
          </p:txBody>
        </p:sp>
        <p:pic>
          <p:nvPicPr>
            <p:cNvPr id="18" name="Picture 17">
              <a:extLst>
                <a:ext uri="{FF2B5EF4-FFF2-40B4-BE49-F238E27FC236}">
                  <a16:creationId xmlns:a16="http://schemas.microsoft.com/office/drawing/2014/main" id="{888D2811-6139-4777-890C-CA9059A517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7440"/>
            <a:stretch/>
          </p:blipFill>
          <p:spPr>
            <a:xfrm>
              <a:off x="9470867" y="6342797"/>
              <a:ext cx="1611238" cy="457200"/>
            </a:xfrm>
            <a:prstGeom prst="rect">
              <a:avLst/>
            </a:prstGeom>
          </p:spPr>
        </p:pic>
        <p:pic>
          <p:nvPicPr>
            <p:cNvPr id="19" name="Picture 18" descr="A picture containing drawing, plate&#10;&#10;Description automatically generated">
              <a:extLst>
                <a:ext uri="{FF2B5EF4-FFF2-40B4-BE49-F238E27FC236}">
                  <a16:creationId xmlns:a16="http://schemas.microsoft.com/office/drawing/2014/main" id="{FDCAF86C-5971-4E01-B414-21599EE4F4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63190" y="6199448"/>
              <a:ext cx="640080" cy="640080"/>
            </a:xfrm>
            <a:prstGeom prst="rect">
              <a:avLst/>
            </a:prstGeom>
          </p:spPr>
        </p:pic>
      </p:grpSp>
      <p:sp>
        <p:nvSpPr>
          <p:cNvPr id="13" name="Picture Placeholder 2"/>
          <p:cNvSpPr>
            <a:spLocks noGrp="1" noChangeAspect="1"/>
          </p:cNvSpPr>
          <p:nvPr>
            <p:ph type="pic" idx="10"/>
          </p:nvPr>
        </p:nvSpPr>
        <p:spPr>
          <a:xfrm>
            <a:off x="15" y="1"/>
            <a:ext cx="12191985" cy="6121888"/>
          </a:xfrm>
          <a:blipFill>
            <a:blip r:embed="rId5"/>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bg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13135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3"/>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13" name="Picture 12">
            <a:extLst>
              <a:ext uri="{FF2B5EF4-FFF2-40B4-BE49-F238E27FC236}">
                <a16:creationId xmlns:a16="http://schemas.microsoft.com/office/drawing/2014/main" id="{CEF1F972-8FD0-4722-9483-6F2C5ADD6C0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7440"/>
          <a:stretch/>
        </p:blipFill>
        <p:spPr>
          <a:xfrm>
            <a:off x="10619487" y="6444734"/>
            <a:ext cx="1301579" cy="369332"/>
          </a:xfrm>
          <a:prstGeom prst="rect">
            <a:avLst/>
          </a:prstGeom>
        </p:spPr>
      </p:pic>
    </p:spTree>
    <p:custDataLst>
      <p:tags r:id="rId1"/>
    </p:custDataLst>
    <p:extLst>
      <p:ext uri="{BB962C8B-B14F-4D97-AF65-F5344CB8AC3E}">
        <p14:creationId xmlns:p14="http://schemas.microsoft.com/office/powerpoint/2010/main" val="2973197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5.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ags" Target="../tags/tag7.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685A48C-53F2-432C-898F-35B4BD93377C}"/>
              </a:ext>
            </a:extLst>
          </p:cNvPr>
          <p:cNvGrpSpPr/>
          <p:nvPr/>
        </p:nvGrpSpPr>
        <p:grpSpPr>
          <a:xfrm>
            <a:off x="0" y="6121888"/>
            <a:ext cx="12192001" cy="736112"/>
            <a:chOff x="0" y="6121888"/>
            <a:chExt cx="12192001" cy="736112"/>
          </a:xfrm>
        </p:grpSpPr>
        <p:sp>
          <p:nvSpPr>
            <p:cNvPr id="7" name="Rectangle 6"/>
            <p:cNvSpPr/>
            <p:nvPr/>
          </p:nvSpPr>
          <p:spPr>
            <a:xfrm>
              <a:off x="1" y="6126480"/>
              <a:ext cx="12192000" cy="731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0" y="6121888"/>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TextBox 11"/>
            <p:cNvSpPr txBox="1"/>
            <p:nvPr/>
          </p:nvSpPr>
          <p:spPr>
            <a:xfrm>
              <a:off x="174642" y="6318291"/>
              <a:ext cx="1845276" cy="369332"/>
            </a:xfrm>
            <a:prstGeom prst="rect">
              <a:avLst/>
            </a:prstGeom>
            <a:noFill/>
          </p:spPr>
          <p:txBody>
            <a:bodyPr wrap="square" rtlCol="0">
              <a:spAutoFit/>
            </a:bodyPr>
            <a:lstStyle/>
            <a:p>
              <a:r>
                <a:rPr lang="en-US" dirty="0">
                  <a:solidFill>
                    <a:schemeClr val="bg1"/>
                  </a:solidFill>
                </a:rPr>
                <a:t>www.score.org</a:t>
              </a:r>
            </a:p>
          </p:txBody>
        </p:sp>
        <p:pic>
          <p:nvPicPr>
            <p:cNvPr id="14" name="Picture 13"/>
            <p:cNvPicPr>
              <a:picLocks noChangeAspect="1"/>
            </p:cNvPicPr>
            <p:nvPr/>
          </p:nvPicPr>
          <p:blipFill rotWithShape="1">
            <a:blip r:embed="rId15" cstate="screen">
              <a:extLst>
                <a:ext uri="{28A0092B-C50C-407E-A947-70E740481C1C}">
                  <a14:useLocalDpi xmlns:a14="http://schemas.microsoft.com/office/drawing/2010/main"/>
                </a:ext>
              </a:extLst>
            </a:blip>
            <a:srcRect b="17440"/>
            <a:stretch/>
          </p:blipFill>
          <p:spPr>
            <a:xfrm>
              <a:off x="9470867" y="6342797"/>
              <a:ext cx="1611238" cy="457200"/>
            </a:xfrm>
            <a:prstGeom prst="rect">
              <a:avLst/>
            </a:prstGeom>
          </p:spPr>
        </p:pic>
        <p:pic>
          <p:nvPicPr>
            <p:cNvPr id="11" name="Picture 10" descr="A picture containing drawing, plate&#10;&#10;Description automatically generated">
              <a:extLst>
                <a:ext uri="{FF2B5EF4-FFF2-40B4-BE49-F238E27FC236}">
                  <a16:creationId xmlns:a16="http://schemas.microsoft.com/office/drawing/2014/main" id="{2C3F0040-568C-48E3-9EEA-03DA2FA7375A}"/>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1363190" y="6199448"/>
              <a:ext cx="640080" cy="640080"/>
            </a:xfrm>
            <a:prstGeom prst="rect">
              <a:avLst/>
            </a:prstGeom>
          </p:spPr>
        </p:pic>
      </p:grpSp>
      <p:sp>
        <p:nvSpPr>
          <p:cNvPr id="2" name="Title Placeholder 1"/>
          <p:cNvSpPr>
            <a:spLocks noGrp="1"/>
          </p:cNvSpPr>
          <p:nvPr>
            <p:ph type="title"/>
          </p:nvPr>
        </p:nvSpPr>
        <p:spPr>
          <a:xfrm>
            <a:off x="174641" y="286603"/>
            <a:ext cx="11746425" cy="67859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74641" y="1024185"/>
            <a:ext cx="11746425" cy="4844909"/>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5439988" y="6459785"/>
            <a:ext cx="1312025" cy="365125"/>
          </a:xfrm>
          <a:prstGeom prst="rect">
            <a:avLst/>
          </a:prstGeom>
        </p:spPr>
        <p:txBody>
          <a:bodyPr vert="horz" lIns="91440" tIns="45720" rIns="91440" bIns="45720" rtlCol="0" anchor="ctr"/>
          <a:lstStyle>
            <a:lvl1pPr algn="ctr">
              <a:defRPr sz="1050">
                <a:solidFill>
                  <a:srgbClr val="FFFFFF"/>
                </a:solidFill>
              </a:defRPr>
            </a:lvl1pPr>
          </a:lstStyle>
          <a:p>
            <a:fld id="{F1D40549-BA90-426B-A2D5-E04BA630BC21}" type="slidenum">
              <a:rPr lang="en-US" smtClean="0"/>
              <a:t>‹#›</a:t>
            </a:fld>
            <a:endParaRPr lang="en-US"/>
          </a:p>
        </p:txBody>
      </p:sp>
      <p:cxnSp>
        <p:nvCxnSpPr>
          <p:cNvPr id="10" name="Straight Connector 9"/>
          <p:cNvCxnSpPr/>
          <p:nvPr/>
        </p:nvCxnSpPr>
        <p:spPr>
          <a:xfrm>
            <a:off x="266700" y="857311"/>
            <a:ext cx="116586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ustDataLst>
      <p:tags r:id="rId14"/>
    </p:custDataLst>
    <p:extLst>
      <p:ext uri="{BB962C8B-B14F-4D97-AF65-F5344CB8AC3E}">
        <p14:creationId xmlns:p14="http://schemas.microsoft.com/office/powerpoint/2010/main" val="18854643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5" r:id="rId12"/>
  </p:sldLayoutIdLst>
  <p:txStyles>
    <p:titleStyle>
      <a:lvl1pPr algn="l" defTabSz="914400" rtl="0" eaLnBrk="1" latinLnBrk="0" hangingPunct="1">
        <a:lnSpc>
          <a:spcPct val="85000"/>
        </a:lnSpc>
        <a:spcBef>
          <a:spcPct val="0"/>
        </a:spcBef>
        <a:buNone/>
        <a:defRPr sz="4000" kern="1200" spc="-50" baseline="0">
          <a:solidFill>
            <a:schemeClr val="tx1"/>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3200" kern="1200">
          <a:solidFill>
            <a:schemeClr val="tx1"/>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800" kern="1200">
          <a:solidFill>
            <a:schemeClr val="tx1"/>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A10F2D7-2416-4877-9355-7CDE9257E608}"/>
              </a:ext>
            </a:extLst>
          </p:cNvPr>
          <p:cNvGrpSpPr/>
          <p:nvPr/>
        </p:nvGrpSpPr>
        <p:grpSpPr>
          <a:xfrm>
            <a:off x="147031" y="6172835"/>
            <a:ext cx="11783877" cy="640080"/>
            <a:chOff x="147031" y="6172835"/>
            <a:chExt cx="11783877" cy="640080"/>
          </a:xfrm>
        </p:grpSpPr>
        <p:sp>
          <p:nvSpPr>
            <p:cNvPr id="14" name="TextBox 13"/>
            <p:cNvSpPr txBox="1"/>
            <p:nvPr/>
          </p:nvSpPr>
          <p:spPr>
            <a:xfrm>
              <a:off x="147031" y="6410651"/>
              <a:ext cx="1845276" cy="338554"/>
            </a:xfrm>
            <a:prstGeom prst="rect">
              <a:avLst/>
            </a:prstGeom>
            <a:noFill/>
          </p:spPr>
          <p:txBody>
            <a:bodyPr wrap="square" rtlCol="0">
              <a:spAutoFit/>
            </a:bodyPr>
            <a:lstStyle/>
            <a:p>
              <a:r>
                <a:rPr lang="en-US" sz="1600" dirty="0">
                  <a:solidFill>
                    <a:schemeClr val="bg2"/>
                  </a:solidFill>
                  <a:latin typeface="Gill Sans MT"/>
                </a:rPr>
                <a:t>www.score.org</a:t>
              </a:r>
            </a:p>
          </p:txBody>
        </p:sp>
        <p:pic>
          <p:nvPicPr>
            <p:cNvPr id="15" name="Picture 14"/>
            <p:cNvPicPr>
              <a:picLocks noChangeAspect="1"/>
            </p:cNvPicPr>
            <p:nvPr/>
          </p:nvPicPr>
          <p:blipFill rotWithShape="1">
            <a:blip r:embed="rId13" cstate="screen">
              <a:extLst>
                <a:ext uri="{28A0092B-C50C-407E-A947-70E740481C1C}">
                  <a14:useLocalDpi xmlns:a14="http://schemas.microsoft.com/office/drawing/2010/main"/>
                </a:ext>
              </a:extLst>
            </a:blip>
            <a:srcRect l="10185" t="28704" r="6945" b="23611"/>
            <a:stretch/>
          </p:blipFill>
          <p:spPr>
            <a:xfrm>
              <a:off x="9740515" y="6354582"/>
              <a:ext cx="1371600" cy="394623"/>
            </a:xfrm>
            <a:prstGeom prst="rect">
              <a:avLst/>
            </a:prstGeom>
          </p:spPr>
        </p:pic>
        <p:pic>
          <p:nvPicPr>
            <p:cNvPr id="5" name="Picture 4" descr="A close up of a sign&#10;&#10;Description automatically generated">
              <a:extLst>
                <a:ext uri="{FF2B5EF4-FFF2-40B4-BE49-F238E27FC236}">
                  <a16:creationId xmlns:a16="http://schemas.microsoft.com/office/drawing/2014/main" id="{C5F9DA71-5105-4F1E-857A-40AE3C1460E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290828" y="6172835"/>
              <a:ext cx="640080" cy="640080"/>
            </a:xfrm>
            <a:prstGeom prst="rect">
              <a:avLst/>
            </a:prstGeom>
          </p:spPr>
        </p:pic>
      </p:grpSp>
      <p:sp>
        <p:nvSpPr>
          <p:cNvPr id="2" name="Title Placeholder 1"/>
          <p:cNvSpPr>
            <a:spLocks noGrp="1"/>
          </p:cNvSpPr>
          <p:nvPr>
            <p:ph type="title"/>
          </p:nvPr>
        </p:nvSpPr>
        <p:spPr>
          <a:xfrm>
            <a:off x="489528" y="572270"/>
            <a:ext cx="11144828" cy="111841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89527" y="1825625"/>
            <a:ext cx="1114482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2DC41B93-495C-414A-91A8-7CC689EB5919}" type="slidenum">
              <a:rPr lang="en-US" smtClean="0"/>
              <a:pPr/>
              <a:t>‹#›</a:t>
            </a:fld>
            <a:endParaRPr lang="en-US"/>
          </a:p>
        </p:txBody>
      </p:sp>
      <p:sp>
        <p:nvSpPr>
          <p:cNvPr id="12" name="Rectangle 11"/>
          <p:cNvSpPr/>
          <p:nvPr/>
        </p:nvSpPr>
        <p:spPr>
          <a:xfrm>
            <a:off x="1" y="450203"/>
            <a:ext cx="12192001" cy="65998"/>
          </a:xfrm>
          <a:prstGeom prst="rect">
            <a:avLst/>
          </a:prstGeom>
          <a:solidFill>
            <a:srgbClr val="6A9F42"/>
          </a:solidFill>
          <a:ln w="15875" cap="flat" cmpd="sng" algn="ctr">
            <a:noFill/>
            <a:prstDash val="solid"/>
          </a:ln>
          <a:effectLst/>
        </p:spPr>
        <p:txBody>
          <a:bodyPr/>
          <a:lstStyle/>
          <a:p>
            <a:endParaRPr lang="en-US"/>
          </a:p>
        </p:txBody>
      </p:sp>
      <p:sp>
        <p:nvSpPr>
          <p:cNvPr id="11" name="Rectangle 10"/>
          <p:cNvSpPr/>
          <p:nvPr/>
        </p:nvSpPr>
        <p:spPr>
          <a:xfrm>
            <a:off x="1" y="0"/>
            <a:ext cx="12192000" cy="457200"/>
          </a:xfrm>
          <a:prstGeom prst="rect">
            <a:avLst/>
          </a:prstGeom>
          <a:solidFill>
            <a:srgbClr val="006EB7"/>
          </a:solidFill>
          <a:ln w="15875" cap="flat" cmpd="sng" algn="ctr">
            <a:noFill/>
            <a:prstDash val="solid"/>
          </a:ln>
          <a:effectLst/>
        </p:spPr>
        <p:txBody>
          <a:bodyPr/>
          <a:lstStyle/>
          <a:p>
            <a:endParaRPr lang="en-US"/>
          </a:p>
        </p:txBody>
      </p:sp>
    </p:spTree>
    <p:custDataLst>
      <p:tags r:id="rId12"/>
    </p:custDataLst>
    <p:extLst>
      <p:ext uri="{BB962C8B-B14F-4D97-AF65-F5344CB8AC3E}">
        <p14:creationId xmlns:p14="http://schemas.microsoft.com/office/powerpoint/2010/main" val="26515292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pxhere.com/en/photo/903197" TargetMode="External"/><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s://www.wordstream.com/blog/ws/2022/05/11/target-audience" TargetMode="External"/><Relationship Id="rId1" Type="http://schemas.openxmlformats.org/officeDocument/2006/relationships/slideLayout" Target="../slideLayouts/slideLayout3.xml"/><Relationship Id="rId5" Type="http://schemas.openxmlformats.org/officeDocument/2006/relationships/hyperlink" Target="https://creativecommons.org/licenses/by-nc-sa/3.0/" TargetMode="External"/><Relationship Id="rId4" Type="http://schemas.openxmlformats.org/officeDocument/2006/relationships/hyperlink" Target="http://www.amisampath.com/2015/02/how-in-market-audiences-on-google.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kellywittman.com/how-to-identify-your-ideal-client-the-guide-for-service-based-businesses/"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cnbc.com/select/how-to-boost-your-credit-score-fast/"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www.score.org/resource/infographic/megaphone-main-street-startups-finding-financing" TargetMode="Externa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nerdwallet.com/article/small-business/small-business-grants" TargetMode="External"/><Relationship Id="rId2" Type="http://schemas.openxmlformats.org/officeDocument/2006/relationships/hyperlink" Target="https://www.inc.com/hiscox/31-small-business-grants-for-women.html" TargetMode="Externa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hyperlink" Target="https://www.grants.gov/learn-grants" TargetMode="External"/><Relationship Id="rId4" Type="http://schemas.openxmlformats.org/officeDocument/2006/relationships/hyperlink" Target="https://support.helloalice.com/hc/en-us/categories/4406961652763-Grant-FAQs"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sba.gov/federal-contracting/contracting-assistance-programs/8a-business-development-program" TargetMode="External"/><Relationship Id="rId7" Type="http://schemas.openxmlformats.org/officeDocument/2006/relationships/image" Target="../media/image22.png"/><Relationship Id="rId2" Type="http://schemas.openxmlformats.org/officeDocument/2006/relationships/hyperlink" Target="https://www.sba.gov/federal-contracting/contracting-assistance-programs/hubzone-program" TargetMode="External"/><Relationship Id="rId1" Type="http://schemas.openxmlformats.org/officeDocument/2006/relationships/slideLayout" Target="../slideLayouts/slideLayout3.xml"/><Relationship Id="rId6" Type="http://schemas.openxmlformats.org/officeDocument/2006/relationships/hyperlink" Target="https://mississippi.org/minority-small-business/" TargetMode="External"/><Relationship Id="rId5" Type="http://schemas.openxmlformats.org/officeDocument/2006/relationships/hyperlink" Target="https://www.sba.gov/federal-contracting/contracting-assistance-programs/women-owned-small-business-federal-contract-program" TargetMode="External"/><Relationship Id="rId4" Type="http://schemas.openxmlformats.org/officeDocument/2006/relationships/hyperlink" Target="https://www.sba.gov/federal-contracting/contracting-assistance-programs/veteran-contracting-assistance-programs"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hacklibraryschool.com/2017/01/18/gaining-practical-experience-without-a-library-job/" TargetMode="External"/><Relationship Id="rId2" Type="http://schemas.openxmlformats.org/officeDocument/2006/relationships/image" Target="../media/image23.jpg"/><Relationship Id="rId1" Type="http://schemas.openxmlformats.org/officeDocument/2006/relationships/slideLayout" Target="../slideLayouts/slideLayout3.xml"/><Relationship Id="rId4" Type="http://schemas.openxmlformats.org/officeDocument/2006/relationships/hyperlink" Target="https://creativecommons.org/licenses/by-nc-sa/3.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s3.amazonaws.com/mentoring.redesign/SCORE-Canon-Questions-to-Ask-in-Your-SWOT-Analysis-checklist.pdf" TargetMode="External"/><Relationship Id="rId1" Type="http://schemas.openxmlformats.org/officeDocument/2006/relationships/slideLayout" Target="../slideLayouts/slideLayout3.xml"/><Relationship Id="rId5" Type="http://schemas.openxmlformats.org/officeDocument/2006/relationships/hyperlink" Target="https://creativecommons.org/licenses/by-nc-nd/3.0/" TargetMode="External"/><Relationship Id="rId4" Type="http://schemas.openxmlformats.org/officeDocument/2006/relationships/hyperlink" Target="https://www.techzim.co.zw/2014/05/keep-social-media-marketing-campaigns-track-via-swot-analysis/"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simpsonswiki.com/wiki/Springfield_Grocery_Store" TargetMode="External"/><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hyperlink" Target="https://creativecommons.org/licenses/by-sa/3.0/"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commons.wikimedia.org/wiki/File:Elevator_lobby_at_the_Wilbur_J._Cohen_Federal_Building,_Washington,_D.C_LCCN2013634382.tif" TargetMode="External"/><Relationship Id="rId2" Type="http://schemas.openxmlformats.org/officeDocument/2006/relationships/image" Target="../media/image25.jpeg"/><Relationship Id="rId1" Type="http://schemas.openxmlformats.org/officeDocument/2006/relationships/slideLayout" Target="../slideLayouts/slideLayout3.xml"/><Relationship Id="rId5" Type="http://schemas.openxmlformats.org/officeDocument/2006/relationships/hyperlink" Target="https://creativecommons.org/licenses/by-sa/3.0/" TargetMode="External"/><Relationship Id="rId4" Type="http://schemas.openxmlformats.org/officeDocument/2006/relationships/hyperlink" Target="https://www.thebalancecareers.com/elevator-speech-examples-and-writing-tips-2061976"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uschamber.com/co/start/strategy/buying-business-vs-starting-new-business" TargetMode="Externa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www.incfile.com/blog/post/mistakes-avoid-when-naming-business" TargetMode="External"/><Relationship Id="rId1" Type="http://schemas.openxmlformats.org/officeDocument/2006/relationships/slideLayout" Target="../slideLayouts/slideLayout3.xml"/><Relationship Id="rId5" Type="http://schemas.openxmlformats.org/officeDocument/2006/relationships/hyperlink" Target="https://creativecommons.org/licenses/by-nc-nd/3.0/" TargetMode="External"/><Relationship Id="rId4" Type="http://schemas.openxmlformats.org/officeDocument/2006/relationships/hyperlink" Target="http://crashtestdummydiaries.blogspot.com/2011/02/johnny-crash.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hyperlink" Target="https://creativecommons.org/licenses/by-sa/3.0/"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pixabay.com/en/shack-hut-ramshackle-rustic-1744669/" TargetMode="External"/><Relationship Id="rId5" Type="http://schemas.openxmlformats.org/officeDocument/2006/relationships/image" Target="../media/image31.jpg"/><Relationship Id="rId4" Type="http://schemas.openxmlformats.org/officeDocument/2006/relationships/hyperlink" Target="https://graphicdesign.stackexchange.com/questions/89398/is-motion-animation-part-of-graphic-design"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youtube.com/watch?v=2-xInLFydko" TargetMode="External"/><Relationship Id="rId1" Type="http://schemas.openxmlformats.org/officeDocument/2006/relationships/slideLayout" Target="../slideLayouts/slideLayout3.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Business_Model_Canvas"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sienanews.it/economia/business-plan-pmi/" TargetMode="External"/><Relationship Id="rId2" Type="http://schemas.openxmlformats.org/officeDocument/2006/relationships/image" Target="../media/image33.jpeg"/><Relationship Id="rId1" Type="http://schemas.openxmlformats.org/officeDocument/2006/relationships/slideLayout" Target="../slideLayouts/slideLayout3.xml"/><Relationship Id="rId4" Type="http://schemas.openxmlformats.org/officeDocument/2006/relationships/hyperlink" Target="https://creativecommons.org/licenses/by-nd/3.0/"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hyperlink" Target="https://www.score.org/search?keywords=business%20plan%20template" TargetMode="External"/><Relationship Id="rId1" Type="http://schemas.openxmlformats.org/officeDocument/2006/relationships/slideLayout" Target="../slideLayouts/slideLayout3.xml"/><Relationship Id="rId5" Type="http://schemas.openxmlformats.org/officeDocument/2006/relationships/hyperlink" Target="https://creativecommons.org/licenses/by-nc-sa/3.0/" TargetMode="External"/><Relationship Id="rId4" Type="http://schemas.openxmlformats.org/officeDocument/2006/relationships/hyperlink" Target="https://flickr.com/photos/corporate_antidote/6288434193"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en.wikipedia.org/wiki/Bank_vault" TargetMode="External"/><Relationship Id="rId2" Type="http://schemas.openxmlformats.org/officeDocument/2006/relationships/image" Target="../media/image35.jpg"/><Relationship Id="rId1" Type="http://schemas.openxmlformats.org/officeDocument/2006/relationships/slideLayout" Target="../slideLayouts/slideLayout3.xml"/><Relationship Id="rId4" Type="http://schemas.openxmlformats.org/officeDocument/2006/relationships/hyperlink" Target="https://creativecommons.org/licenses/by-sa/3.0/"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www.growthink.com/content/20-reasons-why-you-need-business-plan" TargetMode="External"/><Relationship Id="rId1" Type="http://schemas.openxmlformats.org/officeDocument/2006/relationships/slideLayout" Target="../slideLayouts/slideLayout3.xml"/><Relationship Id="rId5" Type="http://schemas.openxmlformats.org/officeDocument/2006/relationships/hyperlink" Target="https://creativecommons.org/licenses/by-sa/3.0/" TargetMode="External"/><Relationship Id="rId4" Type="http://schemas.openxmlformats.org/officeDocument/2006/relationships/hyperlink" Target="https://de.wikipedia.org/wiki/Cockpit"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chrisbamidele.wordpress.com/2014/12/22/turning-potential-into-real-success" TargetMode="External"/><Relationship Id="rId2" Type="http://schemas.openxmlformats.org/officeDocument/2006/relationships/image" Target="../media/image38.jpg"/><Relationship Id="rId1" Type="http://schemas.openxmlformats.org/officeDocument/2006/relationships/slideLayout" Target="../slideLayouts/slideLayout3.xml"/><Relationship Id="rId4" Type="http://schemas.openxmlformats.org/officeDocument/2006/relationships/hyperlink" Target="https://creativecommons.org/licenses/by-nc-nd/3.0/"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courses.lumenlearning.com/wmopen-introbusiness/chapter/marketing-mix-introduction/" TargetMode="External"/><Relationship Id="rId2" Type="http://schemas.openxmlformats.org/officeDocument/2006/relationships/image" Target="../media/image39.png"/><Relationship Id="rId1" Type="http://schemas.openxmlformats.org/officeDocument/2006/relationships/slideLayout" Target="../slideLayouts/slideLayout3.xml"/><Relationship Id="rId4" Type="http://schemas.openxmlformats.org/officeDocument/2006/relationships/hyperlink" Target="https://creativecommons.org/licenses/by/3.0/"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hyperlink" Target="https://mikecoleman.net/" TargetMode="Externa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blog.hootsuite.com/social-media-tips-for-small-business-owners/" TargetMode="Externa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pl.wikipedia.org/wiki/Daleko_jeszcze%3F_(serial_telewizyjny)"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www.thebluediamondgallery.com/tablet/c/company-registration.html" TargetMode="External"/><Relationship Id="rId2" Type="http://schemas.openxmlformats.org/officeDocument/2006/relationships/image" Target="../media/image44.jpeg"/><Relationship Id="rId1" Type="http://schemas.openxmlformats.org/officeDocument/2006/relationships/slideLayout" Target="../slideLayouts/slideLayout3.xml"/><Relationship Id="rId4" Type="http://schemas.openxmlformats.org/officeDocument/2006/relationships/hyperlink" Target="https://creativecommons.org/licenses/by-sa/3.0/"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flickr.com/photos/50486328@N00/558103660" TargetMode="External"/><Relationship Id="rId2" Type="http://schemas.openxmlformats.org/officeDocument/2006/relationships/image" Target="../media/image45.jpeg"/><Relationship Id="rId1" Type="http://schemas.openxmlformats.org/officeDocument/2006/relationships/slideLayout" Target="../slideLayouts/slideLayout3.xml"/><Relationship Id="rId4" Type="http://schemas.openxmlformats.org/officeDocument/2006/relationships/hyperlink" Target="https://creativecommons.org/licenses/by-nc-nd/3.0/"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articles.bplans.com/10-things-every-small-business-in-america-needs-to-do/" TargetMode="Externa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hyperlink" Target="https://score.tfaforms.net/16?_ga=2.214297681.736817204.1616089273-1591213352.1571197551" TargetMode="External"/><Relationship Id="rId2" Type="http://schemas.openxmlformats.org/officeDocument/2006/relationships/hyperlink" Target="https://www.score.org/memphis" TargetMode="External"/><Relationship Id="rId1" Type="http://schemas.openxmlformats.org/officeDocument/2006/relationships/slideLayout" Target="../slideLayouts/slideLayout3.xml"/><Relationship Id="rId6" Type="http://schemas.openxmlformats.org/officeDocument/2006/relationships/image" Target="../media/image49.jpeg"/><Relationship Id="rId5" Type="http://schemas.openxmlformats.org/officeDocument/2006/relationships/hyperlink" Target="https://www.score.org/memphis/local-resources" TargetMode="External"/><Relationship Id="rId4" Type="http://schemas.openxmlformats.org/officeDocument/2006/relationships/hyperlink" Target="https://memphis.score.org/content/take-workshop-270"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entrepreneur.com/starting-a-business/50-reasons-to-start-your-own-business/243145"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creativecommons.org/licenses/by-nc-sa/3.0/" TargetMode="External"/><Relationship Id="rId5" Type="http://schemas.openxmlformats.org/officeDocument/2006/relationships/hyperlink" Target="https://jimmysw.com/2016/03/16/motivation/" TargetMode="Externa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hyperlink" Target="https://www.score.org/resource/infographic/megaphone-main-street-startups-finding-customers" TargetMode="Externa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flickr.com/photos/mrdodgy8/2927834031/" TargetMode="External"/><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hyperlink" Target="https://creativecommons.org/licenses/by-nc-nd/3.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entrepreneur.com/growing-a-business/how-to-set-yourself-apart-from-the-competition/334498"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BEEA4-0BDF-460D-ABB3-0F37336EE0B5}"/>
              </a:ext>
            </a:extLst>
          </p:cNvPr>
          <p:cNvSpPr>
            <a:spLocks noGrp="1"/>
          </p:cNvSpPr>
          <p:nvPr>
            <p:ph type="title"/>
          </p:nvPr>
        </p:nvSpPr>
        <p:spPr/>
        <p:txBody>
          <a:bodyPr/>
          <a:lstStyle/>
          <a:p>
            <a:r>
              <a:rPr lang="en-US" dirty="0"/>
              <a:t>SO YOU WANT TO START A BUSINESS</a:t>
            </a:r>
          </a:p>
        </p:txBody>
      </p:sp>
      <p:sp>
        <p:nvSpPr>
          <p:cNvPr id="3" name="Text Placeholder 2">
            <a:extLst>
              <a:ext uri="{FF2B5EF4-FFF2-40B4-BE49-F238E27FC236}">
                <a16:creationId xmlns:a16="http://schemas.microsoft.com/office/drawing/2014/main" id="{E8B41428-B65E-4171-924E-C5628F852706}"/>
              </a:ext>
            </a:extLst>
          </p:cNvPr>
          <p:cNvSpPr>
            <a:spLocks noGrp="1"/>
          </p:cNvSpPr>
          <p:nvPr>
            <p:ph type="body" idx="1"/>
          </p:nvPr>
        </p:nvSpPr>
        <p:spPr/>
        <p:txBody>
          <a:bodyPr>
            <a:normAutofit fontScale="92500" lnSpcReduction="10000"/>
          </a:bodyPr>
          <a:lstStyle/>
          <a:p>
            <a:pPr algn="ctr"/>
            <a:r>
              <a:rPr lang="en-US"/>
              <a:t>A GUIDE TO FIGURING OUT WHAT YOU DON’T KNOW</a:t>
            </a:r>
          </a:p>
          <a:p>
            <a:pPr algn="ctr"/>
            <a:r>
              <a:rPr lang="en-US" sz="1800"/>
              <a:t>By Gary Robinson (Gary.Robinson@scorevolunteer.org)</a:t>
            </a:r>
          </a:p>
          <a:p>
            <a:pPr algn="ctr"/>
            <a:r>
              <a:rPr lang="en-US" sz="1800"/>
              <a:t>SCORE MEMPHIS</a:t>
            </a:r>
            <a:endParaRPr lang="en-US" sz="1800" dirty="0"/>
          </a:p>
        </p:txBody>
      </p:sp>
    </p:spTree>
    <p:extLst>
      <p:ext uri="{BB962C8B-B14F-4D97-AF65-F5344CB8AC3E}">
        <p14:creationId xmlns:p14="http://schemas.microsoft.com/office/powerpoint/2010/main" val="32439766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224BD-17DD-4F6C-A539-C5FD6D26F403}"/>
              </a:ext>
            </a:extLst>
          </p:cNvPr>
          <p:cNvSpPr>
            <a:spLocks noGrp="1"/>
          </p:cNvSpPr>
          <p:nvPr>
            <p:ph type="title"/>
          </p:nvPr>
        </p:nvSpPr>
        <p:spPr/>
        <p:txBody>
          <a:bodyPr/>
          <a:lstStyle/>
          <a:p>
            <a:r>
              <a:rPr lang="en-US" dirty="0"/>
              <a:t>STEP 1: THE IDEA</a:t>
            </a:r>
          </a:p>
        </p:txBody>
      </p:sp>
      <p:sp>
        <p:nvSpPr>
          <p:cNvPr id="3" name="Content Placeholder 2">
            <a:extLst>
              <a:ext uri="{FF2B5EF4-FFF2-40B4-BE49-F238E27FC236}">
                <a16:creationId xmlns:a16="http://schemas.microsoft.com/office/drawing/2014/main" id="{1D0ABB02-3B96-476A-82C8-A912C5AFC84C}"/>
              </a:ext>
            </a:extLst>
          </p:cNvPr>
          <p:cNvSpPr>
            <a:spLocks noGrp="1"/>
          </p:cNvSpPr>
          <p:nvPr>
            <p:ph sz="half" idx="1"/>
          </p:nvPr>
        </p:nvSpPr>
        <p:spPr/>
        <p:txBody>
          <a:bodyPr>
            <a:normAutofit fontScale="92500" lnSpcReduction="10000"/>
          </a:bodyPr>
          <a:lstStyle/>
          <a:p>
            <a:pPr marL="0" indent="0" algn="ctr">
              <a:buNone/>
            </a:pPr>
            <a:r>
              <a:rPr lang="en-US" b="1" dirty="0"/>
              <a:t>THE COMPETITION</a:t>
            </a:r>
          </a:p>
          <a:p>
            <a:pPr marL="0" indent="0">
              <a:buNone/>
            </a:pPr>
            <a:r>
              <a:rPr lang="en-US" dirty="0"/>
              <a:t>** What makes THEM successful?</a:t>
            </a:r>
          </a:p>
          <a:p>
            <a:pPr marL="0" indent="0">
              <a:buNone/>
            </a:pPr>
            <a:r>
              <a:rPr lang="en-US" dirty="0"/>
              <a:t>** What do they charge?</a:t>
            </a:r>
          </a:p>
          <a:p>
            <a:pPr marL="0" indent="0">
              <a:buNone/>
            </a:pPr>
            <a:r>
              <a:rPr lang="en-US" dirty="0"/>
              <a:t>** What is their social media presence?</a:t>
            </a:r>
          </a:p>
          <a:p>
            <a:pPr marL="0" indent="0" algn="ctr">
              <a:buNone/>
            </a:pPr>
            <a:r>
              <a:rPr lang="en-US" b="1" dirty="0"/>
              <a:t>You’ve got to know them to beat them!</a:t>
            </a:r>
          </a:p>
          <a:p>
            <a:endParaRPr lang="en-US" dirty="0"/>
          </a:p>
          <a:p>
            <a:pPr marL="0" indent="0" algn="ctr">
              <a:buNone/>
            </a:pPr>
            <a:r>
              <a:rPr lang="en-US" b="1" dirty="0"/>
              <a:t>COMPARE YOUR IDEA </a:t>
            </a:r>
          </a:p>
          <a:p>
            <a:pPr marL="0" indent="0" algn="ctr">
              <a:buNone/>
            </a:pPr>
            <a:r>
              <a:rPr lang="en-US" b="1" dirty="0"/>
              <a:t>TO THEIR REALITY!</a:t>
            </a:r>
          </a:p>
        </p:txBody>
      </p:sp>
      <p:pic>
        <p:nvPicPr>
          <p:cNvPr id="6" name="Content Placeholder 5">
            <a:extLst>
              <a:ext uri="{FF2B5EF4-FFF2-40B4-BE49-F238E27FC236}">
                <a16:creationId xmlns:a16="http://schemas.microsoft.com/office/drawing/2014/main" id="{9E603B8E-E3EF-4EFF-9B10-8F5EC1655B4B}"/>
              </a:ext>
            </a:extLst>
          </p:cNvPr>
          <p:cNvPicPr>
            <a:picLocks noGrp="1" noChangeAspect="1"/>
          </p:cNvPicPr>
          <p:nvPr>
            <p:ph sz="half" idx="2"/>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6145213" y="1742067"/>
            <a:ext cx="5775325" cy="3840591"/>
          </a:xfrm>
        </p:spPr>
      </p:pic>
    </p:spTree>
    <p:extLst>
      <p:ext uri="{BB962C8B-B14F-4D97-AF65-F5344CB8AC3E}">
        <p14:creationId xmlns:p14="http://schemas.microsoft.com/office/powerpoint/2010/main" val="342829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1000"/>
                                        <p:tgtEl>
                                          <p:spTgt spid="3">
                                            <p:txEl>
                                              <p:pRg st="6" end="6"/>
                                            </p:txEl>
                                          </p:spTgt>
                                        </p:tgtEl>
                                      </p:cBhvr>
                                    </p:animEffect>
                                    <p:anim calcmode="lin" valueType="num">
                                      <p:cBhvr>
                                        <p:cTn id="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1000"/>
                                        <p:tgtEl>
                                          <p:spTgt spid="3">
                                            <p:txEl>
                                              <p:pRg st="7" end="7"/>
                                            </p:txEl>
                                          </p:spTgt>
                                        </p:tgtEl>
                                      </p:cBhvr>
                                    </p:animEffect>
                                    <p:anim calcmode="lin" valueType="num">
                                      <p:cBhvr>
                                        <p:cTn id="1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51EE4-60A3-4A81-926F-E71EBD322CE0}"/>
              </a:ext>
            </a:extLst>
          </p:cNvPr>
          <p:cNvSpPr>
            <a:spLocks noGrp="1"/>
          </p:cNvSpPr>
          <p:nvPr>
            <p:ph type="title"/>
          </p:nvPr>
        </p:nvSpPr>
        <p:spPr/>
        <p:txBody>
          <a:bodyPr/>
          <a:lstStyle/>
          <a:p>
            <a:r>
              <a:rPr lang="en-US" dirty="0"/>
              <a:t>STEP 1: THE IDEA</a:t>
            </a:r>
          </a:p>
        </p:txBody>
      </p:sp>
      <p:sp>
        <p:nvSpPr>
          <p:cNvPr id="3" name="Content Placeholder 2">
            <a:extLst>
              <a:ext uri="{FF2B5EF4-FFF2-40B4-BE49-F238E27FC236}">
                <a16:creationId xmlns:a16="http://schemas.microsoft.com/office/drawing/2014/main" id="{7024D6E5-D88C-4574-AE56-F9A2E9531C77}"/>
              </a:ext>
            </a:extLst>
          </p:cNvPr>
          <p:cNvSpPr>
            <a:spLocks noGrp="1"/>
          </p:cNvSpPr>
          <p:nvPr>
            <p:ph sz="half" idx="1"/>
          </p:nvPr>
        </p:nvSpPr>
        <p:spPr/>
        <p:txBody>
          <a:bodyPr>
            <a:normAutofit fontScale="62500" lnSpcReduction="20000"/>
          </a:bodyPr>
          <a:lstStyle/>
          <a:p>
            <a:pPr marL="0" indent="0" algn="ctr">
              <a:buNone/>
            </a:pPr>
            <a:r>
              <a:rPr lang="en-US" b="1" dirty="0"/>
              <a:t>WHO IS  YOUR </a:t>
            </a:r>
          </a:p>
          <a:p>
            <a:pPr marL="0" indent="0" algn="ctr">
              <a:buNone/>
            </a:pPr>
            <a:r>
              <a:rPr lang="en-US" b="1" dirty="0"/>
              <a:t>TARGET AUDIENCE?</a:t>
            </a:r>
          </a:p>
          <a:p>
            <a:pPr marL="0" indent="0">
              <a:buNone/>
            </a:pPr>
            <a:r>
              <a:rPr lang="en-US" dirty="0"/>
              <a:t>	** Age factor?</a:t>
            </a:r>
          </a:p>
          <a:p>
            <a:pPr marL="0" indent="0">
              <a:buNone/>
            </a:pPr>
            <a:r>
              <a:rPr lang="en-US" dirty="0"/>
              <a:t>	** Gender factor?</a:t>
            </a:r>
          </a:p>
          <a:p>
            <a:pPr marL="0" indent="0">
              <a:buNone/>
            </a:pPr>
            <a:r>
              <a:rPr lang="en-US" dirty="0"/>
              <a:t>	** Ethnicity?</a:t>
            </a:r>
          </a:p>
          <a:p>
            <a:pPr marL="0" indent="0">
              <a:buNone/>
            </a:pPr>
            <a:r>
              <a:rPr lang="en-US" dirty="0"/>
              <a:t>	** Geography?</a:t>
            </a:r>
          </a:p>
          <a:p>
            <a:pPr marL="0" indent="0">
              <a:buNone/>
            </a:pPr>
            <a:r>
              <a:rPr lang="en-US" dirty="0"/>
              <a:t>	** Marital status?</a:t>
            </a:r>
          </a:p>
          <a:p>
            <a:pPr marL="0" indent="0">
              <a:buNone/>
            </a:pPr>
            <a:r>
              <a:rPr lang="en-US" dirty="0"/>
              <a:t>	** Parenting status?</a:t>
            </a:r>
          </a:p>
          <a:p>
            <a:pPr marL="0" indent="0">
              <a:buNone/>
            </a:pPr>
            <a:r>
              <a:rPr lang="en-US" dirty="0"/>
              <a:t>	** Household income?</a:t>
            </a:r>
          </a:p>
          <a:p>
            <a:pPr marL="0" indent="0" algn="ctr">
              <a:buNone/>
            </a:pPr>
            <a:r>
              <a:rPr lang="en-US" dirty="0"/>
              <a:t>IF YOU ANSWER “EVERYBODY,” YOU’LL ATTRACT </a:t>
            </a:r>
          </a:p>
          <a:p>
            <a:pPr marL="0" indent="0" algn="ctr">
              <a:buNone/>
            </a:pPr>
            <a:r>
              <a:rPr lang="en-US" b="1" dirty="0"/>
              <a:t>NOBODY</a:t>
            </a:r>
          </a:p>
          <a:p>
            <a:pPr marL="0" indent="0">
              <a:buNone/>
            </a:pPr>
            <a:r>
              <a:rPr lang="en-US" dirty="0">
                <a:solidFill>
                  <a:srgbClr val="FF0000"/>
                </a:solidFill>
              </a:rPr>
              <a:t>EXPLORE MORE: </a:t>
            </a:r>
            <a:r>
              <a:rPr lang="en-US" dirty="0">
                <a:solidFill>
                  <a:srgbClr val="FF0000"/>
                </a:solidFill>
                <a:hlinkClick r:id="rId2">
                  <a:extLst>
                    <a:ext uri="{A12FA001-AC4F-418D-AE19-62706E023703}">
                      <ahyp:hlinkClr xmlns:ahyp="http://schemas.microsoft.com/office/drawing/2018/hyperlinkcolor" val="tx"/>
                    </a:ext>
                  </a:extLst>
                </a:hlinkClick>
              </a:rPr>
              <a:t>Target Market vs. Target Audience</a:t>
            </a:r>
            <a:endParaRPr lang="en-US" dirty="0">
              <a:solidFill>
                <a:srgbClr val="FF0000"/>
              </a:solidFill>
            </a:endParaRPr>
          </a:p>
        </p:txBody>
      </p:sp>
      <p:pic>
        <p:nvPicPr>
          <p:cNvPr id="6" name="Content Placeholder 5">
            <a:extLst>
              <a:ext uri="{FF2B5EF4-FFF2-40B4-BE49-F238E27FC236}">
                <a16:creationId xmlns:a16="http://schemas.microsoft.com/office/drawing/2014/main" id="{01B0FD3F-3286-4DB7-BF0E-7E722930C645}"/>
              </a:ext>
            </a:extLst>
          </p:cNvPr>
          <p:cNvPicPr>
            <a:picLocks noGrp="1" noChangeAspect="1"/>
          </p:cNvPicPr>
          <p:nvPr>
            <p:ph sz="half" idx="2"/>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270625" y="1479063"/>
            <a:ext cx="5524500" cy="3810000"/>
          </a:xfrm>
        </p:spPr>
      </p:pic>
      <p:sp>
        <p:nvSpPr>
          <p:cNvPr id="7" name="TextBox 6">
            <a:extLst>
              <a:ext uri="{FF2B5EF4-FFF2-40B4-BE49-F238E27FC236}">
                <a16:creationId xmlns:a16="http://schemas.microsoft.com/office/drawing/2014/main" id="{9672E94F-199D-4DA5-9470-D3E4C0FC4345}"/>
              </a:ext>
            </a:extLst>
          </p:cNvPr>
          <p:cNvSpPr txBox="1"/>
          <p:nvPr/>
        </p:nvSpPr>
        <p:spPr>
          <a:xfrm>
            <a:off x="6270625" y="5289063"/>
            <a:ext cx="5524500" cy="230832"/>
          </a:xfrm>
          <a:prstGeom prst="rect">
            <a:avLst/>
          </a:prstGeom>
          <a:noFill/>
        </p:spPr>
        <p:txBody>
          <a:bodyPr wrap="square" rtlCol="0">
            <a:spAutoFit/>
          </a:bodyPr>
          <a:lstStyle/>
          <a:p>
            <a:r>
              <a:rPr lang="en-US" sz="900">
                <a:hlinkClick r:id="rId4" tooltip="http://www.amisampath.com/2015/02/how-in-market-audiences-on-google.html"/>
              </a:rPr>
              <a:t>This Photo</a:t>
            </a:r>
            <a:r>
              <a:rPr lang="en-US" sz="900"/>
              <a:t> by Unknown Author is licensed under </a:t>
            </a:r>
            <a:r>
              <a:rPr lang="en-US" sz="900">
                <a:hlinkClick r:id="rId5" tooltip="https://creativecommons.org/licenses/by-nc-sa/3.0/"/>
              </a:rPr>
              <a:t>CC BY-SA-NC</a:t>
            </a:r>
            <a:endParaRPr lang="en-US" sz="900"/>
          </a:p>
        </p:txBody>
      </p:sp>
    </p:spTree>
    <p:extLst>
      <p:ext uri="{BB962C8B-B14F-4D97-AF65-F5344CB8AC3E}">
        <p14:creationId xmlns:p14="http://schemas.microsoft.com/office/powerpoint/2010/main" val="411379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 calcmode="lin" valueType="num">
                                      <p:cBhvr additive="base">
                                        <p:cTn id="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anim calcmode="lin" valueType="num">
                                      <p:cBhvr additive="base">
                                        <p:cTn id="1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7ECA1-B0CC-456A-A493-210B2B5652E8}"/>
              </a:ext>
            </a:extLst>
          </p:cNvPr>
          <p:cNvSpPr>
            <a:spLocks noGrp="1"/>
          </p:cNvSpPr>
          <p:nvPr>
            <p:ph type="title"/>
          </p:nvPr>
        </p:nvSpPr>
        <p:spPr/>
        <p:txBody>
          <a:bodyPr/>
          <a:lstStyle/>
          <a:p>
            <a:r>
              <a:rPr lang="en-US" dirty="0"/>
              <a:t>STEP 1: THE IDEA</a:t>
            </a:r>
          </a:p>
        </p:txBody>
      </p:sp>
      <p:sp>
        <p:nvSpPr>
          <p:cNvPr id="3" name="Content Placeholder 2">
            <a:extLst>
              <a:ext uri="{FF2B5EF4-FFF2-40B4-BE49-F238E27FC236}">
                <a16:creationId xmlns:a16="http://schemas.microsoft.com/office/drawing/2014/main" id="{B8F88449-5025-4619-9BA6-63AAB167AF51}"/>
              </a:ext>
            </a:extLst>
          </p:cNvPr>
          <p:cNvSpPr>
            <a:spLocks noGrp="1"/>
          </p:cNvSpPr>
          <p:nvPr>
            <p:ph sz="half" idx="1"/>
          </p:nvPr>
        </p:nvSpPr>
        <p:spPr/>
        <p:txBody>
          <a:bodyPr>
            <a:normAutofit fontScale="92500" lnSpcReduction="20000"/>
          </a:bodyPr>
          <a:lstStyle/>
          <a:p>
            <a:pPr marL="0" indent="0" algn="ctr">
              <a:buNone/>
            </a:pPr>
            <a:r>
              <a:rPr lang="en-US" b="1" dirty="0"/>
              <a:t>WHO IS YOUR IDEAL CUSTOMER?</a:t>
            </a:r>
            <a:endParaRPr lang="en-US" dirty="0"/>
          </a:p>
          <a:p>
            <a:pPr marL="0" indent="0">
              <a:buNone/>
            </a:pPr>
            <a:r>
              <a:rPr lang="en-US" dirty="0"/>
              <a:t>“As a &lt; type of person &gt;, I want &lt;some goal &gt; so that &lt;some reason&gt;.”</a:t>
            </a:r>
          </a:p>
          <a:p>
            <a:pPr marL="0" indent="0">
              <a:buNone/>
            </a:pPr>
            <a:endParaRPr lang="en-US" dirty="0"/>
          </a:p>
          <a:p>
            <a:pPr marL="0" indent="0">
              <a:buNone/>
            </a:pPr>
            <a:r>
              <a:rPr lang="en-US" dirty="0"/>
              <a:t>“As a concerned parent, I want my child to have every educational advantage. My child needs extra help tailored to him.”</a:t>
            </a:r>
          </a:p>
          <a:p>
            <a:pPr marL="0" indent="0">
              <a:buNone/>
            </a:pPr>
            <a:r>
              <a:rPr lang="en-US" dirty="0">
                <a:solidFill>
                  <a:srgbClr val="FF0000"/>
                </a:solidFill>
              </a:rPr>
              <a:t>EXPLORE MORE: </a:t>
            </a:r>
            <a:r>
              <a:rPr lang="en-US" dirty="0">
                <a:solidFill>
                  <a:srgbClr val="FF0000"/>
                </a:solidFill>
                <a:hlinkClick r:id="rId2">
                  <a:extLst>
                    <a:ext uri="{A12FA001-AC4F-418D-AE19-62706E023703}">
                      <ahyp:hlinkClr xmlns:ahyp="http://schemas.microsoft.com/office/drawing/2018/hyperlinkcolor" val="tx"/>
                    </a:ext>
                  </a:extLst>
                </a:hlinkClick>
              </a:rPr>
              <a:t>Identify your ideal client</a:t>
            </a:r>
            <a:endParaRPr lang="en-US" dirty="0">
              <a:solidFill>
                <a:srgbClr val="FF0000"/>
              </a:solidFill>
            </a:endParaRPr>
          </a:p>
        </p:txBody>
      </p:sp>
      <p:pic>
        <p:nvPicPr>
          <p:cNvPr id="6" name="Content Placeholder 5" descr="A person sitting at a table&#10;&#10;Description automatically generated with medium confidence">
            <a:extLst>
              <a:ext uri="{FF2B5EF4-FFF2-40B4-BE49-F238E27FC236}">
                <a16:creationId xmlns:a16="http://schemas.microsoft.com/office/drawing/2014/main" id="{5CE1AE40-14FE-444A-847E-460409A0A020}"/>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45213" y="1737255"/>
            <a:ext cx="5775325" cy="3850216"/>
          </a:xfrm>
        </p:spPr>
      </p:pic>
    </p:spTree>
    <p:extLst>
      <p:ext uri="{BB962C8B-B14F-4D97-AF65-F5344CB8AC3E}">
        <p14:creationId xmlns:p14="http://schemas.microsoft.com/office/powerpoint/2010/main" val="335910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additive="base">
                                        <p:cTn id="1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 calcmode="lin" valueType="num">
                                      <p:cBhvr additive="base">
                                        <p:cTn id="2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E72CF-1507-40B8-B097-223B1A62B0C4}"/>
              </a:ext>
            </a:extLst>
          </p:cNvPr>
          <p:cNvSpPr>
            <a:spLocks noGrp="1"/>
          </p:cNvSpPr>
          <p:nvPr>
            <p:ph type="title"/>
          </p:nvPr>
        </p:nvSpPr>
        <p:spPr/>
        <p:txBody>
          <a:bodyPr/>
          <a:lstStyle/>
          <a:p>
            <a:r>
              <a:rPr lang="en-US" dirty="0"/>
              <a:t>STEP 1: THE IDEA</a:t>
            </a:r>
          </a:p>
        </p:txBody>
      </p:sp>
      <p:sp>
        <p:nvSpPr>
          <p:cNvPr id="3" name="Content Placeholder 2">
            <a:extLst>
              <a:ext uri="{FF2B5EF4-FFF2-40B4-BE49-F238E27FC236}">
                <a16:creationId xmlns:a16="http://schemas.microsoft.com/office/drawing/2014/main" id="{6FF23390-4BA6-4912-A21B-44B61499EC7B}"/>
              </a:ext>
            </a:extLst>
          </p:cNvPr>
          <p:cNvSpPr>
            <a:spLocks noGrp="1"/>
          </p:cNvSpPr>
          <p:nvPr>
            <p:ph sz="half" idx="1"/>
          </p:nvPr>
        </p:nvSpPr>
        <p:spPr/>
        <p:txBody>
          <a:bodyPr>
            <a:normAutofit lnSpcReduction="10000"/>
          </a:bodyPr>
          <a:lstStyle/>
          <a:p>
            <a:pPr marL="0" indent="0" algn="ctr">
              <a:buNone/>
            </a:pPr>
            <a:r>
              <a:rPr lang="en-US" b="1" dirty="0"/>
              <a:t>YOUR WORK ETHIC</a:t>
            </a:r>
          </a:p>
          <a:p>
            <a:r>
              <a:rPr lang="en-US" dirty="0"/>
              <a:t>Are you willing to do the research and learn the how-</a:t>
            </a:r>
            <a:r>
              <a:rPr lang="en-US" dirty="0" err="1"/>
              <a:t>to’s</a:t>
            </a:r>
            <a:r>
              <a:rPr lang="en-US" dirty="0"/>
              <a:t>?</a:t>
            </a:r>
          </a:p>
          <a:p>
            <a:pPr marL="0" indent="0" algn="ctr">
              <a:buNone/>
            </a:pPr>
            <a:r>
              <a:rPr lang="en-US" i="1" dirty="0" err="1"/>
              <a:t>Ahhh</a:t>
            </a:r>
            <a:r>
              <a:rPr lang="en-US" i="1" dirty="0"/>
              <a:t>, I’ll do that tomorrow. I’m going out with my friends tonight</a:t>
            </a:r>
          </a:p>
          <a:p>
            <a:pPr marL="0" indent="0" algn="ctr">
              <a:buNone/>
            </a:pPr>
            <a:r>
              <a:rPr lang="en-US" i="1" dirty="0"/>
              <a:t>=</a:t>
            </a:r>
          </a:p>
          <a:p>
            <a:pPr marL="0" indent="0" algn="ctr">
              <a:buNone/>
            </a:pPr>
            <a:r>
              <a:rPr lang="en-US" i="1" dirty="0"/>
              <a:t>Houston, we have a problem</a:t>
            </a:r>
          </a:p>
          <a:p>
            <a:pPr marL="0" indent="0" algn="ctr">
              <a:buNone/>
            </a:pPr>
            <a:r>
              <a:rPr lang="en-US" b="1" dirty="0"/>
              <a:t>You can’t have a million-dollar dream without a </a:t>
            </a:r>
            <a:r>
              <a:rPr lang="en-US" b="1"/>
              <a:t>million-dollar work </a:t>
            </a:r>
            <a:r>
              <a:rPr lang="en-US" b="1" dirty="0"/>
              <a:t>ethic!</a:t>
            </a:r>
          </a:p>
        </p:txBody>
      </p:sp>
      <p:pic>
        <p:nvPicPr>
          <p:cNvPr id="9" name="Content Placeholder 8" descr="Mother carrying baby">
            <a:extLst>
              <a:ext uri="{FF2B5EF4-FFF2-40B4-BE49-F238E27FC236}">
                <a16:creationId xmlns:a16="http://schemas.microsoft.com/office/drawing/2014/main" id="{4E891C30-7CE5-49A9-AEF3-A060BE112DC0}"/>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6145213" y="1351363"/>
            <a:ext cx="5775325" cy="3849840"/>
          </a:xfrm>
        </p:spPr>
      </p:pic>
    </p:spTree>
    <p:extLst>
      <p:ext uri="{BB962C8B-B14F-4D97-AF65-F5344CB8AC3E}">
        <p14:creationId xmlns:p14="http://schemas.microsoft.com/office/powerpoint/2010/main" val="367071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81FA6-5766-49A9-AFE5-03D0A7FA0309}"/>
              </a:ext>
            </a:extLst>
          </p:cNvPr>
          <p:cNvSpPr>
            <a:spLocks noGrp="1"/>
          </p:cNvSpPr>
          <p:nvPr>
            <p:ph type="title"/>
          </p:nvPr>
        </p:nvSpPr>
        <p:spPr/>
        <p:txBody>
          <a:bodyPr/>
          <a:lstStyle/>
          <a:p>
            <a:r>
              <a:rPr lang="en-US" dirty="0"/>
              <a:t>STEP 1: THE IDEA</a:t>
            </a:r>
          </a:p>
        </p:txBody>
      </p:sp>
      <p:sp>
        <p:nvSpPr>
          <p:cNvPr id="3" name="Content Placeholder 2">
            <a:extLst>
              <a:ext uri="{FF2B5EF4-FFF2-40B4-BE49-F238E27FC236}">
                <a16:creationId xmlns:a16="http://schemas.microsoft.com/office/drawing/2014/main" id="{7E88AF81-2F9E-4A07-8199-9A54ECAF1B18}"/>
              </a:ext>
            </a:extLst>
          </p:cNvPr>
          <p:cNvSpPr>
            <a:spLocks noGrp="1"/>
          </p:cNvSpPr>
          <p:nvPr>
            <p:ph sz="half" idx="1"/>
          </p:nvPr>
        </p:nvSpPr>
        <p:spPr/>
        <p:txBody>
          <a:bodyPr>
            <a:normAutofit lnSpcReduction="10000"/>
          </a:bodyPr>
          <a:lstStyle/>
          <a:p>
            <a:pPr marL="0" indent="0" algn="ctr">
              <a:buNone/>
            </a:pPr>
            <a:r>
              <a:rPr lang="en-US" b="1" dirty="0"/>
              <a:t>SHOW ME THE MONEY!</a:t>
            </a:r>
          </a:p>
          <a:p>
            <a:pPr marL="0" indent="0">
              <a:buNone/>
            </a:pPr>
            <a:r>
              <a:rPr lang="en-US" dirty="0"/>
              <a:t>Do you have …</a:t>
            </a:r>
          </a:p>
          <a:p>
            <a:pPr marL="0" indent="0">
              <a:buNone/>
            </a:pPr>
            <a:r>
              <a:rPr lang="en-US" dirty="0"/>
              <a:t>   ** Money to invest?</a:t>
            </a:r>
          </a:p>
          <a:p>
            <a:pPr marL="0" indent="0">
              <a:buNone/>
            </a:pPr>
            <a:r>
              <a:rPr lang="en-US" dirty="0"/>
              <a:t>   ** A good credit rating? (680)</a:t>
            </a:r>
          </a:p>
          <a:p>
            <a:pPr marL="0" indent="0">
              <a:buNone/>
            </a:pPr>
            <a:r>
              <a:rPr lang="en-US" dirty="0"/>
              <a:t>   ** Outside capital resources?</a:t>
            </a:r>
          </a:p>
          <a:p>
            <a:pPr marL="0" indent="0">
              <a:buNone/>
            </a:pPr>
            <a:r>
              <a:rPr lang="en-US" dirty="0"/>
              <a:t>   ** Collateral to get a loan?</a:t>
            </a:r>
          </a:p>
          <a:p>
            <a:pPr marL="0" indent="0">
              <a:buNone/>
            </a:pPr>
            <a:r>
              <a:rPr lang="en-US" dirty="0"/>
              <a:t>   ** Current income?</a:t>
            </a:r>
          </a:p>
          <a:p>
            <a:pPr marL="0" indent="0">
              <a:buNone/>
            </a:pPr>
            <a:r>
              <a:rPr lang="en-US" dirty="0">
                <a:solidFill>
                  <a:srgbClr val="FF0000"/>
                </a:solidFill>
              </a:rPr>
              <a:t>EXPLORE MORE: </a:t>
            </a:r>
            <a:r>
              <a:rPr lang="en-US" dirty="0">
                <a:solidFill>
                  <a:srgbClr val="FF0000"/>
                </a:solidFill>
                <a:hlinkClick r:id="rId2">
                  <a:extLst>
                    <a:ext uri="{A12FA001-AC4F-418D-AE19-62706E023703}">
                      <ahyp:hlinkClr xmlns:ahyp="http://schemas.microsoft.com/office/drawing/2018/hyperlinkcolor" val="tx"/>
                    </a:ext>
                  </a:extLst>
                </a:hlinkClick>
              </a:rPr>
              <a:t>How to boost your credit score</a:t>
            </a:r>
            <a:endParaRPr lang="en-US" dirty="0">
              <a:solidFill>
                <a:srgbClr val="FF0000"/>
              </a:solidFill>
            </a:endParaRPr>
          </a:p>
        </p:txBody>
      </p:sp>
      <p:pic>
        <p:nvPicPr>
          <p:cNvPr id="7" name="Content Placeholder 6" descr="Pile of American dollar banknotes">
            <a:extLst>
              <a:ext uri="{FF2B5EF4-FFF2-40B4-BE49-F238E27FC236}">
                <a16:creationId xmlns:a16="http://schemas.microsoft.com/office/drawing/2014/main" id="{11793DD0-7012-4342-88D5-9275968A934F}"/>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45213" y="1496856"/>
            <a:ext cx="5775325" cy="4331014"/>
          </a:xfrm>
        </p:spPr>
      </p:pic>
    </p:spTree>
    <p:extLst>
      <p:ext uri="{BB962C8B-B14F-4D97-AF65-F5344CB8AC3E}">
        <p14:creationId xmlns:p14="http://schemas.microsoft.com/office/powerpoint/2010/main" val="2419290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75C840B-D443-4A41-BF3C-4DC79D28BD8F}"/>
              </a:ext>
            </a:extLst>
          </p:cNvPr>
          <p:cNvSpPr>
            <a:spLocks noGrp="1"/>
          </p:cNvSpPr>
          <p:nvPr>
            <p:ph type="title"/>
          </p:nvPr>
        </p:nvSpPr>
        <p:spPr>
          <a:xfrm>
            <a:off x="457200" y="594359"/>
            <a:ext cx="3200400" cy="2286000"/>
          </a:xfrm>
        </p:spPr>
        <p:txBody>
          <a:bodyPr/>
          <a:lstStyle/>
          <a:p>
            <a:r>
              <a:rPr lang="en-US" dirty="0"/>
              <a:t>WHERE’S MY PIGGYBANK?</a:t>
            </a:r>
          </a:p>
        </p:txBody>
      </p:sp>
      <p:pic>
        <p:nvPicPr>
          <p:cNvPr id="5" name="Content Placeholder 4">
            <a:extLst>
              <a:ext uri="{FF2B5EF4-FFF2-40B4-BE49-F238E27FC236}">
                <a16:creationId xmlns:a16="http://schemas.microsoft.com/office/drawing/2014/main" id="{146C0614-95DB-49D1-9731-68368FBFA77D}"/>
              </a:ext>
            </a:extLst>
          </p:cNvPr>
          <p:cNvPicPr>
            <a:picLocks noGrp="1" noChangeAspect="1"/>
          </p:cNvPicPr>
          <p:nvPr>
            <p:ph idx="1"/>
          </p:nvPr>
        </p:nvPicPr>
        <p:blipFill>
          <a:blip r:embed="rId2"/>
          <a:stretch>
            <a:fillRect/>
          </a:stretch>
        </p:blipFill>
        <p:spPr>
          <a:xfrm>
            <a:off x="4800600" y="917715"/>
            <a:ext cx="6492240" cy="4885410"/>
          </a:xfrm>
          <a:noFill/>
        </p:spPr>
      </p:pic>
      <p:sp>
        <p:nvSpPr>
          <p:cNvPr id="12" name="Text Placeholder 3">
            <a:extLst>
              <a:ext uri="{FF2B5EF4-FFF2-40B4-BE49-F238E27FC236}">
                <a16:creationId xmlns:a16="http://schemas.microsoft.com/office/drawing/2014/main" id="{F12D3C48-92AE-4D4F-9913-5F20347247F7}"/>
              </a:ext>
            </a:extLst>
          </p:cNvPr>
          <p:cNvSpPr>
            <a:spLocks noGrp="1"/>
          </p:cNvSpPr>
          <p:nvPr>
            <p:ph type="body" sz="half" idx="2"/>
          </p:nvPr>
        </p:nvSpPr>
        <p:spPr>
          <a:xfrm>
            <a:off x="457200" y="4488872"/>
            <a:ext cx="3200400" cy="1816331"/>
          </a:xfrm>
        </p:spPr>
        <p:txBody>
          <a:bodyPr>
            <a:normAutofit fontScale="62500" lnSpcReduction="20000"/>
          </a:bodyPr>
          <a:lstStyle/>
          <a:p>
            <a:r>
              <a:rPr lang="en-US" sz="3200" dirty="0"/>
              <a:t>Finding No. 2: Funding usually starts at home</a:t>
            </a:r>
          </a:p>
          <a:p>
            <a:endParaRPr lang="en-US" sz="3200" dirty="0"/>
          </a:p>
          <a:p>
            <a:r>
              <a:rPr lang="en-US" sz="3200" dirty="0">
                <a:solidFill>
                  <a:srgbClr val="FFFF00"/>
                </a:solidFill>
              </a:rPr>
              <a:t>EXPLORE MORE: </a:t>
            </a:r>
            <a:r>
              <a:rPr lang="en-US" sz="3200" dirty="0">
                <a:solidFill>
                  <a:srgbClr val="FFFF00"/>
                </a:solidFill>
                <a:hlinkClick r:id="rId3">
                  <a:extLst>
                    <a:ext uri="{A12FA001-AC4F-418D-AE19-62706E023703}">
                      <ahyp:hlinkClr xmlns:ahyp="http://schemas.microsoft.com/office/drawing/2018/hyperlinkcolor" val="tx"/>
                    </a:ext>
                  </a:extLst>
                </a:hlinkClick>
              </a:rPr>
              <a:t>Megaphone of Main Street financing report</a:t>
            </a:r>
            <a:endParaRPr lang="en-US" sz="3200" dirty="0">
              <a:solidFill>
                <a:srgbClr val="FFFF00"/>
              </a:solidFill>
            </a:endParaRPr>
          </a:p>
        </p:txBody>
      </p:sp>
    </p:spTree>
    <p:extLst>
      <p:ext uri="{BB962C8B-B14F-4D97-AF65-F5344CB8AC3E}">
        <p14:creationId xmlns:p14="http://schemas.microsoft.com/office/powerpoint/2010/main" val="3614301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0E523-D767-A7F4-91A1-074500E4B7DB}"/>
              </a:ext>
            </a:extLst>
          </p:cNvPr>
          <p:cNvSpPr>
            <a:spLocks noGrp="1"/>
          </p:cNvSpPr>
          <p:nvPr>
            <p:ph type="title"/>
          </p:nvPr>
        </p:nvSpPr>
        <p:spPr/>
        <p:txBody>
          <a:bodyPr/>
          <a:lstStyle/>
          <a:p>
            <a:r>
              <a:rPr lang="en-US" dirty="0"/>
              <a:t>STEP 1: THE IDEA</a:t>
            </a:r>
          </a:p>
        </p:txBody>
      </p:sp>
      <p:sp>
        <p:nvSpPr>
          <p:cNvPr id="3" name="Content Placeholder 2">
            <a:extLst>
              <a:ext uri="{FF2B5EF4-FFF2-40B4-BE49-F238E27FC236}">
                <a16:creationId xmlns:a16="http://schemas.microsoft.com/office/drawing/2014/main" id="{4BC0E2B6-CB55-94C6-DF53-5B4761773DD7}"/>
              </a:ext>
            </a:extLst>
          </p:cNvPr>
          <p:cNvSpPr>
            <a:spLocks noGrp="1"/>
          </p:cNvSpPr>
          <p:nvPr>
            <p:ph sz="half" idx="1"/>
          </p:nvPr>
        </p:nvSpPr>
        <p:spPr/>
        <p:txBody>
          <a:bodyPr>
            <a:normAutofit fontScale="85000" lnSpcReduction="20000"/>
          </a:bodyPr>
          <a:lstStyle/>
          <a:p>
            <a:pPr marL="0" indent="0">
              <a:buNone/>
            </a:pPr>
            <a:r>
              <a:rPr lang="en-US" b="1" dirty="0"/>
              <a:t>TRUTH ABOUT GRANTS</a:t>
            </a:r>
          </a:p>
          <a:p>
            <a:pPr marL="0" indent="0">
              <a:buNone/>
            </a:pPr>
            <a:r>
              <a:rPr lang="en-US" dirty="0"/>
              <a:t>Bad news: There aren’t many!</a:t>
            </a:r>
          </a:p>
          <a:p>
            <a:pPr marL="0" indent="0">
              <a:buNone/>
            </a:pPr>
            <a:r>
              <a:rPr lang="en-US" dirty="0"/>
              <a:t>Good news: There are a few!</a:t>
            </a:r>
          </a:p>
          <a:p>
            <a:pPr marL="0" indent="0">
              <a:buNone/>
            </a:pPr>
            <a:r>
              <a:rPr lang="en-US" dirty="0"/>
              <a:t>EXPLORE:</a:t>
            </a:r>
          </a:p>
          <a:p>
            <a:pPr marL="0" indent="0">
              <a:buNone/>
            </a:pPr>
            <a:r>
              <a:rPr lang="en-US" dirty="0">
                <a:hlinkClick r:id="rId2"/>
              </a:rPr>
              <a:t>Inc.com: 31 Small-Business Grants for Women</a:t>
            </a:r>
            <a:endParaRPr lang="en-US" dirty="0"/>
          </a:p>
          <a:p>
            <a:pPr marL="0" indent="0">
              <a:buNone/>
            </a:pPr>
            <a:r>
              <a:rPr lang="en-US" dirty="0">
                <a:hlinkClick r:id="rId3"/>
              </a:rPr>
              <a:t>Nerdwallet.com has some ideas</a:t>
            </a:r>
            <a:endParaRPr lang="en-US" dirty="0"/>
          </a:p>
          <a:p>
            <a:pPr marL="0" indent="0">
              <a:buNone/>
            </a:pPr>
            <a:r>
              <a:rPr lang="en-US" dirty="0" err="1">
                <a:hlinkClick r:id="rId4"/>
              </a:rPr>
              <a:t>HelloAlice</a:t>
            </a:r>
            <a:r>
              <a:rPr lang="en-US" dirty="0">
                <a:hlinkClick r:id="rId4"/>
              </a:rPr>
              <a:t> is another good one</a:t>
            </a:r>
            <a:endParaRPr lang="en-US" dirty="0"/>
          </a:p>
          <a:p>
            <a:pPr marL="0" indent="0">
              <a:buNone/>
            </a:pPr>
            <a:r>
              <a:rPr lang="en-US" dirty="0">
                <a:hlinkClick r:id="rId5"/>
              </a:rPr>
              <a:t>Grants.gov should be checked</a:t>
            </a:r>
            <a:endParaRPr lang="en-US" dirty="0"/>
          </a:p>
          <a:p>
            <a:pPr marL="0" indent="0" algn="ctr">
              <a:buNone/>
            </a:pPr>
            <a:r>
              <a:rPr lang="en-US" dirty="0"/>
              <a:t>DISCLAIMER:</a:t>
            </a:r>
          </a:p>
          <a:p>
            <a:pPr marL="0" indent="0">
              <a:buNone/>
            </a:pPr>
            <a:r>
              <a:rPr lang="en-US" dirty="0"/>
              <a:t>Grants are for programs, not for people.</a:t>
            </a:r>
          </a:p>
          <a:p>
            <a:pPr marL="0" indent="0">
              <a:buNone/>
            </a:pPr>
            <a:endParaRPr lang="en-US" dirty="0"/>
          </a:p>
        </p:txBody>
      </p:sp>
      <p:pic>
        <p:nvPicPr>
          <p:cNvPr id="12" name="Content Placeholder 11" descr="Hands holding shamrock">
            <a:extLst>
              <a:ext uri="{FF2B5EF4-FFF2-40B4-BE49-F238E27FC236}">
                <a16:creationId xmlns:a16="http://schemas.microsoft.com/office/drawing/2014/main" id="{1F2212A4-DD8F-7F39-F8A9-11CC7CCF84B0}"/>
              </a:ext>
            </a:extLst>
          </p:cNvPr>
          <p:cNvPicPr>
            <a:picLocks noGrp="1" noChangeAspect="1"/>
          </p:cNvPicPr>
          <p:nvPr>
            <p:ph sz="half" idx="2"/>
          </p:nvPr>
        </p:nvPicPr>
        <p:blipFill>
          <a:blip r:embed="rId6" cstate="screen">
            <a:extLst>
              <a:ext uri="{28A0092B-C50C-407E-A947-70E740481C1C}">
                <a14:useLocalDpi xmlns:a14="http://schemas.microsoft.com/office/drawing/2010/main"/>
              </a:ext>
            </a:extLst>
          </a:blip>
          <a:stretch>
            <a:fillRect/>
          </a:stretch>
        </p:blipFill>
        <p:spPr>
          <a:xfrm>
            <a:off x="6145213" y="1282087"/>
            <a:ext cx="5775325" cy="3825831"/>
          </a:xfrm>
        </p:spPr>
      </p:pic>
    </p:spTree>
    <p:extLst>
      <p:ext uri="{BB962C8B-B14F-4D97-AF65-F5344CB8AC3E}">
        <p14:creationId xmlns:p14="http://schemas.microsoft.com/office/powerpoint/2010/main" val="253122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 calcmode="lin" valueType="num">
                                      <p:cBhvr additive="base">
                                        <p:cTn id="5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013E1-4B1F-E8FC-A901-CF6D010C931A}"/>
              </a:ext>
            </a:extLst>
          </p:cNvPr>
          <p:cNvSpPr>
            <a:spLocks noGrp="1"/>
          </p:cNvSpPr>
          <p:nvPr>
            <p:ph type="title"/>
          </p:nvPr>
        </p:nvSpPr>
        <p:spPr/>
        <p:txBody>
          <a:bodyPr/>
          <a:lstStyle/>
          <a:p>
            <a:r>
              <a:rPr lang="en-US" dirty="0"/>
              <a:t>STEP 1: THE IDEA</a:t>
            </a:r>
          </a:p>
        </p:txBody>
      </p:sp>
      <p:sp>
        <p:nvSpPr>
          <p:cNvPr id="3" name="Content Placeholder 2">
            <a:extLst>
              <a:ext uri="{FF2B5EF4-FFF2-40B4-BE49-F238E27FC236}">
                <a16:creationId xmlns:a16="http://schemas.microsoft.com/office/drawing/2014/main" id="{D6BF6667-20EE-8541-DCE6-7E0CA34C438C}"/>
              </a:ext>
            </a:extLst>
          </p:cNvPr>
          <p:cNvSpPr>
            <a:spLocks noGrp="1"/>
          </p:cNvSpPr>
          <p:nvPr>
            <p:ph sz="half" idx="1"/>
          </p:nvPr>
        </p:nvSpPr>
        <p:spPr/>
        <p:txBody>
          <a:bodyPr>
            <a:normAutofit fontScale="85000" lnSpcReduction="10000"/>
          </a:bodyPr>
          <a:lstStyle/>
          <a:p>
            <a:pPr marL="0" indent="0">
              <a:buNone/>
            </a:pPr>
            <a:r>
              <a:rPr lang="en-US" b="1" dirty="0"/>
              <a:t>GETTING SBA CERTIFIED</a:t>
            </a:r>
            <a:endParaRPr lang="en-US" dirty="0"/>
          </a:p>
          <a:p>
            <a:r>
              <a:rPr lang="en-US" dirty="0">
                <a:hlinkClick r:id="rId2"/>
              </a:rPr>
              <a:t>HUBZone</a:t>
            </a:r>
            <a:r>
              <a:rPr lang="en-US" dirty="0"/>
              <a:t>: Helps historically underutilized business zones</a:t>
            </a:r>
          </a:p>
          <a:p>
            <a:r>
              <a:rPr lang="en-US" dirty="0">
                <a:hlinkClick r:id="rId3"/>
              </a:rPr>
              <a:t>8(a)</a:t>
            </a:r>
            <a:r>
              <a:rPr lang="en-US" dirty="0"/>
              <a:t>: Federal contracting and training program to help small business owners who are socially and economically disadvantaged.</a:t>
            </a:r>
          </a:p>
          <a:p>
            <a:r>
              <a:rPr lang="en-US" dirty="0">
                <a:hlinkClick r:id="rId4"/>
              </a:rPr>
              <a:t>Veteran-Owned Small Business</a:t>
            </a:r>
            <a:r>
              <a:rPr lang="en-US" dirty="0"/>
              <a:t>:  Allows to compete for government contracts.</a:t>
            </a:r>
          </a:p>
          <a:p>
            <a:r>
              <a:rPr lang="en-US" dirty="0">
                <a:hlinkClick r:id="rId5"/>
              </a:rPr>
              <a:t>Women-Owned Small Business</a:t>
            </a:r>
            <a:r>
              <a:rPr lang="en-US" dirty="0"/>
              <a:t>: Allows to compete for government contracts.</a:t>
            </a:r>
          </a:p>
          <a:p>
            <a:r>
              <a:rPr lang="en-US" dirty="0">
                <a:hlinkClick r:id="rId6"/>
              </a:rPr>
              <a:t>Mississippi Certification Info</a:t>
            </a:r>
            <a:endParaRPr lang="en-US" dirty="0"/>
          </a:p>
        </p:txBody>
      </p:sp>
      <p:pic>
        <p:nvPicPr>
          <p:cNvPr id="8" name="Content Placeholder 7">
            <a:extLst>
              <a:ext uri="{FF2B5EF4-FFF2-40B4-BE49-F238E27FC236}">
                <a16:creationId xmlns:a16="http://schemas.microsoft.com/office/drawing/2014/main" id="{C2BA7704-1098-921C-9EC0-8316B2D184AB}"/>
              </a:ext>
            </a:extLst>
          </p:cNvPr>
          <p:cNvPicPr>
            <a:picLocks noGrp="1" noChangeAspect="1"/>
          </p:cNvPicPr>
          <p:nvPr>
            <p:ph sz="half" idx="2"/>
          </p:nvPr>
        </p:nvPicPr>
        <p:blipFill>
          <a:blip r:embed="rId7"/>
          <a:stretch>
            <a:fillRect/>
          </a:stretch>
        </p:blipFill>
        <p:spPr>
          <a:xfrm>
            <a:off x="6145213" y="1463036"/>
            <a:ext cx="5775325" cy="3958814"/>
          </a:xfrm>
        </p:spPr>
      </p:pic>
    </p:spTree>
    <p:extLst>
      <p:ext uri="{BB962C8B-B14F-4D97-AF65-F5344CB8AC3E}">
        <p14:creationId xmlns:p14="http://schemas.microsoft.com/office/powerpoint/2010/main" val="2387427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C6218-9E26-4D06-B30F-1965DBF6297A}"/>
              </a:ext>
            </a:extLst>
          </p:cNvPr>
          <p:cNvSpPr>
            <a:spLocks noGrp="1"/>
          </p:cNvSpPr>
          <p:nvPr>
            <p:ph type="title"/>
          </p:nvPr>
        </p:nvSpPr>
        <p:spPr/>
        <p:txBody>
          <a:bodyPr/>
          <a:lstStyle/>
          <a:p>
            <a:r>
              <a:rPr lang="en-US" dirty="0"/>
              <a:t>STEP 1: THE IDEA</a:t>
            </a:r>
          </a:p>
        </p:txBody>
      </p:sp>
      <p:pic>
        <p:nvPicPr>
          <p:cNvPr id="9" name="Content Placeholder 8">
            <a:extLst>
              <a:ext uri="{FF2B5EF4-FFF2-40B4-BE49-F238E27FC236}">
                <a16:creationId xmlns:a16="http://schemas.microsoft.com/office/drawing/2014/main" id="{7BA3BB26-8494-43E5-8B45-5E7E8EEC8BF8}"/>
              </a:ext>
            </a:extLst>
          </p:cNvPr>
          <p:cNvPicPr>
            <a:picLocks noGrp="1" noChangeAspect="1"/>
          </p:cNvPicPr>
          <p:nvPr>
            <p:ph sz="half" idx="1"/>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77800" y="1728466"/>
            <a:ext cx="5797550" cy="3867794"/>
          </a:xfrm>
        </p:spPr>
      </p:pic>
      <p:sp>
        <p:nvSpPr>
          <p:cNvPr id="4" name="Content Placeholder 3">
            <a:extLst>
              <a:ext uri="{FF2B5EF4-FFF2-40B4-BE49-F238E27FC236}">
                <a16:creationId xmlns:a16="http://schemas.microsoft.com/office/drawing/2014/main" id="{0075CAC0-CB07-4E40-98B1-0B75462D55B3}"/>
              </a:ext>
            </a:extLst>
          </p:cNvPr>
          <p:cNvSpPr>
            <a:spLocks noGrp="1"/>
          </p:cNvSpPr>
          <p:nvPr>
            <p:ph sz="half" idx="2"/>
          </p:nvPr>
        </p:nvSpPr>
        <p:spPr/>
        <p:txBody>
          <a:bodyPr/>
          <a:lstStyle/>
          <a:p>
            <a:pPr marL="0" indent="0" algn="ctr">
              <a:buNone/>
            </a:pPr>
            <a:r>
              <a:rPr lang="en-US" b="1" dirty="0"/>
              <a:t>WHAT DO YOU KNOW ABOUT IT ALREADY?</a:t>
            </a:r>
          </a:p>
          <a:p>
            <a:r>
              <a:rPr lang="en-US" dirty="0"/>
              <a:t>You want to open a restaurant. You have a great idea for a menu. </a:t>
            </a:r>
          </a:p>
          <a:p>
            <a:endParaRPr lang="en-US" dirty="0"/>
          </a:p>
          <a:p>
            <a:r>
              <a:rPr lang="en-US" dirty="0"/>
              <a:t>If I ask you about your restaurant experience and you say, “I’ve eaten in plenty,” that isn’t experience. </a:t>
            </a:r>
          </a:p>
        </p:txBody>
      </p:sp>
      <p:sp>
        <p:nvSpPr>
          <p:cNvPr id="10" name="TextBox 9">
            <a:extLst>
              <a:ext uri="{FF2B5EF4-FFF2-40B4-BE49-F238E27FC236}">
                <a16:creationId xmlns:a16="http://schemas.microsoft.com/office/drawing/2014/main" id="{5FF8B8F4-6EB1-45F5-8045-BDD3C5D70E2E}"/>
              </a:ext>
            </a:extLst>
          </p:cNvPr>
          <p:cNvSpPr txBox="1"/>
          <p:nvPr/>
        </p:nvSpPr>
        <p:spPr>
          <a:xfrm>
            <a:off x="177800" y="5278208"/>
            <a:ext cx="5797550" cy="230832"/>
          </a:xfrm>
          <a:prstGeom prst="rect">
            <a:avLst/>
          </a:prstGeom>
          <a:noFill/>
        </p:spPr>
        <p:txBody>
          <a:bodyPr wrap="square" rtlCol="0">
            <a:spAutoFit/>
          </a:bodyPr>
          <a:lstStyle/>
          <a:p>
            <a:r>
              <a:rPr lang="en-US" sz="900">
                <a:hlinkClick r:id="rId3" tooltip="https://hacklibraryschool.com/2017/01/18/gaining-practical-experience-without-a-library-job/"/>
              </a:rPr>
              <a:t>This Photo</a:t>
            </a:r>
            <a:r>
              <a:rPr lang="en-US" sz="900"/>
              <a:t> by Unknown Author is licensed under </a:t>
            </a:r>
            <a:r>
              <a:rPr lang="en-US" sz="900">
                <a:hlinkClick r:id="rId4" tooltip="https://creativecommons.org/licenses/by-nc-sa/3.0/"/>
              </a:rPr>
              <a:t>CC BY-SA-NC</a:t>
            </a:r>
            <a:endParaRPr lang="en-US" sz="900"/>
          </a:p>
        </p:txBody>
      </p:sp>
    </p:spTree>
    <p:extLst>
      <p:ext uri="{BB962C8B-B14F-4D97-AF65-F5344CB8AC3E}">
        <p14:creationId xmlns:p14="http://schemas.microsoft.com/office/powerpoint/2010/main" val="32158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5516-520F-4ED9-9E02-E98D12E4C9B8}"/>
              </a:ext>
            </a:extLst>
          </p:cNvPr>
          <p:cNvSpPr>
            <a:spLocks noGrp="1"/>
          </p:cNvSpPr>
          <p:nvPr>
            <p:ph type="title"/>
          </p:nvPr>
        </p:nvSpPr>
        <p:spPr/>
        <p:txBody>
          <a:bodyPr/>
          <a:lstStyle/>
          <a:p>
            <a:r>
              <a:rPr lang="en-US" dirty="0"/>
              <a:t>STEP 1: THE IDEA</a:t>
            </a:r>
          </a:p>
        </p:txBody>
      </p:sp>
      <p:sp>
        <p:nvSpPr>
          <p:cNvPr id="3" name="Content Placeholder 2">
            <a:extLst>
              <a:ext uri="{FF2B5EF4-FFF2-40B4-BE49-F238E27FC236}">
                <a16:creationId xmlns:a16="http://schemas.microsoft.com/office/drawing/2014/main" id="{B66352DC-51E7-43D4-BDFF-F5510B2D74DF}"/>
              </a:ext>
            </a:extLst>
          </p:cNvPr>
          <p:cNvSpPr>
            <a:spLocks noGrp="1"/>
          </p:cNvSpPr>
          <p:nvPr>
            <p:ph sz="half" idx="1"/>
          </p:nvPr>
        </p:nvSpPr>
        <p:spPr>
          <a:xfrm>
            <a:off x="177799" y="1003118"/>
            <a:ext cx="5797974" cy="5105398"/>
          </a:xfrm>
        </p:spPr>
        <p:txBody>
          <a:bodyPr>
            <a:normAutofit fontScale="92500" lnSpcReduction="20000"/>
          </a:bodyPr>
          <a:lstStyle/>
          <a:p>
            <a:pPr marL="0" indent="0" algn="ctr">
              <a:buNone/>
            </a:pPr>
            <a:r>
              <a:rPr lang="en-US" b="1" dirty="0"/>
              <a:t>THE SECRET OF SWOT</a:t>
            </a:r>
          </a:p>
          <a:p>
            <a:pPr marL="0" indent="0">
              <a:buNone/>
            </a:pPr>
            <a:r>
              <a:rPr lang="en-US" dirty="0"/>
              <a:t>** STRENGTHS: What do your competitors do well? Can you copy that?</a:t>
            </a:r>
          </a:p>
          <a:p>
            <a:pPr marL="0" indent="0">
              <a:buNone/>
            </a:pPr>
            <a:r>
              <a:rPr lang="en-US" dirty="0"/>
              <a:t>** WEAKNESSES: What do they do poorly? Can you avoid these?</a:t>
            </a:r>
          </a:p>
          <a:p>
            <a:pPr marL="0" indent="0">
              <a:buNone/>
            </a:pPr>
            <a:r>
              <a:rPr lang="en-US" dirty="0"/>
              <a:t>** OPPORTUNITIES: What SHOULD they do? Can you do it?</a:t>
            </a:r>
          </a:p>
          <a:p>
            <a:pPr marL="0" indent="0">
              <a:buNone/>
            </a:pPr>
            <a:r>
              <a:rPr lang="en-US" dirty="0"/>
              <a:t>** THREATS: What can they do to keep you from succeeding?</a:t>
            </a:r>
          </a:p>
          <a:p>
            <a:pPr marL="0" indent="0">
              <a:buNone/>
            </a:pPr>
            <a:r>
              <a:rPr lang="en-US" dirty="0">
                <a:solidFill>
                  <a:srgbClr val="FF0000"/>
                </a:solidFill>
              </a:rPr>
              <a:t>EXPLORE MORE: </a:t>
            </a:r>
            <a:r>
              <a:rPr lang="en-US" dirty="0">
                <a:solidFill>
                  <a:srgbClr val="FF0000"/>
                </a:solidFill>
                <a:hlinkClick r:id="rId2">
                  <a:extLst>
                    <a:ext uri="{A12FA001-AC4F-418D-AE19-62706E023703}">
                      <ahyp:hlinkClr xmlns:ahyp="http://schemas.microsoft.com/office/drawing/2018/hyperlinkcolor" val="tx"/>
                    </a:ext>
                  </a:extLst>
                </a:hlinkClick>
              </a:rPr>
              <a:t>48 Questions In Your SWOT Analysis</a:t>
            </a:r>
            <a:endParaRPr lang="en-US" dirty="0">
              <a:solidFill>
                <a:srgbClr val="FF0000"/>
              </a:solidFill>
            </a:endParaRPr>
          </a:p>
        </p:txBody>
      </p:sp>
      <p:pic>
        <p:nvPicPr>
          <p:cNvPr id="6" name="Content Placeholder 5">
            <a:extLst>
              <a:ext uri="{FF2B5EF4-FFF2-40B4-BE49-F238E27FC236}">
                <a16:creationId xmlns:a16="http://schemas.microsoft.com/office/drawing/2014/main" id="{A5059273-39F9-44B3-AFCE-24BF3F72FBA4}"/>
              </a:ext>
            </a:extLst>
          </p:cNvPr>
          <p:cNvPicPr>
            <a:picLocks noGrp="1" noChangeAspect="1"/>
          </p:cNvPicPr>
          <p:nvPr>
            <p:ph sz="half" idx="2"/>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7604125" y="1364629"/>
            <a:ext cx="3726484" cy="3726484"/>
          </a:xfrm>
        </p:spPr>
      </p:pic>
      <p:sp>
        <p:nvSpPr>
          <p:cNvPr id="7" name="TextBox 6">
            <a:extLst>
              <a:ext uri="{FF2B5EF4-FFF2-40B4-BE49-F238E27FC236}">
                <a16:creationId xmlns:a16="http://schemas.microsoft.com/office/drawing/2014/main" id="{4944201C-AA24-4E86-A143-69A930A77DB7}"/>
              </a:ext>
            </a:extLst>
          </p:cNvPr>
          <p:cNvSpPr txBox="1"/>
          <p:nvPr/>
        </p:nvSpPr>
        <p:spPr>
          <a:xfrm>
            <a:off x="7604125" y="4997683"/>
            <a:ext cx="3726484" cy="230832"/>
          </a:xfrm>
          <a:prstGeom prst="rect">
            <a:avLst/>
          </a:prstGeom>
          <a:noFill/>
        </p:spPr>
        <p:txBody>
          <a:bodyPr wrap="square" rtlCol="0">
            <a:spAutoFit/>
          </a:bodyPr>
          <a:lstStyle/>
          <a:p>
            <a:r>
              <a:rPr lang="en-US" sz="900" dirty="0">
                <a:hlinkClick r:id="rId4" tooltip="https://www.techzim.co.zw/2014/05/keep-social-media-marketing-campaigns-track-via-swot-analysis/"/>
              </a:rPr>
              <a:t>This Photo</a:t>
            </a:r>
            <a:r>
              <a:rPr lang="en-US" sz="900" dirty="0"/>
              <a:t> by Unknown Author is licensed under </a:t>
            </a:r>
            <a:r>
              <a:rPr lang="en-US" sz="900" dirty="0">
                <a:hlinkClick r:id="rId5" tooltip="https://creativecommons.org/licenses/by-nc-nd/3.0/"/>
              </a:rPr>
              <a:t>CC BY-NC-ND</a:t>
            </a:r>
            <a:endParaRPr lang="en-US" sz="900" dirty="0"/>
          </a:p>
        </p:txBody>
      </p:sp>
    </p:spTree>
    <p:extLst>
      <p:ext uri="{BB962C8B-B14F-4D97-AF65-F5344CB8AC3E}">
        <p14:creationId xmlns:p14="http://schemas.microsoft.com/office/powerpoint/2010/main" val="241192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27BDD-70FB-4926-B49A-D4326CDF863C}"/>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5E62B070-B9C3-4C09-8A8A-A9CCF2BFDB42}"/>
              </a:ext>
            </a:extLst>
          </p:cNvPr>
          <p:cNvSpPr>
            <a:spLocks noGrp="1"/>
          </p:cNvSpPr>
          <p:nvPr>
            <p:ph sz="half" idx="1"/>
          </p:nvPr>
        </p:nvSpPr>
        <p:spPr>
          <a:xfrm>
            <a:off x="177799" y="1118099"/>
            <a:ext cx="5797974" cy="5105398"/>
          </a:xfrm>
        </p:spPr>
        <p:txBody>
          <a:bodyPr>
            <a:normAutofit/>
          </a:bodyPr>
          <a:lstStyle/>
          <a:p>
            <a:pPr marL="0" indent="0">
              <a:buNone/>
            </a:pPr>
            <a:r>
              <a:rPr lang="en-US" dirty="0"/>
              <a:t>** STEP 1: THE IDEA</a:t>
            </a:r>
          </a:p>
          <a:p>
            <a:pPr marL="0" indent="0">
              <a:buNone/>
            </a:pPr>
            <a:r>
              <a:rPr lang="en-US" dirty="0"/>
              <a:t>** STEP 2: THE PLAN</a:t>
            </a:r>
          </a:p>
          <a:p>
            <a:pPr marL="0" indent="0">
              <a:buNone/>
            </a:pPr>
            <a:r>
              <a:rPr lang="en-US" dirty="0"/>
              <a:t>** STEP 3: BEFORE YOU OPEN</a:t>
            </a:r>
          </a:p>
          <a:p>
            <a:pPr marL="0" indent="0">
              <a:buNone/>
            </a:pPr>
            <a:r>
              <a:rPr lang="en-US" dirty="0"/>
              <a:t>But first, a definition</a:t>
            </a:r>
          </a:p>
          <a:p>
            <a:pPr marL="0" indent="0">
              <a:buNone/>
            </a:pPr>
            <a:r>
              <a:rPr lang="en-US" dirty="0"/>
              <a:t>What is a business owner?</a:t>
            </a:r>
          </a:p>
          <a:p>
            <a:pPr marL="0" indent="0">
              <a:buNone/>
            </a:pPr>
            <a:r>
              <a:rPr lang="en-US" dirty="0"/>
              <a:t>Someone who jumps off a cliff and</a:t>
            </a:r>
          </a:p>
          <a:p>
            <a:pPr marL="0" indent="0">
              <a:buNone/>
            </a:pPr>
            <a:r>
              <a:rPr lang="en-US" dirty="0"/>
              <a:t>invents the airplane on the way down.</a:t>
            </a:r>
          </a:p>
          <a:p>
            <a:endParaRPr lang="en-US" dirty="0"/>
          </a:p>
        </p:txBody>
      </p:sp>
      <p:pic>
        <p:nvPicPr>
          <p:cNvPr id="6" name="Content Placeholder 5">
            <a:extLst>
              <a:ext uri="{FF2B5EF4-FFF2-40B4-BE49-F238E27FC236}">
                <a16:creationId xmlns:a16="http://schemas.microsoft.com/office/drawing/2014/main" id="{7E9CFCBB-196D-4678-95E9-49919E4873A2}"/>
              </a:ext>
            </a:extLst>
          </p:cNvPr>
          <p:cNvPicPr>
            <a:picLocks noGrp="1" noChangeAspect="1"/>
          </p:cNvPicPr>
          <p:nvPr>
            <p:ph sz="half" idx="2"/>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6145213" y="1526409"/>
            <a:ext cx="5775325" cy="4271907"/>
          </a:xfrm>
        </p:spPr>
      </p:pic>
      <p:sp>
        <p:nvSpPr>
          <p:cNvPr id="7" name="TextBox 6">
            <a:extLst>
              <a:ext uri="{FF2B5EF4-FFF2-40B4-BE49-F238E27FC236}">
                <a16:creationId xmlns:a16="http://schemas.microsoft.com/office/drawing/2014/main" id="{2E351680-B717-4938-86C2-4D97C3F3DF20}"/>
              </a:ext>
            </a:extLst>
          </p:cNvPr>
          <p:cNvSpPr txBox="1"/>
          <p:nvPr/>
        </p:nvSpPr>
        <p:spPr>
          <a:xfrm>
            <a:off x="6145213" y="5798316"/>
            <a:ext cx="5775325" cy="230832"/>
          </a:xfrm>
          <a:prstGeom prst="rect">
            <a:avLst/>
          </a:prstGeom>
          <a:noFill/>
        </p:spPr>
        <p:txBody>
          <a:bodyPr wrap="square" rtlCol="0">
            <a:spAutoFit/>
          </a:bodyPr>
          <a:lstStyle/>
          <a:p>
            <a:r>
              <a:rPr lang="en-US" sz="900">
                <a:hlinkClick r:id="rId3" tooltip="https://simpsonswiki.com/wiki/Springfield_Grocery_Store"/>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1353292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D2BD2-7928-46AA-8B3B-50941140E8D5}"/>
              </a:ext>
            </a:extLst>
          </p:cNvPr>
          <p:cNvSpPr>
            <a:spLocks noGrp="1"/>
          </p:cNvSpPr>
          <p:nvPr>
            <p:ph type="title"/>
          </p:nvPr>
        </p:nvSpPr>
        <p:spPr/>
        <p:txBody>
          <a:bodyPr/>
          <a:lstStyle/>
          <a:p>
            <a:r>
              <a:rPr lang="en-US" dirty="0"/>
              <a:t>STEP 1: THE IDEA</a:t>
            </a:r>
          </a:p>
        </p:txBody>
      </p:sp>
      <p:pic>
        <p:nvPicPr>
          <p:cNvPr id="6" name="Content Placeholder 5">
            <a:extLst>
              <a:ext uri="{FF2B5EF4-FFF2-40B4-BE49-F238E27FC236}">
                <a16:creationId xmlns:a16="http://schemas.microsoft.com/office/drawing/2014/main" id="{56A36346-D6B7-49BC-A2F6-15D53FC88B86}"/>
              </a:ext>
            </a:extLst>
          </p:cNvPr>
          <p:cNvPicPr>
            <a:picLocks noGrp="1" noChangeAspect="1"/>
          </p:cNvPicPr>
          <p:nvPr>
            <p:ph sz="half" idx="1"/>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77800" y="1729846"/>
            <a:ext cx="5797550" cy="3865033"/>
          </a:xfrm>
        </p:spPr>
      </p:pic>
      <p:sp>
        <p:nvSpPr>
          <p:cNvPr id="4" name="Content Placeholder 3">
            <a:extLst>
              <a:ext uri="{FF2B5EF4-FFF2-40B4-BE49-F238E27FC236}">
                <a16:creationId xmlns:a16="http://schemas.microsoft.com/office/drawing/2014/main" id="{3E389714-848A-4068-A8B8-2F491BAC198A}"/>
              </a:ext>
            </a:extLst>
          </p:cNvPr>
          <p:cNvSpPr>
            <a:spLocks noGrp="1"/>
          </p:cNvSpPr>
          <p:nvPr>
            <p:ph sz="half" idx="2"/>
          </p:nvPr>
        </p:nvSpPr>
        <p:spPr/>
        <p:txBody>
          <a:bodyPr>
            <a:normAutofit lnSpcReduction="10000"/>
          </a:bodyPr>
          <a:lstStyle/>
          <a:p>
            <a:pPr marL="0" indent="0" algn="ctr">
              <a:buNone/>
            </a:pPr>
            <a:r>
              <a:rPr lang="en-US" b="1" dirty="0"/>
              <a:t>YOUR ELEVATOR PITCH</a:t>
            </a:r>
          </a:p>
          <a:p>
            <a:pPr marL="0" indent="0" algn="ctr">
              <a:buNone/>
            </a:pPr>
            <a:r>
              <a:rPr lang="en-US" i="1" dirty="0"/>
              <a:t>(OR: Tell me what you’re doing)</a:t>
            </a:r>
          </a:p>
          <a:p>
            <a:endParaRPr lang="en-US" dirty="0"/>
          </a:p>
          <a:p>
            <a:pPr marL="0" indent="0" algn="ctr">
              <a:buNone/>
            </a:pPr>
            <a:r>
              <a:rPr lang="en-US" dirty="0"/>
              <a:t>You should be able to tell someone IN 30 SECONDS what your business is about. </a:t>
            </a:r>
          </a:p>
          <a:p>
            <a:pPr marL="0" indent="0" algn="ctr">
              <a:buNone/>
            </a:pPr>
            <a:endParaRPr lang="en-US" dirty="0"/>
          </a:p>
          <a:p>
            <a:pPr marL="0" indent="0" algn="ctr">
              <a:buNone/>
            </a:pPr>
            <a:r>
              <a:rPr lang="en-US" dirty="0"/>
              <a:t>If you can’t, you need to refocus.</a:t>
            </a:r>
          </a:p>
          <a:p>
            <a:pPr marL="0" indent="0">
              <a:buNone/>
            </a:pPr>
            <a:r>
              <a:rPr lang="en-US" dirty="0">
                <a:solidFill>
                  <a:srgbClr val="FF0000"/>
                </a:solidFill>
              </a:rPr>
              <a:t>EXPLORE MORE: </a:t>
            </a:r>
            <a:r>
              <a:rPr lang="en-US" dirty="0">
                <a:solidFill>
                  <a:srgbClr val="FF0000"/>
                </a:solidFill>
                <a:hlinkClick r:id="rId4">
                  <a:extLst>
                    <a:ext uri="{A12FA001-AC4F-418D-AE19-62706E023703}">
                      <ahyp:hlinkClr xmlns:ahyp="http://schemas.microsoft.com/office/drawing/2018/hyperlinkcolor" val="tx"/>
                    </a:ext>
                  </a:extLst>
                </a:hlinkClick>
              </a:rPr>
              <a:t>Tips to Make an Elevator Pitch Great</a:t>
            </a:r>
            <a:endParaRPr lang="en-US" dirty="0">
              <a:solidFill>
                <a:srgbClr val="FF0000"/>
              </a:solidFill>
            </a:endParaRPr>
          </a:p>
          <a:p>
            <a:endParaRPr lang="en-US" dirty="0"/>
          </a:p>
        </p:txBody>
      </p:sp>
      <p:sp>
        <p:nvSpPr>
          <p:cNvPr id="7" name="TextBox 6">
            <a:extLst>
              <a:ext uri="{FF2B5EF4-FFF2-40B4-BE49-F238E27FC236}">
                <a16:creationId xmlns:a16="http://schemas.microsoft.com/office/drawing/2014/main" id="{34650957-F1F2-499B-A23F-8BC437020960}"/>
              </a:ext>
            </a:extLst>
          </p:cNvPr>
          <p:cNvSpPr txBox="1"/>
          <p:nvPr/>
        </p:nvSpPr>
        <p:spPr>
          <a:xfrm>
            <a:off x="177800" y="5594879"/>
            <a:ext cx="5797550" cy="230832"/>
          </a:xfrm>
          <a:prstGeom prst="rect">
            <a:avLst/>
          </a:prstGeom>
          <a:noFill/>
        </p:spPr>
        <p:txBody>
          <a:bodyPr wrap="square" rtlCol="0">
            <a:spAutoFit/>
          </a:bodyPr>
          <a:lstStyle/>
          <a:p>
            <a:r>
              <a:rPr lang="en-US" sz="900">
                <a:hlinkClick r:id="rId3" tooltip="https://commons.wikimedia.org/wiki/File:Elevator_lobby_at_the_Wilbur_J._Cohen_Federal_Building,_Washington,_D.C_LCCN2013634382.tif"/>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3460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ECC16-F253-4ABE-B1D9-0CCED38E4A7B}"/>
              </a:ext>
            </a:extLst>
          </p:cNvPr>
          <p:cNvSpPr>
            <a:spLocks noGrp="1"/>
          </p:cNvSpPr>
          <p:nvPr>
            <p:ph type="title"/>
          </p:nvPr>
        </p:nvSpPr>
        <p:spPr/>
        <p:txBody>
          <a:bodyPr/>
          <a:lstStyle/>
          <a:p>
            <a:r>
              <a:rPr lang="en-US" dirty="0"/>
              <a:t>STEP 1: THE IDEA</a:t>
            </a:r>
          </a:p>
        </p:txBody>
      </p:sp>
      <p:pic>
        <p:nvPicPr>
          <p:cNvPr id="6" name="Content Placeholder 5">
            <a:extLst>
              <a:ext uri="{FF2B5EF4-FFF2-40B4-BE49-F238E27FC236}">
                <a16:creationId xmlns:a16="http://schemas.microsoft.com/office/drawing/2014/main" id="{615AE34C-7978-4640-BF28-B520C9E83312}"/>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rcRect/>
          <a:stretch/>
        </p:blipFill>
        <p:spPr>
          <a:xfrm>
            <a:off x="362967" y="1404731"/>
            <a:ext cx="5414981" cy="4043835"/>
          </a:xfrm>
        </p:spPr>
      </p:pic>
      <p:sp>
        <p:nvSpPr>
          <p:cNvPr id="4" name="Content Placeholder 3">
            <a:extLst>
              <a:ext uri="{FF2B5EF4-FFF2-40B4-BE49-F238E27FC236}">
                <a16:creationId xmlns:a16="http://schemas.microsoft.com/office/drawing/2014/main" id="{96BCBAB7-8DF3-45F8-9224-EADD229B4377}"/>
              </a:ext>
            </a:extLst>
          </p:cNvPr>
          <p:cNvSpPr>
            <a:spLocks noGrp="1"/>
          </p:cNvSpPr>
          <p:nvPr>
            <p:ph sz="half" idx="2"/>
          </p:nvPr>
        </p:nvSpPr>
        <p:spPr/>
        <p:txBody>
          <a:bodyPr>
            <a:normAutofit/>
          </a:bodyPr>
          <a:lstStyle/>
          <a:p>
            <a:pPr marL="0" indent="0" algn="ctr">
              <a:buNone/>
            </a:pPr>
            <a:r>
              <a:rPr lang="en-US" b="1" dirty="0"/>
              <a:t>THE FINAL TEST</a:t>
            </a:r>
          </a:p>
          <a:p>
            <a:pPr marL="0" indent="0">
              <a:buNone/>
            </a:pPr>
            <a:r>
              <a:rPr lang="en-US" dirty="0"/>
              <a:t>** Get a group of friends and/or family together.</a:t>
            </a:r>
          </a:p>
          <a:p>
            <a:pPr marL="0" indent="0">
              <a:buNone/>
            </a:pPr>
            <a:r>
              <a:rPr lang="en-US" dirty="0"/>
              <a:t>** Pitch them your ideas.</a:t>
            </a:r>
          </a:p>
          <a:p>
            <a:pPr marL="0" indent="0">
              <a:buNone/>
            </a:pPr>
            <a:r>
              <a:rPr lang="en-US" dirty="0"/>
              <a:t>** Show them your products.</a:t>
            </a:r>
          </a:p>
          <a:p>
            <a:pPr marL="0" indent="0">
              <a:buNone/>
            </a:pPr>
            <a:r>
              <a:rPr lang="en-US" dirty="0"/>
              <a:t>** Ask them for their HONEST opinion. You don’t want them if they aren’t HONEST. Listen!!</a:t>
            </a:r>
          </a:p>
          <a:p>
            <a:pPr marL="0" indent="0">
              <a:buNone/>
            </a:pPr>
            <a:endParaRPr lang="en-US" dirty="0"/>
          </a:p>
        </p:txBody>
      </p:sp>
    </p:spTree>
    <p:extLst>
      <p:ext uri="{BB962C8B-B14F-4D97-AF65-F5344CB8AC3E}">
        <p14:creationId xmlns:p14="http://schemas.microsoft.com/office/powerpoint/2010/main" val="185608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1000"/>
                                        <p:tgtEl>
                                          <p:spTgt spid="4">
                                            <p:txEl>
                                              <p:pRg st="2" end="2"/>
                                            </p:txEl>
                                          </p:spTgt>
                                        </p:tgtEl>
                                      </p:cBhvr>
                                    </p:animEffect>
                                    <p:anim calcmode="lin" valueType="num">
                                      <p:cBhvr>
                                        <p:cTn id="1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1000"/>
                                        <p:tgtEl>
                                          <p:spTgt spid="4">
                                            <p:txEl>
                                              <p:pRg st="3" end="3"/>
                                            </p:txEl>
                                          </p:spTgt>
                                        </p:tgtEl>
                                      </p:cBhvr>
                                    </p:animEffect>
                                    <p:anim calcmode="lin" valueType="num">
                                      <p:cBhvr>
                                        <p:cTn id="24"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5"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183D5-F48E-528A-8B16-8F4EBC97BFD1}"/>
              </a:ext>
            </a:extLst>
          </p:cNvPr>
          <p:cNvSpPr>
            <a:spLocks noGrp="1"/>
          </p:cNvSpPr>
          <p:nvPr>
            <p:ph type="title"/>
          </p:nvPr>
        </p:nvSpPr>
        <p:spPr/>
        <p:txBody>
          <a:bodyPr/>
          <a:lstStyle/>
          <a:p>
            <a:r>
              <a:rPr lang="en-US" dirty="0"/>
              <a:t>STEP 1: THE IDEA</a:t>
            </a:r>
          </a:p>
        </p:txBody>
      </p:sp>
      <p:sp>
        <p:nvSpPr>
          <p:cNvPr id="3" name="Content Placeholder 2">
            <a:extLst>
              <a:ext uri="{FF2B5EF4-FFF2-40B4-BE49-F238E27FC236}">
                <a16:creationId xmlns:a16="http://schemas.microsoft.com/office/drawing/2014/main" id="{ED4423C7-BD71-B6A6-7625-E7B9D4C2DE2A}"/>
              </a:ext>
            </a:extLst>
          </p:cNvPr>
          <p:cNvSpPr>
            <a:spLocks noGrp="1"/>
          </p:cNvSpPr>
          <p:nvPr>
            <p:ph sz="half" idx="1"/>
          </p:nvPr>
        </p:nvSpPr>
        <p:spPr/>
        <p:txBody>
          <a:bodyPr>
            <a:normAutofit fontScale="85000" lnSpcReduction="20000"/>
          </a:bodyPr>
          <a:lstStyle/>
          <a:p>
            <a:pPr marL="0" indent="0">
              <a:buNone/>
            </a:pPr>
            <a:r>
              <a:rPr lang="en-US" dirty="0"/>
              <a:t>Wilbur and Orville were two brothers named Wright,</a:t>
            </a:r>
          </a:p>
          <a:p>
            <a:pPr marL="0" indent="0">
              <a:buNone/>
            </a:pPr>
            <a:r>
              <a:rPr lang="en-US" dirty="0"/>
              <a:t>A nicer pair of kids you’ve never seen.</a:t>
            </a:r>
          </a:p>
          <a:p>
            <a:pPr marL="0" indent="0">
              <a:buNone/>
            </a:pPr>
            <a:r>
              <a:rPr lang="en-US" dirty="0"/>
              <a:t>They worked 12 years on a secret project.</a:t>
            </a:r>
          </a:p>
          <a:p>
            <a:pPr marL="0" indent="0">
              <a:buNone/>
            </a:pPr>
            <a:r>
              <a:rPr lang="en-US" dirty="0"/>
              <a:t>They thought it was a washing machine.</a:t>
            </a:r>
          </a:p>
          <a:p>
            <a:pPr marL="0" indent="0">
              <a:buNone/>
            </a:pPr>
            <a:r>
              <a:rPr lang="en-US" dirty="0"/>
              <a:t>I said, “Fellas, what are all those wings for?”</a:t>
            </a:r>
          </a:p>
          <a:p>
            <a:pPr marL="0" indent="0">
              <a:buNone/>
            </a:pPr>
            <a:r>
              <a:rPr lang="en-US" dirty="0"/>
              <a:t>They said, “For hanging clothes out to dry.”</a:t>
            </a:r>
          </a:p>
          <a:p>
            <a:pPr marL="0" indent="0">
              <a:buNone/>
            </a:pPr>
            <a:r>
              <a:rPr lang="en-US" dirty="0"/>
              <a:t>I said, “You fools, take that washing machine out to Kitty Hawk</a:t>
            </a:r>
          </a:p>
          <a:p>
            <a:pPr marL="0" indent="0">
              <a:buNone/>
            </a:pPr>
            <a:r>
              <a:rPr lang="en-US" dirty="0"/>
              <a:t>“And see if the darned thing will fly!”</a:t>
            </a:r>
          </a:p>
        </p:txBody>
      </p:sp>
      <p:pic>
        <p:nvPicPr>
          <p:cNvPr id="6" name="Content Placeholder 5">
            <a:extLst>
              <a:ext uri="{FF2B5EF4-FFF2-40B4-BE49-F238E27FC236}">
                <a16:creationId xmlns:a16="http://schemas.microsoft.com/office/drawing/2014/main" id="{EBE9D8AE-6786-BAEB-B10C-E451514537FF}"/>
              </a:ext>
            </a:extLst>
          </p:cNvPr>
          <p:cNvPicPr>
            <a:picLocks noGrp="1" noChangeAspect="1"/>
          </p:cNvPicPr>
          <p:nvPr>
            <p:ph sz="half" idx="2"/>
          </p:nvPr>
        </p:nvPicPr>
        <p:blipFill>
          <a:blip r:embed="rId2"/>
          <a:stretch>
            <a:fillRect/>
          </a:stretch>
        </p:blipFill>
        <p:spPr>
          <a:xfrm>
            <a:off x="6145213" y="1615805"/>
            <a:ext cx="5775325" cy="4093116"/>
          </a:xfrm>
        </p:spPr>
      </p:pic>
    </p:spTree>
    <p:extLst>
      <p:ext uri="{BB962C8B-B14F-4D97-AF65-F5344CB8AC3E}">
        <p14:creationId xmlns:p14="http://schemas.microsoft.com/office/powerpoint/2010/main" val="183808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B9280-9032-4847-8DB5-59D0364AE266}"/>
              </a:ext>
            </a:extLst>
          </p:cNvPr>
          <p:cNvSpPr>
            <a:spLocks noGrp="1"/>
          </p:cNvSpPr>
          <p:nvPr>
            <p:ph type="title"/>
          </p:nvPr>
        </p:nvSpPr>
        <p:spPr/>
        <p:txBody>
          <a:bodyPr/>
          <a:lstStyle/>
          <a:p>
            <a:r>
              <a:rPr lang="en-US" dirty="0"/>
              <a:t>STEP 1: THE IDEA</a:t>
            </a:r>
          </a:p>
        </p:txBody>
      </p:sp>
      <p:sp>
        <p:nvSpPr>
          <p:cNvPr id="3" name="Content Placeholder 2">
            <a:extLst>
              <a:ext uri="{FF2B5EF4-FFF2-40B4-BE49-F238E27FC236}">
                <a16:creationId xmlns:a16="http://schemas.microsoft.com/office/drawing/2014/main" id="{5F7D8CB5-5793-435A-A39C-4CAA75D80C25}"/>
              </a:ext>
            </a:extLst>
          </p:cNvPr>
          <p:cNvSpPr>
            <a:spLocks noGrp="1"/>
          </p:cNvSpPr>
          <p:nvPr>
            <p:ph sz="half" idx="1"/>
          </p:nvPr>
        </p:nvSpPr>
        <p:spPr/>
        <p:txBody>
          <a:bodyPr>
            <a:normAutofit lnSpcReduction="10000"/>
          </a:bodyPr>
          <a:lstStyle/>
          <a:p>
            <a:pPr marL="0" indent="0" algn="ctr">
              <a:buNone/>
            </a:pPr>
            <a:r>
              <a:rPr lang="en-US" b="1" dirty="0"/>
              <a:t>OTHER CONSIDERATIONS</a:t>
            </a:r>
          </a:p>
          <a:p>
            <a:pPr marL="0" indent="0">
              <a:buNone/>
            </a:pPr>
            <a:r>
              <a:rPr lang="en-US" dirty="0"/>
              <a:t>	** Could you buy an existing business?</a:t>
            </a:r>
          </a:p>
          <a:p>
            <a:pPr marL="0" indent="0">
              <a:buNone/>
            </a:pPr>
            <a:r>
              <a:rPr lang="en-US" dirty="0"/>
              <a:t>	** Could you buy a franchise? </a:t>
            </a:r>
          </a:p>
          <a:p>
            <a:pPr marL="0" indent="0">
              <a:buNone/>
            </a:pPr>
            <a:r>
              <a:rPr lang="en-US" dirty="0"/>
              <a:t>	** Could you create a home-based business?</a:t>
            </a:r>
          </a:p>
          <a:p>
            <a:pPr marL="0" indent="0">
              <a:buNone/>
            </a:pPr>
            <a:r>
              <a:rPr lang="en-US" dirty="0"/>
              <a:t>	** Are you the sole owner or do you want/need partners?</a:t>
            </a:r>
          </a:p>
          <a:p>
            <a:pPr marL="0" indent="0">
              <a:buNone/>
            </a:pPr>
            <a:r>
              <a:rPr lang="en-US" dirty="0">
                <a:solidFill>
                  <a:srgbClr val="FF0000"/>
                </a:solidFill>
              </a:rPr>
              <a:t>EXPLORE MORE: </a:t>
            </a:r>
            <a:r>
              <a:rPr lang="en-US" dirty="0">
                <a:solidFill>
                  <a:srgbClr val="FF0000"/>
                </a:solidFill>
                <a:hlinkClick r:id="rId2">
                  <a:extLst>
                    <a:ext uri="{A12FA001-AC4F-418D-AE19-62706E023703}">
                      <ahyp:hlinkClr xmlns:ahyp="http://schemas.microsoft.com/office/drawing/2018/hyperlinkcolor" val="tx"/>
                    </a:ext>
                  </a:extLst>
                </a:hlinkClick>
              </a:rPr>
              <a:t>Build or buy your business</a:t>
            </a:r>
            <a:endParaRPr lang="en-US" dirty="0">
              <a:solidFill>
                <a:srgbClr val="FF0000"/>
              </a:solidFill>
            </a:endParaRPr>
          </a:p>
        </p:txBody>
      </p:sp>
      <p:pic>
        <p:nvPicPr>
          <p:cNvPr id="8" name="Content Placeholder 7">
            <a:extLst>
              <a:ext uri="{FF2B5EF4-FFF2-40B4-BE49-F238E27FC236}">
                <a16:creationId xmlns:a16="http://schemas.microsoft.com/office/drawing/2014/main" id="{AD547B1F-46B3-FDDC-D6E6-02000012EE61}"/>
              </a:ext>
            </a:extLst>
          </p:cNvPr>
          <p:cNvPicPr>
            <a:picLocks noGrp="1" noChangeAspect="1"/>
          </p:cNvPicPr>
          <p:nvPr>
            <p:ph sz="half" idx="2"/>
          </p:nvPr>
        </p:nvPicPr>
        <p:blipFill>
          <a:blip r:embed="rId3"/>
          <a:stretch>
            <a:fillRect/>
          </a:stretch>
        </p:blipFill>
        <p:spPr>
          <a:xfrm>
            <a:off x="6145213" y="1381328"/>
            <a:ext cx="5775325" cy="3852153"/>
          </a:xfrm>
        </p:spPr>
      </p:pic>
    </p:spTree>
    <p:extLst>
      <p:ext uri="{BB962C8B-B14F-4D97-AF65-F5344CB8AC3E}">
        <p14:creationId xmlns:p14="http://schemas.microsoft.com/office/powerpoint/2010/main" val="125224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47E57-28CF-4FBB-B619-9EA4467C291C}"/>
              </a:ext>
            </a:extLst>
          </p:cNvPr>
          <p:cNvSpPr>
            <a:spLocks noGrp="1"/>
          </p:cNvSpPr>
          <p:nvPr>
            <p:ph type="title"/>
          </p:nvPr>
        </p:nvSpPr>
        <p:spPr/>
        <p:txBody>
          <a:bodyPr/>
          <a:lstStyle/>
          <a:p>
            <a:r>
              <a:rPr lang="en-US" dirty="0"/>
              <a:t>STEP 1: THE IDEA</a:t>
            </a:r>
          </a:p>
        </p:txBody>
      </p:sp>
      <p:sp>
        <p:nvSpPr>
          <p:cNvPr id="3" name="Content Placeholder 2">
            <a:extLst>
              <a:ext uri="{FF2B5EF4-FFF2-40B4-BE49-F238E27FC236}">
                <a16:creationId xmlns:a16="http://schemas.microsoft.com/office/drawing/2014/main" id="{3F2DE4D1-ECFF-49B2-A6A7-3DA7C9230768}"/>
              </a:ext>
            </a:extLst>
          </p:cNvPr>
          <p:cNvSpPr>
            <a:spLocks noGrp="1"/>
          </p:cNvSpPr>
          <p:nvPr>
            <p:ph sz="half" idx="1"/>
          </p:nvPr>
        </p:nvSpPr>
        <p:spPr>
          <a:xfrm>
            <a:off x="177799" y="1089678"/>
            <a:ext cx="5797974" cy="5105398"/>
          </a:xfrm>
        </p:spPr>
        <p:txBody>
          <a:bodyPr>
            <a:normAutofit fontScale="55000" lnSpcReduction="20000"/>
          </a:bodyPr>
          <a:lstStyle/>
          <a:p>
            <a:pPr marL="0" indent="0" algn="ctr">
              <a:buNone/>
            </a:pPr>
            <a:r>
              <a:rPr lang="en-US" sz="3800" b="1" dirty="0"/>
              <a:t>WHAT’S IN A NAME? </a:t>
            </a:r>
          </a:p>
          <a:p>
            <a:pPr marL="0" indent="0" algn="ctr">
              <a:buNone/>
            </a:pPr>
            <a:r>
              <a:rPr lang="en-US" sz="3800" dirty="0"/>
              <a:t>Did these businesses think things through?</a:t>
            </a:r>
          </a:p>
          <a:p>
            <a:r>
              <a:rPr lang="en-US" sz="3800" dirty="0"/>
              <a:t>Sam and Ella’s Chicken Palace</a:t>
            </a:r>
          </a:p>
          <a:p>
            <a:r>
              <a:rPr lang="en-US" sz="3800" dirty="0"/>
              <a:t>Passmore Gas</a:t>
            </a:r>
          </a:p>
          <a:p>
            <a:r>
              <a:rPr lang="en-US" sz="3800" dirty="0" err="1"/>
              <a:t>Amigone</a:t>
            </a:r>
            <a:r>
              <a:rPr lang="en-US" sz="3800" dirty="0"/>
              <a:t> Funeral Home</a:t>
            </a:r>
          </a:p>
          <a:p>
            <a:r>
              <a:rPr lang="en-US" sz="3800" dirty="0"/>
              <a:t>Stubbs Prosthetics and Orthotics</a:t>
            </a:r>
          </a:p>
          <a:p>
            <a:r>
              <a:rPr lang="en-US" sz="3800" dirty="0"/>
              <a:t>STD Contractors</a:t>
            </a:r>
          </a:p>
          <a:p>
            <a:r>
              <a:rPr lang="en-US" sz="3800" dirty="0" err="1"/>
              <a:t>Hindenburger</a:t>
            </a:r>
            <a:endParaRPr lang="en-US" sz="3800" dirty="0"/>
          </a:p>
          <a:p>
            <a:pPr marL="0" indent="0" algn="ctr">
              <a:buNone/>
            </a:pPr>
            <a:r>
              <a:rPr lang="en-US" sz="3800" b="1" dirty="0"/>
              <a:t>CONSIDER YOUR BUSINESS NAME FROM ALL ANGLES!</a:t>
            </a:r>
          </a:p>
          <a:p>
            <a:pPr marL="0" indent="0" algn="ctr">
              <a:buNone/>
            </a:pPr>
            <a:r>
              <a:rPr lang="en-US" sz="3800" b="1" dirty="0"/>
              <a:t>DOES SOMEONE ELSE HAVE YOUR BUSINESS NAME AS A WEBSITE?</a:t>
            </a:r>
          </a:p>
          <a:p>
            <a:pPr marL="0" indent="0">
              <a:buNone/>
            </a:pPr>
            <a:r>
              <a:rPr lang="en-US" sz="3800" dirty="0">
                <a:solidFill>
                  <a:srgbClr val="FF0000"/>
                </a:solidFill>
              </a:rPr>
              <a:t>EXPLORE MORE: </a:t>
            </a:r>
            <a:r>
              <a:rPr lang="en-US" sz="3800" dirty="0">
                <a:solidFill>
                  <a:srgbClr val="FF0000"/>
                </a:solidFill>
                <a:hlinkClick r:id="rId2">
                  <a:extLst>
                    <a:ext uri="{A12FA001-AC4F-418D-AE19-62706E023703}">
                      <ahyp:hlinkClr xmlns:ahyp="http://schemas.microsoft.com/office/drawing/2018/hyperlinkcolor" val="tx"/>
                    </a:ext>
                  </a:extLst>
                </a:hlinkClick>
              </a:rPr>
              <a:t>Tips on Naming Your Business</a:t>
            </a:r>
            <a:endParaRPr lang="en-US" sz="3800" dirty="0">
              <a:solidFill>
                <a:srgbClr val="FF0000"/>
              </a:solidFill>
            </a:endParaRPr>
          </a:p>
          <a:p>
            <a:pPr marL="0" indent="0">
              <a:buNone/>
            </a:pPr>
            <a:endParaRPr lang="en-US" dirty="0"/>
          </a:p>
        </p:txBody>
      </p:sp>
      <p:pic>
        <p:nvPicPr>
          <p:cNvPr id="6" name="Content Placeholder 5">
            <a:extLst>
              <a:ext uri="{FF2B5EF4-FFF2-40B4-BE49-F238E27FC236}">
                <a16:creationId xmlns:a16="http://schemas.microsoft.com/office/drawing/2014/main" id="{785FE9CE-5449-45D4-A83C-2C83CCB95D0B}"/>
              </a:ext>
            </a:extLst>
          </p:cNvPr>
          <p:cNvPicPr>
            <a:picLocks noGrp="1" noChangeAspect="1"/>
          </p:cNvPicPr>
          <p:nvPr>
            <p:ph sz="half" idx="2"/>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145213" y="1309734"/>
            <a:ext cx="5775325" cy="3989639"/>
          </a:xfrm>
        </p:spPr>
      </p:pic>
      <p:sp>
        <p:nvSpPr>
          <p:cNvPr id="7" name="TextBox 6">
            <a:extLst>
              <a:ext uri="{FF2B5EF4-FFF2-40B4-BE49-F238E27FC236}">
                <a16:creationId xmlns:a16="http://schemas.microsoft.com/office/drawing/2014/main" id="{BD6C5FB1-2810-41F0-AFCE-A3D7C6D389E7}"/>
              </a:ext>
            </a:extLst>
          </p:cNvPr>
          <p:cNvSpPr txBox="1"/>
          <p:nvPr/>
        </p:nvSpPr>
        <p:spPr>
          <a:xfrm>
            <a:off x="6145213" y="5299373"/>
            <a:ext cx="5775325" cy="230832"/>
          </a:xfrm>
          <a:prstGeom prst="rect">
            <a:avLst/>
          </a:prstGeom>
          <a:noFill/>
        </p:spPr>
        <p:txBody>
          <a:bodyPr wrap="square" rtlCol="0">
            <a:spAutoFit/>
          </a:bodyPr>
          <a:lstStyle/>
          <a:p>
            <a:r>
              <a:rPr lang="en-US" sz="900">
                <a:hlinkClick r:id="rId4" tooltip="http://crashtestdummydiaries.blogspot.com/2011/02/johnny-crash.html"/>
              </a:rPr>
              <a:t>This Photo</a:t>
            </a:r>
            <a:r>
              <a:rPr lang="en-US" sz="900"/>
              <a:t> by Unknown Author is licensed under </a:t>
            </a:r>
            <a:r>
              <a:rPr lang="en-US" sz="900">
                <a:hlinkClick r:id="rId5" tooltip="https://creativecommons.org/licenses/by-nc-nd/3.0/"/>
              </a:rPr>
              <a:t>CC BY-NC-ND</a:t>
            </a:r>
            <a:endParaRPr lang="en-US" sz="900"/>
          </a:p>
        </p:txBody>
      </p:sp>
    </p:spTree>
    <p:extLst>
      <p:ext uri="{BB962C8B-B14F-4D97-AF65-F5344CB8AC3E}">
        <p14:creationId xmlns:p14="http://schemas.microsoft.com/office/powerpoint/2010/main" val="423769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0FFD0-B086-4CA7-A3C9-DB554D5DE7D9}"/>
              </a:ext>
            </a:extLst>
          </p:cNvPr>
          <p:cNvSpPr>
            <a:spLocks noGrp="1"/>
          </p:cNvSpPr>
          <p:nvPr>
            <p:ph type="title"/>
          </p:nvPr>
        </p:nvSpPr>
        <p:spPr/>
        <p:txBody>
          <a:bodyPr/>
          <a:lstStyle/>
          <a:p>
            <a:r>
              <a:rPr lang="en-US" dirty="0"/>
              <a:t>STEP 2: THE PLAN</a:t>
            </a:r>
          </a:p>
        </p:txBody>
      </p:sp>
      <p:pic>
        <p:nvPicPr>
          <p:cNvPr id="6" name="Content Placeholder 5">
            <a:extLst>
              <a:ext uri="{FF2B5EF4-FFF2-40B4-BE49-F238E27FC236}">
                <a16:creationId xmlns:a16="http://schemas.microsoft.com/office/drawing/2014/main" id="{F2449EEF-EC6A-45CB-86EF-B95ACD4AE4FF}"/>
              </a:ext>
            </a:extLst>
          </p:cNvPr>
          <p:cNvPicPr>
            <a:picLocks noGrp="1" noChangeAspect="1"/>
          </p:cNvPicPr>
          <p:nvPr>
            <p:ph sz="half" idx="1"/>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77800" y="1629597"/>
            <a:ext cx="5797550" cy="4065531"/>
          </a:xfrm>
        </p:spPr>
      </p:pic>
      <p:pic>
        <p:nvPicPr>
          <p:cNvPr id="9" name="Content Placeholder 8">
            <a:extLst>
              <a:ext uri="{FF2B5EF4-FFF2-40B4-BE49-F238E27FC236}">
                <a16:creationId xmlns:a16="http://schemas.microsoft.com/office/drawing/2014/main" id="{97966D99-3F83-4E05-806C-9E39FC493D50}"/>
              </a:ext>
            </a:extLst>
          </p:cNvPr>
          <p:cNvPicPr>
            <a:picLocks noGrp="1" noChangeAspect="1"/>
          </p:cNvPicPr>
          <p:nvPr>
            <p:ph sz="half" idx="2"/>
          </p:nvPr>
        </p:nvPicPr>
        <p:blipFill>
          <a:blip r:embed="rId5">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6145213" y="1595880"/>
            <a:ext cx="5775325" cy="4132966"/>
          </a:xfrm>
        </p:spPr>
      </p:pic>
      <p:sp>
        <p:nvSpPr>
          <p:cNvPr id="7" name="TextBox 6">
            <a:extLst>
              <a:ext uri="{FF2B5EF4-FFF2-40B4-BE49-F238E27FC236}">
                <a16:creationId xmlns:a16="http://schemas.microsoft.com/office/drawing/2014/main" id="{6D580D11-4B6D-4059-8157-81CD642BD470}"/>
              </a:ext>
            </a:extLst>
          </p:cNvPr>
          <p:cNvSpPr txBox="1"/>
          <p:nvPr/>
        </p:nvSpPr>
        <p:spPr>
          <a:xfrm>
            <a:off x="177800" y="5695128"/>
            <a:ext cx="5797550" cy="230832"/>
          </a:xfrm>
          <a:prstGeom prst="rect">
            <a:avLst/>
          </a:prstGeom>
          <a:noFill/>
        </p:spPr>
        <p:txBody>
          <a:bodyPr wrap="square" rtlCol="0">
            <a:spAutoFit/>
          </a:bodyPr>
          <a:lstStyle/>
          <a:p>
            <a:r>
              <a:rPr lang="en-US" sz="900">
                <a:hlinkClick r:id="rId4" tooltip="https://graphicdesign.stackexchange.com/questions/89398/is-motion-animation-part-of-graphic-design"/>
              </a:rPr>
              <a:t>This Photo</a:t>
            </a:r>
            <a:r>
              <a:rPr lang="en-US" sz="900"/>
              <a:t> by Unknown Author is licensed under </a:t>
            </a:r>
            <a:r>
              <a:rPr lang="en-US" sz="900">
                <a:hlinkClick r:id="rId7" tooltip="https://creativecommons.org/licenses/by-sa/3.0/"/>
              </a:rPr>
              <a:t>CC BY-SA</a:t>
            </a:r>
            <a:endParaRPr lang="en-US" sz="900"/>
          </a:p>
        </p:txBody>
      </p:sp>
    </p:spTree>
    <p:extLst>
      <p:ext uri="{BB962C8B-B14F-4D97-AF65-F5344CB8AC3E}">
        <p14:creationId xmlns:p14="http://schemas.microsoft.com/office/powerpoint/2010/main" val="30819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57647-24E9-4DDB-B61E-9CBC57C55F48}"/>
              </a:ext>
            </a:extLst>
          </p:cNvPr>
          <p:cNvSpPr>
            <a:spLocks noGrp="1"/>
          </p:cNvSpPr>
          <p:nvPr>
            <p:ph type="title"/>
          </p:nvPr>
        </p:nvSpPr>
        <p:spPr/>
        <p:txBody>
          <a:bodyPr/>
          <a:lstStyle/>
          <a:p>
            <a:r>
              <a:rPr lang="en-US" dirty="0"/>
              <a:t>STEP 2: THE PLAN</a:t>
            </a:r>
          </a:p>
        </p:txBody>
      </p:sp>
      <p:sp>
        <p:nvSpPr>
          <p:cNvPr id="3" name="Content Placeholder 2">
            <a:extLst>
              <a:ext uri="{FF2B5EF4-FFF2-40B4-BE49-F238E27FC236}">
                <a16:creationId xmlns:a16="http://schemas.microsoft.com/office/drawing/2014/main" id="{E05EAE92-3F4D-481E-B08C-777CA1119BD2}"/>
              </a:ext>
            </a:extLst>
          </p:cNvPr>
          <p:cNvSpPr>
            <a:spLocks noGrp="1"/>
          </p:cNvSpPr>
          <p:nvPr>
            <p:ph sz="half" idx="1"/>
          </p:nvPr>
        </p:nvSpPr>
        <p:spPr/>
        <p:txBody>
          <a:bodyPr>
            <a:normAutofit lnSpcReduction="10000"/>
          </a:bodyPr>
          <a:lstStyle/>
          <a:p>
            <a:pPr marL="0" indent="0" algn="ctr">
              <a:buNone/>
            </a:pPr>
            <a:r>
              <a:rPr lang="en-US" b="1" dirty="0"/>
              <a:t>A SIMPLE WAY TO START</a:t>
            </a:r>
          </a:p>
          <a:p>
            <a:pPr marL="0" indent="0">
              <a:buNone/>
            </a:pPr>
            <a:r>
              <a:rPr lang="en-US" dirty="0"/>
              <a:t>	** The Business Model Canvas lets you look at one page and see if your idea is viable in three ways:</a:t>
            </a:r>
          </a:p>
          <a:p>
            <a:pPr marL="0" indent="0" algn="ctr">
              <a:buNone/>
            </a:pPr>
            <a:r>
              <a:rPr lang="en-US" b="1" dirty="0"/>
              <a:t>Desirability</a:t>
            </a:r>
            <a:endParaRPr lang="en-US" dirty="0"/>
          </a:p>
          <a:p>
            <a:pPr marL="0" indent="0" algn="ctr">
              <a:buNone/>
            </a:pPr>
            <a:r>
              <a:rPr lang="en-US" b="1" dirty="0"/>
              <a:t>Feasibility</a:t>
            </a:r>
            <a:endParaRPr lang="en-US" dirty="0"/>
          </a:p>
          <a:p>
            <a:pPr marL="0" indent="0" algn="ctr">
              <a:buNone/>
            </a:pPr>
            <a:r>
              <a:rPr lang="en-US" b="1" dirty="0"/>
              <a:t>Viability</a:t>
            </a:r>
          </a:p>
          <a:p>
            <a:pPr marL="0" indent="0">
              <a:buNone/>
            </a:pPr>
            <a:r>
              <a:rPr lang="en-US" dirty="0">
                <a:solidFill>
                  <a:srgbClr val="FF0000"/>
                </a:solidFill>
                <a:hlinkClick r:id="rId2"/>
              </a:rPr>
              <a:t>EXPLORE MORE: Our webinar on the Business Model Canvas</a:t>
            </a:r>
            <a:endParaRPr lang="en-US" dirty="0">
              <a:solidFill>
                <a:srgbClr val="FF0000"/>
              </a:solidFill>
            </a:endParaRPr>
          </a:p>
        </p:txBody>
      </p:sp>
      <p:pic>
        <p:nvPicPr>
          <p:cNvPr id="6" name="Content Placeholder 5">
            <a:extLst>
              <a:ext uri="{FF2B5EF4-FFF2-40B4-BE49-F238E27FC236}">
                <a16:creationId xmlns:a16="http://schemas.microsoft.com/office/drawing/2014/main" id="{19CC2749-23FA-4702-8C3C-83AC1DC4554A}"/>
              </a:ext>
            </a:extLst>
          </p:cNvPr>
          <p:cNvPicPr>
            <a:picLocks noGrp="1" noChangeAspect="1"/>
          </p:cNvPicPr>
          <p:nvPr>
            <p:ph sz="half" idx="2"/>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145213" y="1109134"/>
            <a:ext cx="5775325" cy="4596250"/>
          </a:xfrm>
        </p:spPr>
      </p:pic>
      <p:sp>
        <p:nvSpPr>
          <p:cNvPr id="7" name="TextBox 6">
            <a:extLst>
              <a:ext uri="{FF2B5EF4-FFF2-40B4-BE49-F238E27FC236}">
                <a16:creationId xmlns:a16="http://schemas.microsoft.com/office/drawing/2014/main" id="{497B5C4D-E7D1-4018-9DF0-94BAEC73DE5E}"/>
              </a:ext>
            </a:extLst>
          </p:cNvPr>
          <p:cNvSpPr txBox="1"/>
          <p:nvPr/>
        </p:nvSpPr>
        <p:spPr>
          <a:xfrm>
            <a:off x="6145213" y="5705384"/>
            <a:ext cx="5775325" cy="230832"/>
          </a:xfrm>
          <a:prstGeom prst="rect">
            <a:avLst/>
          </a:prstGeom>
          <a:noFill/>
        </p:spPr>
        <p:txBody>
          <a:bodyPr wrap="square" rtlCol="0">
            <a:spAutoFit/>
          </a:bodyPr>
          <a:lstStyle/>
          <a:p>
            <a:r>
              <a:rPr lang="en-US" sz="900">
                <a:hlinkClick r:id="rId4" tooltip="https://en.wikipedia.org/wiki/Business_Model_Canvas"/>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216932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849A1-5027-4D3D-8062-BFECF8EE382D}"/>
              </a:ext>
            </a:extLst>
          </p:cNvPr>
          <p:cNvSpPr>
            <a:spLocks noGrp="1"/>
          </p:cNvSpPr>
          <p:nvPr>
            <p:ph type="title"/>
          </p:nvPr>
        </p:nvSpPr>
        <p:spPr/>
        <p:txBody>
          <a:bodyPr/>
          <a:lstStyle/>
          <a:p>
            <a:r>
              <a:rPr lang="en-US" dirty="0"/>
              <a:t>STEP 2: THE PLAN</a:t>
            </a:r>
          </a:p>
        </p:txBody>
      </p:sp>
      <p:sp>
        <p:nvSpPr>
          <p:cNvPr id="3" name="Content Placeholder 2">
            <a:extLst>
              <a:ext uri="{FF2B5EF4-FFF2-40B4-BE49-F238E27FC236}">
                <a16:creationId xmlns:a16="http://schemas.microsoft.com/office/drawing/2014/main" id="{A0DE9E57-2991-41FD-9AD1-05D9345CE876}"/>
              </a:ext>
            </a:extLst>
          </p:cNvPr>
          <p:cNvSpPr>
            <a:spLocks noGrp="1"/>
          </p:cNvSpPr>
          <p:nvPr>
            <p:ph sz="half" idx="1"/>
          </p:nvPr>
        </p:nvSpPr>
        <p:spPr/>
        <p:txBody>
          <a:bodyPr>
            <a:normAutofit/>
          </a:bodyPr>
          <a:lstStyle/>
          <a:p>
            <a:pPr marL="0" indent="0" algn="ctr">
              <a:buNone/>
            </a:pPr>
            <a:r>
              <a:rPr lang="en-US" b="1" dirty="0"/>
              <a:t>THIS IS WHERE </a:t>
            </a:r>
          </a:p>
          <a:p>
            <a:pPr marL="0" indent="0" algn="ctr">
              <a:buNone/>
            </a:pPr>
            <a:r>
              <a:rPr lang="en-US" b="1" dirty="0"/>
              <a:t>IT ALL COMES TOGETHER</a:t>
            </a:r>
          </a:p>
          <a:p>
            <a:pPr marL="0" indent="0" algn="ctr">
              <a:buNone/>
            </a:pPr>
            <a:r>
              <a:rPr lang="en-US" dirty="0"/>
              <a:t>** What is it?</a:t>
            </a:r>
          </a:p>
          <a:p>
            <a:pPr marL="0" indent="0" algn="ctr">
              <a:buNone/>
            </a:pPr>
            <a:r>
              <a:rPr lang="en-US" dirty="0"/>
              <a:t>** Why are you doing it?</a:t>
            </a:r>
          </a:p>
          <a:p>
            <a:pPr marL="0" indent="0" algn="ctr">
              <a:buNone/>
            </a:pPr>
            <a:r>
              <a:rPr lang="en-US" dirty="0"/>
              <a:t>** How are you doing it?</a:t>
            </a:r>
          </a:p>
          <a:p>
            <a:pPr marL="0" indent="0" algn="ctr">
              <a:buNone/>
            </a:pPr>
            <a:r>
              <a:rPr lang="en-US" dirty="0"/>
              <a:t>** What are you spending?</a:t>
            </a:r>
          </a:p>
          <a:p>
            <a:pPr marL="0" indent="0" algn="ctr">
              <a:buNone/>
            </a:pPr>
            <a:r>
              <a:rPr lang="en-US" dirty="0"/>
              <a:t>** What are you making?</a:t>
            </a:r>
          </a:p>
          <a:p>
            <a:pPr marL="0" indent="0" algn="ctr">
              <a:buNone/>
            </a:pPr>
            <a:r>
              <a:rPr lang="en-US" dirty="0"/>
              <a:t>** What do you need?</a:t>
            </a:r>
          </a:p>
          <a:p>
            <a:pPr marL="0" indent="0">
              <a:buNone/>
            </a:pPr>
            <a:endParaRPr lang="en-US" dirty="0"/>
          </a:p>
        </p:txBody>
      </p:sp>
      <p:pic>
        <p:nvPicPr>
          <p:cNvPr id="6" name="Content Placeholder 5">
            <a:extLst>
              <a:ext uri="{FF2B5EF4-FFF2-40B4-BE49-F238E27FC236}">
                <a16:creationId xmlns:a16="http://schemas.microsoft.com/office/drawing/2014/main" id="{CB4764AE-98F9-4549-BCCA-308CDBA7DD6F}"/>
              </a:ext>
            </a:extLst>
          </p:cNvPr>
          <p:cNvPicPr>
            <a:picLocks noGrp="1" noChangeAspect="1"/>
          </p:cNvPicPr>
          <p:nvPr>
            <p:ph sz="half" idx="2"/>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6315661" y="1563757"/>
            <a:ext cx="4917075" cy="3278050"/>
          </a:xfrm>
        </p:spPr>
      </p:pic>
      <p:sp>
        <p:nvSpPr>
          <p:cNvPr id="7" name="TextBox 6">
            <a:extLst>
              <a:ext uri="{FF2B5EF4-FFF2-40B4-BE49-F238E27FC236}">
                <a16:creationId xmlns:a16="http://schemas.microsoft.com/office/drawing/2014/main" id="{DBB431DD-2230-4B21-8FDB-37874421E711}"/>
              </a:ext>
            </a:extLst>
          </p:cNvPr>
          <p:cNvSpPr txBox="1"/>
          <p:nvPr/>
        </p:nvSpPr>
        <p:spPr>
          <a:xfrm>
            <a:off x="7301948" y="4841833"/>
            <a:ext cx="3930788" cy="230832"/>
          </a:xfrm>
          <a:prstGeom prst="rect">
            <a:avLst/>
          </a:prstGeom>
          <a:noFill/>
        </p:spPr>
        <p:txBody>
          <a:bodyPr wrap="square" rtlCol="0">
            <a:spAutoFit/>
          </a:bodyPr>
          <a:lstStyle/>
          <a:p>
            <a:r>
              <a:rPr lang="en-US" sz="900" dirty="0">
                <a:hlinkClick r:id="rId3" tooltip="https://www.sienanews.it/economia/business-plan-pmi/"/>
              </a:rPr>
              <a:t>This Photo</a:t>
            </a:r>
            <a:r>
              <a:rPr lang="en-US" sz="900" dirty="0"/>
              <a:t> by Unknown Author is licensed under </a:t>
            </a:r>
            <a:r>
              <a:rPr lang="en-US" sz="900" dirty="0">
                <a:hlinkClick r:id="rId4" tooltip="https://creativecommons.org/licenses/by-nd/3.0/"/>
              </a:rPr>
              <a:t>CC BY-ND</a:t>
            </a:r>
            <a:endParaRPr lang="en-US" sz="900" dirty="0"/>
          </a:p>
        </p:txBody>
      </p:sp>
    </p:spTree>
    <p:extLst>
      <p:ext uri="{BB962C8B-B14F-4D97-AF65-F5344CB8AC3E}">
        <p14:creationId xmlns:p14="http://schemas.microsoft.com/office/powerpoint/2010/main" val="418136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1000"/>
                                        <p:tgtEl>
                                          <p:spTgt spid="3">
                                            <p:txEl>
                                              <p:pRg st="6" end="6"/>
                                            </p:txEl>
                                          </p:spTgt>
                                        </p:tgtEl>
                                      </p:cBhvr>
                                    </p:animEffect>
                                    <p:anim calcmode="lin" valueType="num">
                                      <p:cBhvr>
                                        <p:cTn id="3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817CC-28C8-4AFE-ABFA-9B508B60178D}"/>
              </a:ext>
            </a:extLst>
          </p:cNvPr>
          <p:cNvSpPr>
            <a:spLocks noGrp="1"/>
          </p:cNvSpPr>
          <p:nvPr>
            <p:ph type="title"/>
          </p:nvPr>
        </p:nvSpPr>
        <p:spPr/>
        <p:txBody>
          <a:bodyPr/>
          <a:lstStyle/>
          <a:p>
            <a:r>
              <a:rPr lang="en-US" dirty="0"/>
              <a:t>STEP 2: THE PLAN</a:t>
            </a:r>
          </a:p>
        </p:txBody>
      </p:sp>
      <p:sp>
        <p:nvSpPr>
          <p:cNvPr id="3" name="Content Placeholder 2">
            <a:extLst>
              <a:ext uri="{FF2B5EF4-FFF2-40B4-BE49-F238E27FC236}">
                <a16:creationId xmlns:a16="http://schemas.microsoft.com/office/drawing/2014/main" id="{83AAB6EB-43C2-4BEB-B51E-F94127B6CF8C}"/>
              </a:ext>
            </a:extLst>
          </p:cNvPr>
          <p:cNvSpPr>
            <a:spLocks noGrp="1"/>
          </p:cNvSpPr>
          <p:nvPr>
            <p:ph sz="half" idx="1"/>
          </p:nvPr>
        </p:nvSpPr>
        <p:spPr/>
        <p:txBody>
          <a:bodyPr>
            <a:normAutofit lnSpcReduction="10000"/>
          </a:bodyPr>
          <a:lstStyle/>
          <a:p>
            <a:pPr marL="0" indent="0" algn="ctr">
              <a:buNone/>
            </a:pPr>
            <a:r>
              <a:rPr lang="en-US" b="1" dirty="0"/>
              <a:t>BUSINESS PLAN, REASON 1</a:t>
            </a:r>
          </a:p>
          <a:p>
            <a:pPr marL="0" indent="0" algn="ctr">
              <a:buNone/>
            </a:pPr>
            <a:r>
              <a:rPr lang="en-US" i="1" dirty="0"/>
              <a:t>FOR THE VALIDATION</a:t>
            </a:r>
          </a:p>
          <a:p>
            <a:pPr marL="0" indent="0" algn="ctr">
              <a:buNone/>
            </a:pPr>
            <a:r>
              <a:rPr lang="en-US" dirty="0">
                <a:solidFill>
                  <a:srgbClr val="FF0000"/>
                </a:solidFill>
              </a:rPr>
              <a:t>THE NUMBERS DON’T LIE</a:t>
            </a:r>
          </a:p>
          <a:p>
            <a:pPr marL="0" indent="0">
              <a:buNone/>
            </a:pPr>
            <a:r>
              <a:rPr lang="en-US" dirty="0"/>
              <a:t>** If you map out all your expenses and project all your sales and/or revenue and those numbers don’t show profitability, you need to </a:t>
            </a:r>
          </a:p>
          <a:p>
            <a:pPr marL="0" indent="0" algn="ctr">
              <a:buNone/>
            </a:pPr>
            <a:r>
              <a:rPr lang="en-US" b="1" dirty="0"/>
              <a:t>RETHINK</a:t>
            </a:r>
          </a:p>
          <a:p>
            <a:pPr marL="0" indent="0" algn="ctr">
              <a:buNone/>
            </a:pPr>
            <a:r>
              <a:rPr lang="en-US" dirty="0">
                <a:solidFill>
                  <a:srgbClr val="FF0000"/>
                </a:solidFill>
                <a:hlinkClick r:id="rId2">
                  <a:extLst>
                    <a:ext uri="{A12FA001-AC4F-418D-AE19-62706E023703}">
                      <ahyp:hlinkClr xmlns:ahyp="http://schemas.microsoft.com/office/drawing/2018/hyperlinkcolor" val="tx"/>
                    </a:ext>
                  </a:extLst>
                </a:hlinkClick>
              </a:rPr>
              <a:t>EXPLORE MORE: Business plan templates from SCORE</a:t>
            </a:r>
            <a:endParaRPr lang="en-US" dirty="0">
              <a:solidFill>
                <a:srgbClr val="FF0000"/>
              </a:solidFill>
            </a:endParaRPr>
          </a:p>
        </p:txBody>
      </p:sp>
      <p:pic>
        <p:nvPicPr>
          <p:cNvPr id="6" name="Content Placeholder 5">
            <a:extLst>
              <a:ext uri="{FF2B5EF4-FFF2-40B4-BE49-F238E27FC236}">
                <a16:creationId xmlns:a16="http://schemas.microsoft.com/office/drawing/2014/main" id="{DA3371B7-74B5-459B-A364-AD3233DE347B}"/>
              </a:ext>
            </a:extLst>
          </p:cNvPr>
          <p:cNvPicPr>
            <a:picLocks noGrp="1" noChangeAspect="1"/>
          </p:cNvPicPr>
          <p:nvPr>
            <p:ph sz="half" idx="2"/>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145213" y="1097633"/>
            <a:ext cx="5775325" cy="4466852"/>
          </a:xfrm>
        </p:spPr>
      </p:pic>
      <p:sp>
        <p:nvSpPr>
          <p:cNvPr id="7" name="TextBox 6">
            <a:extLst>
              <a:ext uri="{FF2B5EF4-FFF2-40B4-BE49-F238E27FC236}">
                <a16:creationId xmlns:a16="http://schemas.microsoft.com/office/drawing/2014/main" id="{F5292A0B-EF10-4109-BDDF-8CC0A45A3617}"/>
              </a:ext>
            </a:extLst>
          </p:cNvPr>
          <p:cNvSpPr txBox="1"/>
          <p:nvPr/>
        </p:nvSpPr>
        <p:spPr>
          <a:xfrm>
            <a:off x="6145213" y="5564485"/>
            <a:ext cx="5775325" cy="230832"/>
          </a:xfrm>
          <a:prstGeom prst="rect">
            <a:avLst/>
          </a:prstGeom>
          <a:noFill/>
        </p:spPr>
        <p:txBody>
          <a:bodyPr wrap="square" rtlCol="0">
            <a:spAutoFit/>
          </a:bodyPr>
          <a:lstStyle/>
          <a:p>
            <a:r>
              <a:rPr lang="en-US" sz="900">
                <a:hlinkClick r:id="rId4" tooltip="https://flickr.com/photos/corporate_antidote/6288434193"/>
              </a:rPr>
              <a:t>This Photo</a:t>
            </a:r>
            <a:r>
              <a:rPr lang="en-US" sz="900"/>
              <a:t> by Unknown Author is licensed under </a:t>
            </a:r>
            <a:r>
              <a:rPr lang="en-US" sz="900">
                <a:hlinkClick r:id="rId5" tooltip="https://creativecommons.org/licenses/by-nc-sa/3.0/"/>
              </a:rPr>
              <a:t>CC BY-SA-NC</a:t>
            </a:r>
            <a:endParaRPr lang="en-US" sz="900"/>
          </a:p>
        </p:txBody>
      </p:sp>
    </p:spTree>
    <p:extLst>
      <p:ext uri="{BB962C8B-B14F-4D97-AF65-F5344CB8AC3E}">
        <p14:creationId xmlns:p14="http://schemas.microsoft.com/office/powerpoint/2010/main" val="41002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000"/>
                                        <p:tgtEl>
                                          <p:spTgt spid="3">
                                            <p:txEl>
                                              <p:pRg st="4" end="4"/>
                                            </p:txEl>
                                          </p:spTgt>
                                        </p:tgtEl>
                                      </p:cBhvr>
                                    </p:animEffect>
                                    <p:anim calcmode="lin" valueType="num">
                                      <p:cBhvr>
                                        <p:cTn id="2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1000"/>
                                        <p:tgtEl>
                                          <p:spTgt spid="3">
                                            <p:txEl>
                                              <p:pRg st="5" end="5"/>
                                            </p:txEl>
                                          </p:spTgt>
                                        </p:tgtEl>
                                      </p:cBhvr>
                                    </p:animEffect>
                                    <p:anim calcmode="lin" valueType="num">
                                      <p:cBhvr>
                                        <p:cTn id="3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F778A-14AD-4AAA-9232-2CC66C7CEFBB}"/>
              </a:ext>
            </a:extLst>
          </p:cNvPr>
          <p:cNvSpPr>
            <a:spLocks noGrp="1"/>
          </p:cNvSpPr>
          <p:nvPr>
            <p:ph type="title"/>
          </p:nvPr>
        </p:nvSpPr>
        <p:spPr/>
        <p:txBody>
          <a:bodyPr/>
          <a:lstStyle/>
          <a:p>
            <a:r>
              <a:rPr lang="en-US" dirty="0"/>
              <a:t>STEP 2: THE PLAN</a:t>
            </a:r>
          </a:p>
        </p:txBody>
      </p:sp>
      <p:sp>
        <p:nvSpPr>
          <p:cNvPr id="3" name="Content Placeholder 2">
            <a:extLst>
              <a:ext uri="{FF2B5EF4-FFF2-40B4-BE49-F238E27FC236}">
                <a16:creationId xmlns:a16="http://schemas.microsoft.com/office/drawing/2014/main" id="{81D38875-3500-40BA-A8C8-3E49D198ED86}"/>
              </a:ext>
            </a:extLst>
          </p:cNvPr>
          <p:cNvSpPr>
            <a:spLocks noGrp="1"/>
          </p:cNvSpPr>
          <p:nvPr>
            <p:ph sz="half" idx="1"/>
          </p:nvPr>
        </p:nvSpPr>
        <p:spPr/>
        <p:txBody>
          <a:bodyPr>
            <a:normAutofit fontScale="92500" lnSpcReduction="10000"/>
          </a:bodyPr>
          <a:lstStyle/>
          <a:p>
            <a:pPr marL="0" indent="0" algn="ctr">
              <a:buNone/>
            </a:pPr>
            <a:r>
              <a:rPr lang="en-US" b="1" dirty="0"/>
              <a:t>BUSINESS PLAN, REASON 2</a:t>
            </a:r>
          </a:p>
          <a:p>
            <a:pPr marL="0" indent="0" algn="ctr">
              <a:buNone/>
            </a:pPr>
            <a:r>
              <a:rPr lang="en-US" i="1" dirty="0"/>
              <a:t>FOR THEM</a:t>
            </a:r>
          </a:p>
          <a:p>
            <a:pPr marL="0" indent="0">
              <a:buNone/>
            </a:pPr>
            <a:r>
              <a:rPr lang="en-US" dirty="0"/>
              <a:t>** If you’re looking to borrow money from a lending institution or a private investor, they will want to see every penny you need to spend, both for startup and daily, and every penny you project to make for 2-3 years. They need to know how and when they will be paid back.</a:t>
            </a:r>
          </a:p>
          <a:p>
            <a:pPr marL="0" indent="0" algn="ctr">
              <a:buNone/>
            </a:pPr>
            <a:r>
              <a:rPr lang="en-US" b="1" dirty="0"/>
              <a:t>ARE YOU A GOOD RISK?</a:t>
            </a:r>
          </a:p>
          <a:p>
            <a:endParaRPr lang="en-US" dirty="0"/>
          </a:p>
        </p:txBody>
      </p:sp>
      <p:pic>
        <p:nvPicPr>
          <p:cNvPr id="6" name="Content Placeholder 5">
            <a:extLst>
              <a:ext uri="{FF2B5EF4-FFF2-40B4-BE49-F238E27FC236}">
                <a16:creationId xmlns:a16="http://schemas.microsoft.com/office/drawing/2014/main" id="{F78566D0-6187-401B-9D5A-A9781165E716}"/>
              </a:ext>
            </a:extLst>
          </p:cNvPr>
          <p:cNvPicPr>
            <a:picLocks noGrp="1" noChangeAspect="1"/>
          </p:cNvPicPr>
          <p:nvPr>
            <p:ph sz="half" idx="2"/>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7762875" y="1383815"/>
            <a:ext cx="2540000" cy="3390900"/>
          </a:xfrm>
        </p:spPr>
      </p:pic>
      <p:sp>
        <p:nvSpPr>
          <p:cNvPr id="7" name="TextBox 6">
            <a:extLst>
              <a:ext uri="{FF2B5EF4-FFF2-40B4-BE49-F238E27FC236}">
                <a16:creationId xmlns:a16="http://schemas.microsoft.com/office/drawing/2014/main" id="{4634FAB1-EC5B-4B06-9E12-BDA7ADB09718}"/>
              </a:ext>
            </a:extLst>
          </p:cNvPr>
          <p:cNvSpPr txBox="1"/>
          <p:nvPr/>
        </p:nvSpPr>
        <p:spPr>
          <a:xfrm>
            <a:off x="7762875" y="4774715"/>
            <a:ext cx="2540000" cy="369332"/>
          </a:xfrm>
          <a:prstGeom prst="rect">
            <a:avLst/>
          </a:prstGeom>
          <a:noFill/>
        </p:spPr>
        <p:txBody>
          <a:bodyPr wrap="square" rtlCol="0">
            <a:spAutoFit/>
          </a:bodyPr>
          <a:lstStyle/>
          <a:p>
            <a:r>
              <a:rPr lang="en-US" sz="900">
                <a:hlinkClick r:id="rId3" tooltip="https://en.wikipedia.org/wiki/Bank_vault"/>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170187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0DD29-16B7-6F6C-9259-2C7D100B77F1}"/>
              </a:ext>
            </a:extLst>
          </p:cNvPr>
          <p:cNvSpPr>
            <a:spLocks noGrp="1"/>
          </p:cNvSpPr>
          <p:nvPr>
            <p:ph type="title"/>
          </p:nvPr>
        </p:nvSpPr>
        <p:spPr/>
        <p:txBody>
          <a:bodyPr/>
          <a:lstStyle/>
          <a:p>
            <a:r>
              <a:rPr lang="en-US" dirty="0"/>
              <a:t>WHAT EXACTLY ARE WE DOING HERE</a:t>
            </a:r>
          </a:p>
        </p:txBody>
      </p:sp>
      <p:sp>
        <p:nvSpPr>
          <p:cNvPr id="3" name="Content Placeholder 2">
            <a:extLst>
              <a:ext uri="{FF2B5EF4-FFF2-40B4-BE49-F238E27FC236}">
                <a16:creationId xmlns:a16="http://schemas.microsoft.com/office/drawing/2014/main" id="{1A0E9BA1-69C8-7A86-45B7-F89FD3ADF037}"/>
              </a:ext>
            </a:extLst>
          </p:cNvPr>
          <p:cNvSpPr>
            <a:spLocks noGrp="1"/>
          </p:cNvSpPr>
          <p:nvPr>
            <p:ph sz="half" idx="1"/>
          </p:nvPr>
        </p:nvSpPr>
        <p:spPr/>
        <p:txBody>
          <a:bodyPr>
            <a:normAutofit fontScale="85000" lnSpcReduction="20000"/>
          </a:bodyPr>
          <a:lstStyle/>
          <a:p>
            <a:pPr marL="0" indent="0">
              <a:buNone/>
            </a:pPr>
            <a:r>
              <a:rPr lang="en-US" dirty="0"/>
              <a:t>Some basic questions:</a:t>
            </a:r>
          </a:p>
          <a:p>
            <a:r>
              <a:rPr lang="en-US" dirty="0"/>
              <a:t>What are you selling? Goods? Services? What is the customer’s problem you want to solve?</a:t>
            </a:r>
          </a:p>
          <a:p>
            <a:r>
              <a:rPr lang="en-US" dirty="0"/>
              <a:t>Who else is doing this? </a:t>
            </a:r>
          </a:p>
          <a:p>
            <a:r>
              <a:rPr lang="en-US" dirty="0"/>
              <a:t>How are you going to stand out in the market? What is your competitive advantage?</a:t>
            </a:r>
          </a:p>
          <a:p>
            <a:r>
              <a:rPr lang="en-US" dirty="0"/>
              <a:t>Is the market for your product growing? Shrinking? Is it stable?</a:t>
            </a:r>
          </a:p>
          <a:p>
            <a:r>
              <a:rPr lang="en-US" dirty="0"/>
              <a:t>How much of your product will a customer want </a:t>
            </a:r>
            <a:r>
              <a:rPr lang="en-US"/>
              <a:t>to purchase? </a:t>
            </a:r>
            <a:endParaRPr lang="en-US" dirty="0"/>
          </a:p>
          <a:p>
            <a:r>
              <a:rPr lang="en-US" dirty="0"/>
              <a:t>Who is your ideal customer?</a:t>
            </a:r>
          </a:p>
          <a:p>
            <a:endParaRPr lang="en-US" dirty="0"/>
          </a:p>
        </p:txBody>
      </p:sp>
      <p:pic>
        <p:nvPicPr>
          <p:cNvPr id="6" name="Content Placeholder 5" descr="Graphs and plots layered on a blue digital screen">
            <a:extLst>
              <a:ext uri="{FF2B5EF4-FFF2-40B4-BE49-F238E27FC236}">
                <a16:creationId xmlns:a16="http://schemas.microsoft.com/office/drawing/2014/main" id="{1213A886-9A00-637F-43BE-9FF15408CF7C}"/>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6145213" y="1496616"/>
            <a:ext cx="5775325" cy="4331493"/>
          </a:xfrm>
        </p:spPr>
      </p:pic>
    </p:spTree>
    <p:extLst>
      <p:ext uri="{BB962C8B-B14F-4D97-AF65-F5344CB8AC3E}">
        <p14:creationId xmlns:p14="http://schemas.microsoft.com/office/powerpoint/2010/main" val="48599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A7D3EC3-90CB-40D0-94E1-937380FCBE87}"/>
              </a:ext>
            </a:extLst>
          </p:cNvPr>
          <p:cNvSpPr>
            <a:spLocks noGrp="1"/>
          </p:cNvSpPr>
          <p:nvPr>
            <p:ph type="title"/>
          </p:nvPr>
        </p:nvSpPr>
        <p:spPr>
          <a:xfrm>
            <a:off x="457200" y="594359"/>
            <a:ext cx="3200400" cy="2286000"/>
          </a:xfrm>
        </p:spPr>
        <p:txBody>
          <a:bodyPr/>
          <a:lstStyle/>
          <a:p>
            <a:r>
              <a:rPr lang="en-US" dirty="0"/>
              <a:t>SBA LOANS:</a:t>
            </a:r>
            <a:br>
              <a:rPr lang="en-US" dirty="0"/>
            </a:br>
            <a:r>
              <a:rPr lang="en-US" dirty="0"/>
              <a:t>WHAT ARE THEY?</a:t>
            </a:r>
          </a:p>
        </p:txBody>
      </p:sp>
      <p:pic>
        <p:nvPicPr>
          <p:cNvPr id="6" name="Content Placeholder 5" descr="Graphical user interface&#10;&#10;Description automatically generated with low confidence">
            <a:extLst>
              <a:ext uri="{FF2B5EF4-FFF2-40B4-BE49-F238E27FC236}">
                <a16:creationId xmlns:a16="http://schemas.microsoft.com/office/drawing/2014/main" id="{34F8EEA2-FA68-43F9-89B5-9E5E1F2E148D}"/>
              </a:ext>
            </a:extLst>
          </p:cNvPr>
          <p:cNvPicPr>
            <a:picLocks noGrp="1" noChangeAspect="1"/>
          </p:cNvPicPr>
          <p:nvPr>
            <p:ph idx="1"/>
          </p:nvPr>
        </p:nvPicPr>
        <p:blipFill>
          <a:blip r:embed="rId2"/>
          <a:stretch>
            <a:fillRect/>
          </a:stretch>
        </p:blipFill>
        <p:spPr>
          <a:xfrm>
            <a:off x="4800600" y="2086318"/>
            <a:ext cx="6492240" cy="2548204"/>
          </a:xfrm>
          <a:noFill/>
        </p:spPr>
      </p:pic>
      <p:sp>
        <p:nvSpPr>
          <p:cNvPr id="3" name="Content Placeholder 2">
            <a:extLst>
              <a:ext uri="{FF2B5EF4-FFF2-40B4-BE49-F238E27FC236}">
                <a16:creationId xmlns:a16="http://schemas.microsoft.com/office/drawing/2014/main" id="{8861C11D-F3B5-4B2A-8D5E-79F56ABA792C}"/>
              </a:ext>
            </a:extLst>
          </p:cNvPr>
          <p:cNvSpPr>
            <a:spLocks noGrp="1"/>
          </p:cNvSpPr>
          <p:nvPr>
            <p:ph type="body" sz="half" idx="2"/>
          </p:nvPr>
        </p:nvSpPr>
        <p:spPr>
          <a:xfrm>
            <a:off x="457200" y="2926080"/>
            <a:ext cx="3200400" cy="3379124"/>
          </a:xfrm>
        </p:spPr>
        <p:txBody>
          <a:bodyPr>
            <a:normAutofit/>
          </a:bodyPr>
          <a:lstStyle/>
          <a:p>
            <a:r>
              <a:rPr lang="en-US" dirty="0"/>
              <a:t>BUSINESS PLAN, REASON 2</a:t>
            </a:r>
          </a:p>
          <a:p>
            <a:r>
              <a:rPr lang="en-US" dirty="0"/>
              <a:t>PART 2</a:t>
            </a:r>
          </a:p>
          <a:p>
            <a:r>
              <a:rPr lang="en-US" dirty="0"/>
              <a:t>The SBA guarantees loans. But the guarantee is to the bank, not to you. If you can’t pay back the loan, the SBA will pay the bank.</a:t>
            </a:r>
          </a:p>
          <a:p>
            <a:r>
              <a:rPr lang="en-US" dirty="0"/>
              <a:t>But this doesn’t absolve you from paying. You’ll owe the SBA instead of the bank.</a:t>
            </a:r>
          </a:p>
          <a:p>
            <a:r>
              <a:rPr lang="en-US" dirty="0"/>
              <a:t>The SBA guarantee just makes it easier for banks to say YES.</a:t>
            </a:r>
          </a:p>
        </p:txBody>
      </p:sp>
    </p:spTree>
    <p:extLst>
      <p:ext uri="{BB962C8B-B14F-4D97-AF65-F5344CB8AC3E}">
        <p14:creationId xmlns:p14="http://schemas.microsoft.com/office/powerpoint/2010/main" val="20180170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6D2F6-9E9D-4646-837A-2E1407513381}"/>
              </a:ext>
            </a:extLst>
          </p:cNvPr>
          <p:cNvSpPr>
            <a:spLocks noGrp="1"/>
          </p:cNvSpPr>
          <p:nvPr>
            <p:ph type="title"/>
          </p:nvPr>
        </p:nvSpPr>
        <p:spPr/>
        <p:txBody>
          <a:bodyPr/>
          <a:lstStyle/>
          <a:p>
            <a:r>
              <a:rPr lang="en-US" dirty="0"/>
              <a:t>STEP 2: THE PLAN</a:t>
            </a:r>
          </a:p>
        </p:txBody>
      </p:sp>
      <p:sp>
        <p:nvSpPr>
          <p:cNvPr id="3" name="Content Placeholder 2">
            <a:extLst>
              <a:ext uri="{FF2B5EF4-FFF2-40B4-BE49-F238E27FC236}">
                <a16:creationId xmlns:a16="http://schemas.microsoft.com/office/drawing/2014/main" id="{F0515CFB-BA86-4529-B7D2-DA4B69E07ECA}"/>
              </a:ext>
            </a:extLst>
          </p:cNvPr>
          <p:cNvSpPr>
            <a:spLocks noGrp="1"/>
          </p:cNvSpPr>
          <p:nvPr>
            <p:ph sz="half" idx="1"/>
          </p:nvPr>
        </p:nvSpPr>
        <p:spPr/>
        <p:txBody>
          <a:bodyPr>
            <a:normAutofit/>
          </a:bodyPr>
          <a:lstStyle/>
          <a:p>
            <a:pPr marL="0" indent="0" algn="ctr">
              <a:buNone/>
            </a:pPr>
            <a:r>
              <a:rPr lang="en-US" b="1" dirty="0"/>
              <a:t>BUSINESS PLAN, REASON 3</a:t>
            </a:r>
          </a:p>
          <a:p>
            <a:pPr marL="0" indent="0" algn="ctr">
              <a:buNone/>
            </a:pPr>
            <a:r>
              <a:rPr lang="en-US" i="1" dirty="0"/>
              <a:t>FOR YOU</a:t>
            </a:r>
          </a:p>
          <a:p>
            <a:pPr marL="0" indent="0">
              <a:buNone/>
            </a:pPr>
            <a:r>
              <a:rPr lang="en-US" dirty="0"/>
              <a:t>** Your business plan acts as a GPS for you. Review it often. Are you ahead of projections? Are you behind? You can adjust accordingly.</a:t>
            </a:r>
          </a:p>
          <a:p>
            <a:pPr marL="0" indent="0" algn="ctr">
              <a:buNone/>
            </a:pPr>
            <a:r>
              <a:rPr lang="en-US" b="1" dirty="0"/>
              <a:t>DON’T FLY BLIND</a:t>
            </a:r>
          </a:p>
          <a:p>
            <a:pPr marL="0" indent="0">
              <a:buNone/>
            </a:pPr>
            <a:r>
              <a:rPr lang="en-US" dirty="0">
                <a:solidFill>
                  <a:srgbClr val="FF0000"/>
                </a:solidFill>
              </a:rPr>
              <a:t>EXPLORE MORE: </a:t>
            </a:r>
            <a:r>
              <a:rPr lang="en-US" dirty="0">
                <a:solidFill>
                  <a:srgbClr val="FF0000"/>
                </a:solidFill>
                <a:hlinkClick r:id="rId2">
                  <a:extLst>
                    <a:ext uri="{A12FA001-AC4F-418D-AE19-62706E023703}">
                      <ahyp:hlinkClr xmlns:ahyp="http://schemas.microsoft.com/office/drawing/2018/hyperlinkcolor" val="tx"/>
                    </a:ext>
                  </a:extLst>
                </a:hlinkClick>
              </a:rPr>
              <a:t>20 Reasons You Need a Business Plan</a:t>
            </a:r>
            <a:endParaRPr lang="en-US" dirty="0">
              <a:solidFill>
                <a:srgbClr val="FF0000"/>
              </a:solidFill>
            </a:endParaRPr>
          </a:p>
        </p:txBody>
      </p:sp>
      <p:pic>
        <p:nvPicPr>
          <p:cNvPr id="9" name="Content Placeholder 8">
            <a:extLst>
              <a:ext uri="{FF2B5EF4-FFF2-40B4-BE49-F238E27FC236}">
                <a16:creationId xmlns:a16="http://schemas.microsoft.com/office/drawing/2014/main" id="{CEF33A50-B145-4FDA-86A0-EC4A383901D0}"/>
              </a:ext>
            </a:extLst>
          </p:cNvPr>
          <p:cNvPicPr>
            <a:picLocks noGrp="1" noChangeAspect="1"/>
          </p:cNvPicPr>
          <p:nvPr>
            <p:ph sz="half" idx="2"/>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145213" y="1231867"/>
            <a:ext cx="5775325" cy="4145374"/>
          </a:xfrm>
        </p:spPr>
      </p:pic>
      <p:sp>
        <p:nvSpPr>
          <p:cNvPr id="10" name="TextBox 9">
            <a:extLst>
              <a:ext uri="{FF2B5EF4-FFF2-40B4-BE49-F238E27FC236}">
                <a16:creationId xmlns:a16="http://schemas.microsoft.com/office/drawing/2014/main" id="{4015871C-1D13-4938-B6E9-AAB6B7AA12E4}"/>
              </a:ext>
            </a:extLst>
          </p:cNvPr>
          <p:cNvSpPr txBox="1"/>
          <p:nvPr/>
        </p:nvSpPr>
        <p:spPr>
          <a:xfrm>
            <a:off x="6145213" y="5377241"/>
            <a:ext cx="5775325" cy="230832"/>
          </a:xfrm>
          <a:prstGeom prst="rect">
            <a:avLst/>
          </a:prstGeom>
          <a:noFill/>
        </p:spPr>
        <p:txBody>
          <a:bodyPr wrap="square" rtlCol="0">
            <a:spAutoFit/>
          </a:bodyPr>
          <a:lstStyle/>
          <a:p>
            <a:r>
              <a:rPr lang="en-US" sz="900">
                <a:hlinkClick r:id="rId4" tooltip="https://de.wikipedia.org/wiki/Cockpit"/>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24503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7E136-436C-4B36-973E-1AB29F25F7ED}"/>
              </a:ext>
            </a:extLst>
          </p:cNvPr>
          <p:cNvSpPr>
            <a:spLocks noGrp="1"/>
          </p:cNvSpPr>
          <p:nvPr>
            <p:ph type="title"/>
          </p:nvPr>
        </p:nvSpPr>
        <p:spPr/>
        <p:txBody>
          <a:bodyPr/>
          <a:lstStyle/>
          <a:p>
            <a:r>
              <a:rPr lang="en-US" dirty="0"/>
              <a:t>STEP 2: THE PLAN</a:t>
            </a:r>
          </a:p>
        </p:txBody>
      </p:sp>
      <p:sp>
        <p:nvSpPr>
          <p:cNvPr id="3" name="Content Placeholder 2">
            <a:extLst>
              <a:ext uri="{FF2B5EF4-FFF2-40B4-BE49-F238E27FC236}">
                <a16:creationId xmlns:a16="http://schemas.microsoft.com/office/drawing/2014/main" id="{30BFE93A-072D-47A7-8895-B68C85758331}"/>
              </a:ext>
            </a:extLst>
          </p:cNvPr>
          <p:cNvSpPr>
            <a:spLocks noGrp="1"/>
          </p:cNvSpPr>
          <p:nvPr>
            <p:ph sz="half" idx="1"/>
          </p:nvPr>
        </p:nvSpPr>
        <p:spPr/>
        <p:txBody>
          <a:bodyPr>
            <a:normAutofit fontScale="92500"/>
          </a:bodyPr>
          <a:lstStyle/>
          <a:p>
            <a:pPr marL="0" indent="0" algn="ctr">
              <a:buNone/>
            </a:pPr>
            <a:r>
              <a:rPr lang="en-US" b="1" dirty="0"/>
              <a:t>KEY FACTORS FOR SUCCESS</a:t>
            </a:r>
          </a:p>
          <a:p>
            <a:pPr marL="0" indent="0">
              <a:buNone/>
            </a:pPr>
            <a:r>
              <a:rPr lang="en-US" dirty="0"/>
              <a:t>** Proper motivation</a:t>
            </a:r>
          </a:p>
          <a:p>
            <a:pPr marL="0" indent="0">
              <a:buNone/>
            </a:pPr>
            <a:r>
              <a:rPr lang="en-US" dirty="0"/>
              <a:t>** Match between value proposition and customer needs/wants</a:t>
            </a:r>
          </a:p>
          <a:p>
            <a:pPr marL="0" indent="0">
              <a:buNone/>
            </a:pPr>
            <a:r>
              <a:rPr lang="en-US" dirty="0"/>
              <a:t>** Access to funding</a:t>
            </a:r>
          </a:p>
          <a:p>
            <a:pPr marL="0" indent="0">
              <a:buNone/>
            </a:pPr>
            <a:r>
              <a:rPr lang="en-US" dirty="0"/>
              <a:t>** Experience or education</a:t>
            </a:r>
          </a:p>
          <a:p>
            <a:pPr marL="0" indent="0">
              <a:buNone/>
            </a:pPr>
            <a:r>
              <a:rPr lang="en-US" dirty="0"/>
              <a:t>** Support system</a:t>
            </a:r>
          </a:p>
          <a:p>
            <a:pPr marL="0" indent="0">
              <a:buNone/>
            </a:pPr>
            <a:r>
              <a:rPr lang="en-US" dirty="0"/>
              <a:t>** Time to devote</a:t>
            </a:r>
          </a:p>
          <a:p>
            <a:pPr marL="0" indent="0">
              <a:buNone/>
            </a:pPr>
            <a:r>
              <a:rPr lang="en-US" dirty="0"/>
              <a:t>** Ability to make decisions</a:t>
            </a:r>
          </a:p>
        </p:txBody>
      </p:sp>
      <p:pic>
        <p:nvPicPr>
          <p:cNvPr id="6" name="Content Placeholder 5">
            <a:extLst>
              <a:ext uri="{FF2B5EF4-FFF2-40B4-BE49-F238E27FC236}">
                <a16:creationId xmlns:a16="http://schemas.microsoft.com/office/drawing/2014/main" id="{C3F57059-D4F4-440E-A2B4-4E2AB502D208}"/>
              </a:ext>
            </a:extLst>
          </p:cNvPr>
          <p:cNvPicPr>
            <a:picLocks noGrp="1" noChangeAspect="1"/>
          </p:cNvPicPr>
          <p:nvPr>
            <p:ph sz="half" idx="2"/>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6413500" y="1414463"/>
            <a:ext cx="5238750" cy="4495800"/>
          </a:xfrm>
        </p:spPr>
      </p:pic>
      <p:sp>
        <p:nvSpPr>
          <p:cNvPr id="7" name="TextBox 6">
            <a:extLst>
              <a:ext uri="{FF2B5EF4-FFF2-40B4-BE49-F238E27FC236}">
                <a16:creationId xmlns:a16="http://schemas.microsoft.com/office/drawing/2014/main" id="{2C22F03A-D721-4B54-982C-249171820BA3}"/>
              </a:ext>
            </a:extLst>
          </p:cNvPr>
          <p:cNvSpPr txBox="1"/>
          <p:nvPr/>
        </p:nvSpPr>
        <p:spPr>
          <a:xfrm>
            <a:off x="6413500" y="5910263"/>
            <a:ext cx="5238750" cy="230832"/>
          </a:xfrm>
          <a:prstGeom prst="rect">
            <a:avLst/>
          </a:prstGeom>
          <a:noFill/>
        </p:spPr>
        <p:txBody>
          <a:bodyPr wrap="square" rtlCol="0">
            <a:spAutoFit/>
          </a:bodyPr>
          <a:lstStyle/>
          <a:p>
            <a:r>
              <a:rPr lang="en-US" sz="900">
                <a:hlinkClick r:id="rId3" tooltip="https://chrisbamidele.wordpress.com/2014/12/22/turning-potential-into-real-success"/>
              </a:rPr>
              <a:t>This Photo</a:t>
            </a:r>
            <a:r>
              <a:rPr lang="en-US" sz="900"/>
              <a:t> by Unknown Author is licensed under </a:t>
            </a:r>
            <a:r>
              <a:rPr lang="en-US" sz="900">
                <a:hlinkClick r:id="rId4" tooltip="https://creativecommons.org/licenses/by-nc-nd/3.0/"/>
              </a:rPr>
              <a:t>CC BY-NC-ND</a:t>
            </a:r>
            <a:endParaRPr lang="en-US" sz="900"/>
          </a:p>
        </p:txBody>
      </p:sp>
    </p:spTree>
    <p:extLst>
      <p:ext uri="{BB962C8B-B14F-4D97-AF65-F5344CB8AC3E}">
        <p14:creationId xmlns:p14="http://schemas.microsoft.com/office/powerpoint/2010/main" val="182278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F91DC-E488-43CB-8920-00E2AA2682F5}"/>
              </a:ext>
            </a:extLst>
          </p:cNvPr>
          <p:cNvSpPr>
            <a:spLocks noGrp="1"/>
          </p:cNvSpPr>
          <p:nvPr>
            <p:ph type="title"/>
          </p:nvPr>
        </p:nvSpPr>
        <p:spPr/>
        <p:txBody>
          <a:bodyPr/>
          <a:lstStyle/>
          <a:p>
            <a:r>
              <a:rPr lang="en-US" dirty="0"/>
              <a:t>STEP 2: THE PLAN</a:t>
            </a:r>
          </a:p>
        </p:txBody>
      </p:sp>
      <p:sp>
        <p:nvSpPr>
          <p:cNvPr id="3" name="Content Placeholder 2">
            <a:extLst>
              <a:ext uri="{FF2B5EF4-FFF2-40B4-BE49-F238E27FC236}">
                <a16:creationId xmlns:a16="http://schemas.microsoft.com/office/drawing/2014/main" id="{B9B9AF5A-C885-4033-B867-606D079DECA5}"/>
              </a:ext>
            </a:extLst>
          </p:cNvPr>
          <p:cNvSpPr>
            <a:spLocks noGrp="1"/>
          </p:cNvSpPr>
          <p:nvPr>
            <p:ph sz="half" idx="1"/>
          </p:nvPr>
        </p:nvSpPr>
        <p:spPr/>
        <p:txBody>
          <a:bodyPr>
            <a:normAutofit fontScale="85000" lnSpcReduction="20000"/>
          </a:bodyPr>
          <a:lstStyle/>
          <a:p>
            <a:pPr marL="0" indent="0" algn="ctr">
              <a:buNone/>
            </a:pPr>
            <a:r>
              <a:rPr lang="en-US" sz="3800" b="1" dirty="0"/>
              <a:t>GET THE WORD OUT</a:t>
            </a:r>
          </a:p>
          <a:p>
            <a:pPr marL="0" indent="0" algn="ctr">
              <a:buNone/>
            </a:pPr>
            <a:r>
              <a:rPr lang="en-US" i="1" dirty="0"/>
              <a:t>The big question about websites</a:t>
            </a:r>
          </a:p>
          <a:p>
            <a:pPr marL="0" indent="0" algn="ctr">
              <a:buNone/>
            </a:pPr>
            <a:r>
              <a:rPr lang="en-US" dirty="0"/>
              <a:t>Do you want to spend your time or your money?</a:t>
            </a:r>
          </a:p>
          <a:p>
            <a:pPr marL="0" indent="0" algn="ctr">
              <a:buNone/>
            </a:pPr>
            <a:r>
              <a:rPr lang="en-US" i="1" dirty="0" err="1"/>
              <a:t>Wix</a:t>
            </a:r>
            <a:r>
              <a:rPr lang="en-US" i="1" dirty="0"/>
              <a:t>  GoDaddy  Shopify  Weebly</a:t>
            </a:r>
          </a:p>
          <a:p>
            <a:pPr marL="0" indent="0" algn="ctr">
              <a:buNone/>
            </a:pPr>
            <a:r>
              <a:rPr lang="en-US" i="1" dirty="0" err="1"/>
              <a:t>SquareSpace</a:t>
            </a:r>
            <a:r>
              <a:rPr lang="en-US" i="1" dirty="0"/>
              <a:t>  </a:t>
            </a:r>
            <a:r>
              <a:rPr lang="en-US" i="1"/>
              <a:t>Strikingly   WordPress</a:t>
            </a:r>
            <a:endParaRPr lang="en-US" i="1" dirty="0"/>
          </a:p>
          <a:p>
            <a:pPr marL="0" indent="0" algn="ctr">
              <a:buNone/>
            </a:pPr>
            <a:r>
              <a:rPr lang="en-US" b="1" dirty="0"/>
              <a:t>MAKE IT EASY TO DO BUSINESS WITH YOU!</a:t>
            </a:r>
          </a:p>
          <a:p>
            <a:pPr marL="0" indent="0" algn="ctr">
              <a:buNone/>
            </a:pPr>
            <a:endParaRPr lang="en-US" i="1" dirty="0"/>
          </a:p>
          <a:p>
            <a:pPr marL="0" indent="0" algn="ctr">
              <a:buNone/>
            </a:pPr>
            <a:r>
              <a:rPr lang="en-US" i="1" dirty="0"/>
              <a:t>Social media</a:t>
            </a:r>
          </a:p>
          <a:p>
            <a:pPr marL="0" indent="0" algn="ctr">
              <a:buNone/>
            </a:pPr>
            <a:r>
              <a:rPr lang="en-US" b="1" dirty="0"/>
              <a:t>YOU NEED A STRATEGY</a:t>
            </a:r>
          </a:p>
          <a:p>
            <a:pPr marL="0" indent="0">
              <a:buNone/>
            </a:pPr>
            <a:endParaRPr lang="en-US" dirty="0"/>
          </a:p>
        </p:txBody>
      </p:sp>
      <p:pic>
        <p:nvPicPr>
          <p:cNvPr id="6" name="Content Placeholder 5">
            <a:extLst>
              <a:ext uri="{FF2B5EF4-FFF2-40B4-BE49-F238E27FC236}">
                <a16:creationId xmlns:a16="http://schemas.microsoft.com/office/drawing/2014/main" id="{17E5E2E6-940D-4BA8-9885-438DB1747E25}"/>
              </a:ext>
            </a:extLst>
          </p:cNvPr>
          <p:cNvPicPr>
            <a:picLocks noGrp="1" noChangeAspect="1"/>
          </p:cNvPicPr>
          <p:nvPr>
            <p:ph sz="half" idx="2"/>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6264054" y="1099929"/>
            <a:ext cx="5537642" cy="4810333"/>
          </a:xfrm>
        </p:spPr>
      </p:pic>
      <p:sp>
        <p:nvSpPr>
          <p:cNvPr id="7" name="TextBox 6">
            <a:extLst>
              <a:ext uri="{FF2B5EF4-FFF2-40B4-BE49-F238E27FC236}">
                <a16:creationId xmlns:a16="http://schemas.microsoft.com/office/drawing/2014/main" id="{67ABEE7C-C8D3-4F40-90C3-E337C992FD1A}"/>
              </a:ext>
            </a:extLst>
          </p:cNvPr>
          <p:cNvSpPr txBox="1"/>
          <p:nvPr/>
        </p:nvSpPr>
        <p:spPr>
          <a:xfrm>
            <a:off x="6264054" y="5910263"/>
            <a:ext cx="5537642" cy="230832"/>
          </a:xfrm>
          <a:prstGeom prst="rect">
            <a:avLst/>
          </a:prstGeom>
          <a:noFill/>
        </p:spPr>
        <p:txBody>
          <a:bodyPr wrap="square" rtlCol="0">
            <a:spAutoFit/>
          </a:bodyPr>
          <a:lstStyle/>
          <a:p>
            <a:r>
              <a:rPr lang="en-US" sz="900">
                <a:hlinkClick r:id="rId3" tooltip="https://courses.lumenlearning.com/wmopen-introbusiness/chapter/marketing-mix-introduction/"/>
              </a:rPr>
              <a:t>This Photo</a:t>
            </a:r>
            <a:r>
              <a:rPr lang="en-US" sz="900"/>
              <a:t> by Unknown Author is licensed under </a:t>
            </a:r>
            <a:r>
              <a:rPr lang="en-US" sz="900">
                <a:hlinkClick r:id="rId4" tooltip="https://creativecommons.org/licenses/by/3.0/"/>
              </a:rPr>
              <a:t>CC BY</a:t>
            </a:r>
            <a:endParaRPr lang="en-US" sz="900"/>
          </a:p>
        </p:txBody>
      </p:sp>
    </p:spTree>
    <p:extLst>
      <p:ext uri="{BB962C8B-B14F-4D97-AF65-F5344CB8AC3E}">
        <p14:creationId xmlns:p14="http://schemas.microsoft.com/office/powerpoint/2010/main" val="12844689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B0AE5-69CC-BAE5-EB3A-63C248A8DFCF}"/>
              </a:ext>
            </a:extLst>
          </p:cNvPr>
          <p:cNvSpPr>
            <a:spLocks noGrp="1"/>
          </p:cNvSpPr>
          <p:nvPr>
            <p:ph type="title"/>
          </p:nvPr>
        </p:nvSpPr>
        <p:spPr/>
        <p:txBody>
          <a:bodyPr/>
          <a:lstStyle/>
          <a:p>
            <a:r>
              <a:rPr lang="en-US" dirty="0"/>
              <a:t>STEP 2: THE PLAN</a:t>
            </a:r>
          </a:p>
        </p:txBody>
      </p:sp>
      <p:sp>
        <p:nvSpPr>
          <p:cNvPr id="3" name="Content Placeholder 2">
            <a:extLst>
              <a:ext uri="{FF2B5EF4-FFF2-40B4-BE49-F238E27FC236}">
                <a16:creationId xmlns:a16="http://schemas.microsoft.com/office/drawing/2014/main" id="{170F8622-4AB1-0EC3-F952-ACF477FE36C9}"/>
              </a:ext>
            </a:extLst>
          </p:cNvPr>
          <p:cNvSpPr>
            <a:spLocks noGrp="1"/>
          </p:cNvSpPr>
          <p:nvPr>
            <p:ph sz="half" idx="1"/>
          </p:nvPr>
        </p:nvSpPr>
        <p:spPr/>
        <p:txBody>
          <a:bodyPr>
            <a:normAutofit fontScale="85000" lnSpcReduction="20000"/>
          </a:bodyPr>
          <a:lstStyle/>
          <a:p>
            <a:pPr marL="0" indent="0">
              <a:buNone/>
            </a:pPr>
            <a:r>
              <a:rPr lang="en-US" b="1" dirty="0"/>
              <a:t>Top platforms to consider</a:t>
            </a:r>
          </a:p>
          <a:p>
            <a:r>
              <a:rPr lang="en-US" dirty="0"/>
              <a:t>Facebook: Great for community engagement and relationship building</a:t>
            </a:r>
          </a:p>
          <a:p>
            <a:r>
              <a:rPr lang="en-US" dirty="0"/>
              <a:t>Instagram: Thrives on visual story-telling to build branding</a:t>
            </a:r>
          </a:p>
          <a:p>
            <a:r>
              <a:rPr lang="en-US" dirty="0"/>
              <a:t>TikTok: A way to be informal and part of the pop-culture with humor, creativity</a:t>
            </a:r>
          </a:p>
          <a:p>
            <a:r>
              <a:rPr lang="en-US" dirty="0"/>
              <a:t>LinkedIn: Ideal for generating leads, building authority</a:t>
            </a:r>
          </a:p>
          <a:p>
            <a:r>
              <a:rPr lang="en-US" dirty="0"/>
              <a:t>YouTube:  Value over viral. Informative videos drive long-term traffic, trust.</a:t>
            </a:r>
          </a:p>
          <a:p>
            <a:pPr marL="0" indent="0" algn="r">
              <a:buNone/>
            </a:pPr>
            <a:r>
              <a:rPr lang="en-US" i="1" dirty="0"/>
              <a:t>-- Source: </a:t>
            </a:r>
            <a:r>
              <a:rPr lang="en-US" i="1" dirty="0">
                <a:hlinkClick r:id="rId2"/>
              </a:rPr>
              <a:t>MikeColeman.net</a:t>
            </a:r>
            <a:endParaRPr lang="en-US" i="1" dirty="0"/>
          </a:p>
        </p:txBody>
      </p:sp>
      <p:pic>
        <p:nvPicPr>
          <p:cNvPr id="6" name="Content Placeholder 5" descr="Hashtag notification">
            <a:extLst>
              <a:ext uri="{FF2B5EF4-FFF2-40B4-BE49-F238E27FC236}">
                <a16:creationId xmlns:a16="http://schemas.microsoft.com/office/drawing/2014/main" id="{9166C6F7-2D1F-D367-D957-69F16B7E838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45213" y="1452798"/>
            <a:ext cx="5775325" cy="4419129"/>
          </a:xfrm>
        </p:spPr>
      </p:pic>
    </p:spTree>
    <p:extLst>
      <p:ext uri="{BB962C8B-B14F-4D97-AF65-F5344CB8AC3E}">
        <p14:creationId xmlns:p14="http://schemas.microsoft.com/office/powerpoint/2010/main" val="372388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68093-29AD-6767-BC49-8743C3840C6F}"/>
              </a:ext>
            </a:extLst>
          </p:cNvPr>
          <p:cNvSpPr>
            <a:spLocks noGrp="1"/>
          </p:cNvSpPr>
          <p:nvPr>
            <p:ph type="title"/>
          </p:nvPr>
        </p:nvSpPr>
        <p:spPr/>
        <p:txBody>
          <a:bodyPr/>
          <a:lstStyle/>
          <a:p>
            <a:r>
              <a:rPr lang="en-US" dirty="0"/>
              <a:t>STEP 2: THE PLAN</a:t>
            </a:r>
          </a:p>
        </p:txBody>
      </p:sp>
      <p:sp>
        <p:nvSpPr>
          <p:cNvPr id="3" name="Content Placeholder 2">
            <a:extLst>
              <a:ext uri="{FF2B5EF4-FFF2-40B4-BE49-F238E27FC236}">
                <a16:creationId xmlns:a16="http://schemas.microsoft.com/office/drawing/2014/main" id="{69B9E204-86A6-EB7F-3AC6-8CC0C021C1CB}"/>
              </a:ext>
            </a:extLst>
          </p:cNvPr>
          <p:cNvSpPr>
            <a:spLocks noGrp="1"/>
          </p:cNvSpPr>
          <p:nvPr>
            <p:ph sz="half" idx="1"/>
          </p:nvPr>
        </p:nvSpPr>
        <p:spPr/>
        <p:txBody>
          <a:bodyPr>
            <a:normAutofit fontScale="92500" lnSpcReduction="20000"/>
          </a:bodyPr>
          <a:lstStyle/>
          <a:p>
            <a:pPr marL="0" indent="0" algn="ctr">
              <a:buNone/>
            </a:pPr>
            <a:r>
              <a:rPr lang="en-US" b="1" dirty="0"/>
              <a:t>SOCIAL MEDIA TIPS</a:t>
            </a:r>
          </a:p>
          <a:p>
            <a:r>
              <a:rPr lang="en-US" dirty="0"/>
              <a:t>Find out where your audience is.</a:t>
            </a:r>
          </a:p>
          <a:p>
            <a:r>
              <a:rPr lang="en-US" dirty="0"/>
              <a:t>Find out what your competitors do.</a:t>
            </a:r>
          </a:p>
          <a:p>
            <a:r>
              <a:rPr lang="en-US" dirty="0"/>
              <a:t>Be smart, be creative, have fun.</a:t>
            </a:r>
          </a:p>
          <a:p>
            <a:r>
              <a:rPr lang="en-US" dirty="0"/>
              <a:t>What does the customer really want to hear?</a:t>
            </a:r>
          </a:p>
          <a:p>
            <a:r>
              <a:rPr lang="en-US" dirty="0"/>
              <a:t>Always be responsive.</a:t>
            </a:r>
          </a:p>
          <a:p>
            <a:r>
              <a:rPr lang="en-US" dirty="0"/>
              <a:t>Kill them with kindness.</a:t>
            </a:r>
          </a:p>
          <a:p>
            <a:r>
              <a:rPr lang="en-US" dirty="0"/>
              <a:t>CALL TO ACTION!!!</a:t>
            </a:r>
          </a:p>
          <a:p>
            <a:pPr marL="0" indent="0">
              <a:buNone/>
            </a:pPr>
            <a:r>
              <a:rPr lang="en-US" dirty="0">
                <a:solidFill>
                  <a:srgbClr val="FF0000"/>
                </a:solidFill>
              </a:rPr>
              <a:t>EXPLORE MORE: </a:t>
            </a:r>
            <a:r>
              <a:rPr lang="en-US" dirty="0">
                <a:solidFill>
                  <a:srgbClr val="FF0000"/>
                </a:solidFill>
                <a:hlinkClick r:id="rId2">
                  <a:extLst>
                    <a:ext uri="{A12FA001-AC4F-418D-AE19-62706E023703}">
                      <ahyp:hlinkClr xmlns:ahyp="http://schemas.microsoft.com/office/drawing/2018/hyperlinkcolor" val="tx"/>
                    </a:ext>
                  </a:extLst>
                </a:hlinkClick>
              </a:rPr>
              <a:t>18 Great Tips for Social Media Use</a:t>
            </a:r>
            <a:endParaRPr lang="en-US" dirty="0">
              <a:solidFill>
                <a:srgbClr val="FF0000"/>
              </a:solidFill>
            </a:endParaRPr>
          </a:p>
        </p:txBody>
      </p:sp>
      <p:pic>
        <p:nvPicPr>
          <p:cNvPr id="6" name="Content Placeholder 5">
            <a:extLst>
              <a:ext uri="{FF2B5EF4-FFF2-40B4-BE49-F238E27FC236}">
                <a16:creationId xmlns:a16="http://schemas.microsoft.com/office/drawing/2014/main" id="{8F2C6F98-AF05-B4B8-C490-7E53E6CD5007}"/>
              </a:ext>
            </a:extLst>
          </p:cNvPr>
          <p:cNvPicPr>
            <a:picLocks noGrp="1" noChangeAspect="1"/>
          </p:cNvPicPr>
          <p:nvPr>
            <p:ph sz="half" idx="2"/>
          </p:nvPr>
        </p:nvPicPr>
        <p:blipFill>
          <a:blip r:embed="rId3"/>
          <a:stretch>
            <a:fillRect/>
          </a:stretch>
        </p:blipFill>
        <p:spPr>
          <a:xfrm>
            <a:off x="6145213" y="1217196"/>
            <a:ext cx="5775325" cy="4890334"/>
          </a:xfrm>
        </p:spPr>
      </p:pic>
    </p:spTree>
    <p:extLst>
      <p:ext uri="{BB962C8B-B14F-4D97-AF65-F5344CB8AC3E}">
        <p14:creationId xmlns:p14="http://schemas.microsoft.com/office/powerpoint/2010/main" val="5676676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654E0-4895-48E0-8989-6B89EBCA76B7}"/>
              </a:ext>
            </a:extLst>
          </p:cNvPr>
          <p:cNvSpPr>
            <a:spLocks noGrp="1"/>
          </p:cNvSpPr>
          <p:nvPr>
            <p:ph type="title"/>
          </p:nvPr>
        </p:nvSpPr>
        <p:spPr/>
        <p:txBody>
          <a:bodyPr/>
          <a:lstStyle/>
          <a:p>
            <a:r>
              <a:rPr lang="en-US" dirty="0"/>
              <a:t>STEP 3: BEFORE YOU OPEN</a:t>
            </a:r>
          </a:p>
        </p:txBody>
      </p:sp>
      <p:pic>
        <p:nvPicPr>
          <p:cNvPr id="5" name="Content Placeholder 4">
            <a:extLst>
              <a:ext uri="{FF2B5EF4-FFF2-40B4-BE49-F238E27FC236}">
                <a16:creationId xmlns:a16="http://schemas.microsoft.com/office/drawing/2014/main" id="{D5FD8ABB-9DFE-4532-A3BF-2128DBE5BE5E}"/>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6705600" y="1918871"/>
            <a:ext cx="4518991" cy="2895285"/>
          </a:xfrm>
        </p:spPr>
      </p:pic>
      <p:pic>
        <p:nvPicPr>
          <p:cNvPr id="6" name="Content Placeholder 13">
            <a:extLst>
              <a:ext uri="{FF2B5EF4-FFF2-40B4-BE49-F238E27FC236}">
                <a16:creationId xmlns:a16="http://schemas.microsoft.com/office/drawing/2014/main" id="{4DE36C22-EE52-4C3A-9A95-25F53D074E34}"/>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366697" y="2730966"/>
            <a:ext cx="3048695" cy="1359210"/>
          </a:xfrm>
          <a:prstGeom prst="rect">
            <a:avLst/>
          </a:prstGeom>
        </p:spPr>
      </p:pic>
      <p:sp>
        <p:nvSpPr>
          <p:cNvPr id="7" name="TextBox 6">
            <a:extLst>
              <a:ext uri="{FF2B5EF4-FFF2-40B4-BE49-F238E27FC236}">
                <a16:creationId xmlns:a16="http://schemas.microsoft.com/office/drawing/2014/main" id="{5CA9B7B0-E704-4CB8-AED9-01E69BC05922}"/>
              </a:ext>
            </a:extLst>
          </p:cNvPr>
          <p:cNvSpPr txBox="1"/>
          <p:nvPr/>
        </p:nvSpPr>
        <p:spPr>
          <a:xfrm>
            <a:off x="1366697" y="4090176"/>
            <a:ext cx="3048695" cy="230832"/>
          </a:xfrm>
          <a:prstGeom prst="rect">
            <a:avLst/>
          </a:prstGeom>
          <a:noFill/>
        </p:spPr>
        <p:txBody>
          <a:bodyPr wrap="square" rtlCol="0">
            <a:spAutoFit/>
          </a:bodyPr>
          <a:lstStyle/>
          <a:p>
            <a:r>
              <a:rPr lang="en-US" sz="900" dirty="0">
                <a:hlinkClick r:id="rId4" tooltip="https://pl.wikipedia.org/wiki/Daleko_jeszcze%3F_(serial_telewizyjny)"/>
              </a:rPr>
              <a:t>This Photo</a:t>
            </a:r>
            <a:r>
              <a:rPr lang="en-US" sz="900" dirty="0"/>
              <a:t> by Unknown Author is licensed under </a:t>
            </a:r>
            <a:r>
              <a:rPr lang="en-US" sz="900" dirty="0">
                <a:hlinkClick r:id="rId5" tooltip="https://creativecommons.org/licenses/by-sa/3.0/"/>
              </a:rPr>
              <a:t>CC BY-SA</a:t>
            </a:r>
            <a:endParaRPr lang="en-US" sz="900" dirty="0"/>
          </a:p>
        </p:txBody>
      </p:sp>
    </p:spTree>
    <p:extLst>
      <p:ext uri="{BB962C8B-B14F-4D97-AF65-F5344CB8AC3E}">
        <p14:creationId xmlns:p14="http://schemas.microsoft.com/office/powerpoint/2010/main" val="229304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83E9E-ACE6-40A1-9C5C-79B49E27E3F3}"/>
              </a:ext>
            </a:extLst>
          </p:cNvPr>
          <p:cNvSpPr>
            <a:spLocks noGrp="1"/>
          </p:cNvSpPr>
          <p:nvPr>
            <p:ph type="title"/>
          </p:nvPr>
        </p:nvSpPr>
        <p:spPr/>
        <p:txBody>
          <a:bodyPr/>
          <a:lstStyle/>
          <a:p>
            <a:r>
              <a:rPr lang="en-US" dirty="0"/>
              <a:t>STEP 3: BEFORE YOU OPEN</a:t>
            </a:r>
          </a:p>
        </p:txBody>
      </p:sp>
      <p:sp>
        <p:nvSpPr>
          <p:cNvPr id="3" name="Content Placeholder 2">
            <a:extLst>
              <a:ext uri="{FF2B5EF4-FFF2-40B4-BE49-F238E27FC236}">
                <a16:creationId xmlns:a16="http://schemas.microsoft.com/office/drawing/2014/main" id="{6235E79E-2F50-452D-B1F5-F3E7CF060907}"/>
              </a:ext>
            </a:extLst>
          </p:cNvPr>
          <p:cNvSpPr>
            <a:spLocks noGrp="1"/>
          </p:cNvSpPr>
          <p:nvPr>
            <p:ph sz="half" idx="1"/>
          </p:nvPr>
        </p:nvSpPr>
        <p:spPr/>
        <p:txBody>
          <a:bodyPr/>
          <a:lstStyle/>
          <a:p>
            <a:pPr marL="0" indent="0" algn="ctr">
              <a:buNone/>
            </a:pPr>
            <a:r>
              <a:rPr lang="en-US" b="1" dirty="0"/>
              <a:t>QUESTIONS</a:t>
            </a:r>
          </a:p>
          <a:p>
            <a:pPr marL="0" indent="0">
              <a:buNone/>
            </a:pPr>
            <a:r>
              <a:rPr lang="en-US" dirty="0"/>
              <a:t>** Do you need to register with the state?</a:t>
            </a:r>
          </a:p>
          <a:p>
            <a:pPr marL="0" indent="0">
              <a:buNone/>
            </a:pPr>
            <a:r>
              <a:rPr lang="en-US" dirty="0"/>
              <a:t>** What licenses do you need? State? County? City?: </a:t>
            </a:r>
          </a:p>
          <a:p>
            <a:pPr marL="0" indent="0">
              <a:buNone/>
            </a:pPr>
            <a:r>
              <a:rPr lang="en-US" dirty="0"/>
              <a:t>** Tax numbers? How do you get them?</a:t>
            </a:r>
          </a:p>
          <a:p>
            <a:pPr marL="0" indent="0" algn="ctr">
              <a:buNone/>
            </a:pPr>
            <a:r>
              <a:rPr lang="en-US" b="1" dirty="0"/>
              <a:t>CHECK OUT OUR INFORMATION</a:t>
            </a:r>
          </a:p>
        </p:txBody>
      </p:sp>
      <p:pic>
        <p:nvPicPr>
          <p:cNvPr id="6" name="Content Placeholder 5">
            <a:extLst>
              <a:ext uri="{FF2B5EF4-FFF2-40B4-BE49-F238E27FC236}">
                <a16:creationId xmlns:a16="http://schemas.microsoft.com/office/drawing/2014/main" id="{D5D1F38A-4972-41D0-8E57-263AB2AC8D30}"/>
              </a:ext>
            </a:extLst>
          </p:cNvPr>
          <p:cNvPicPr>
            <a:picLocks noGrp="1" noChangeAspect="1"/>
          </p:cNvPicPr>
          <p:nvPr>
            <p:ph sz="half" idx="2"/>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6145213" y="1734041"/>
            <a:ext cx="5775325" cy="3856644"/>
          </a:xfrm>
        </p:spPr>
      </p:pic>
      <p:sp>
        <p:nvSpPr>
          <p:cNvPr id="7" name="TextBox 6">
            <a:extLst>
              <a:ext uri="{FF2B5EF4-FFF2-40B4-BE49-F238E27FC236}">
                <a16:creationId xmlns:a16="http://schemas.microsoft.com/office/drawing/2014/main" id="{BA6BF3B2-7AA2-49F2-AF00-3205E544F867}"/>
              </a:ext>
            </a:extLst>
          </p:cNvPr>
          <p:cNvSpPr txBox="1"/>
          <p:nvPr/>
        </p:nvSpPr>
        <p:spPr>
          <a:xfrm>
            <a:off x="6145213" y="5590685"/>
            <a:ext cx="5775325" cy="230832"/>
          </a:xfrm>
          <a:prstGeom prst="rect">
            <a:avLst/>
          </a:prstGeom>
          <a:noFill/>
        </p:spPr>
        <p:txBody>
          <a:bodyPr wrap="square" rtlCol="0">
            <a:spAutoFit/>
          </a:bodyPr>
          <a:lstStyle/>
          <a:p>
            <a:r>
              <a:rPr lang="en-US" sz="900">
                <a:hlinkClick r:id="rId3" tooltip="http://www.thebluediamondgallery.com/tablet/c/company-registration.html"/>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14871058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8121C-0020-48C5-9EE5-9997AFF83AB1}"/>
              </a:ext>
            </a:extLst>
          </p:cNvPr>
          <p:cNvSpPr>
            <a:spLocks noGrp="1"/>
          </p:cNvSpPr>
          <p:nvPr>
            <p:ph type="title"/>
          </p:nvPr>
        </p:nvSpPr>
        <p:spPr/>
        <p:txBody>
          <a:bodyPr/>
          <a:lstStyle/>
          <a:p>
            <a:r>
              <a:rPr lang="en-US" dirty="0"/>
              <a:t>STEP 3: BEFORE YOU OPEN</a:t>
            </a:r>
          </a:p>
        </p:txBody>
      </p:sp>
      <p:sp>
        <p:nvSpPr>
          <p:cNvPr id="3" name="Content Placeholder 2">
            <a:extLst>
              <a:ext uri="{FF2B5EF4-FFF2-40B4-BE49-F238E27FC236}">
                <a16:creationId xmlns:a16="http://schemas.microsoft.com/office/drawing/2014/main" id="{394DBFFF-85DD-400C-BCF1-09AA5DC9F77E}"/>
              </a:ext>
            </a:extLst>
          </p:cNvPr>
          <p:cNvSpPr>
            <a:spLocks noGrp="1"/>
          </p:cNvSpPr>
          <p:nvPr>
            <p:ph sz="half" idx="1"/>
          </p:nvPr>
        </p:nvSpPr>
        <p:spPr/>
        <p:txBody>
          <a:bodyPr>
            <a:normAutofit fontScale="92500" lnSpcReduction="10000"/>
          </a:bodyPr>
          <a:lstStyle/>
          <a:p>
            <a:pPr marL="0" indent="0" algn="ctr">
              <a:buNone/>
            </a:pPr>
            <a:r>
              <a:rPr lang="en-US" b="1" dirty="0"/>
              <a:t>FIND YOUR SILENT PARTNERS</a:t>
            </a:r>
          </a:p>
          <a:p>
            <a:pPr marL="0" indent="0">
              <a:buNone/>
            </a:pPr>
            <a:r>
              <a:rPr lang="en-US" dirty="0"/>
              <a:t>** A lawyer</a:t>
            </a:r>
          </a:p>
          <a:p>
            <a:pPr marL="0" indent="0">
              <a:buNone/>
            </a:pPr>
            <a:r>
              <a:rPr lang="en-US" dirty="0"/>
              <a:t>** A banker</a:t>
            </a:r>
          </a:p>
          <a:p>
            <a:pPr marL="0" indent="0">
              <a:buNone/>
            </a:pPr>
            <a:r>
              <a:rPr lang="en-US" dirty="0"/>
              <a:t>** An accountant (not a bookkeeper)</a:t>
            </a:r>
          </a:p>
          <a:p>
            <a:pPr marL="0" indent="0">
              <a:buNone/>
            </a:pPr>
            <a:r>
              <a:rPr lang="en-US" dirty="0"/>
              <a:t>** An insurance agent</a:t>
            </a:r>
          </a:p>
          <a:p>
            <a:pPr marL="0" indent="0" algn="ctr">
              <a:buNone/>
            </a:pPr>
            <a:r>
              <a:rPr lang="en-US" dirty="0"/>
              <a:t>They are not on retainer. They should know you and your business enough to help when you need them. </a:t>
            </a:r>
          </a:p>
          <a:p>
            <a:pPr marL="0" indent="0" algn="ctr">
              <a:buNone/>
            </a:pPr>
            <a:r>
              <a:rPr lang="en-US" b="1" dirty="0"/>
              <a:t>PUT THEM ON SPEED DIAL</a:t>
            </a:r>
            <a:r>
              <a:rPr lang="en-US" dirty="0"/>
              <a:t> </a:t>
            </a:r>
          </a:p>
        </p:txBody>
      </p:sp>
      <p:pic>
        <p:nvPicPr>
          <p:cNvPr id="6" name="Content Placeholder 5">
            <a:extLst>
              <a:ext uri="{FF2B5EF4-FFF2-40B4-BE49-F238E27FC236}">
                <a16:creationId xmlns:a16="http://schemas.microsoft.com/office/drawing/2014/main" id="{382BA640-6A28-46BE-8921-7CE18810EF25}"/>
              </a:ext>
            </a:extLst>
          </p:cNvPr>
          <p:cNvPicPr>
            <a:picLocks noGrp="1" noChangeAspect="1"/>
          </p:cNvPicPr>
          <p:nvPr>
            <p:ph sz="half" idx="2"/>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6145213" y="1496616"/>
            <a:ext cx="5775325" cy="4331493"/>
          </a:xfrm>
        </p:spPr>
      </p:pic>
      <p:sp>
        <p:nvSpPr>
          <p:cNvPr id="7" name="TextBox 6">
            <a:extLst>
              <a:ext uri="{FF2B5EF4-FFF2-40B4-BE49-F238E27FC236}">
                <a16:creationId xmlns:a16="http://schemas.microsoft.com/office/drawing/2014/main" id="{2D5FE0E5-F752-48FD-A4C7-47DE7E60C04A}"/>
              </a:ext>
            </a:extLst>
          </p:cNvPr>
          <p:cNvSpPr txBox="1"/>
          <p:nvPr/>
        </p:nvSpPr>
        <p:spPr>
          <a:xfrm>
            <a:off x="6145213" y="5828109"/>
            <a:ext cx="5775325" cy="230832"/>
          </a:xfrm>
          <a:prstGeom prst="rect">
            <a:avLst/>
          </a:prstGeom>
          <a:noFill/>
        </p:spPr>
        <p:txBody>
          <a:bodyPr wrap="square" rtlCol="0">
            <a:spAutoFit/>
          </a:bodyPr>
          <a:lstStyle/>
          <a:p>
            <a:r>
              <a:rPr lang="en-US" sz="900">
                <a:hlinkClick r:id="rId3" tooltip="https://www.flickr.com/photos/50486328@N00/558103660"/>
              </a:rPr>
              <a:t>This Photo</a:t>
            </a:r>
            <a:r>
              <a:rPr lang="en-US" sz="900"/>
              <a:t> by Unknown Author is licensed under </a:t>
            </a:r>
            <a:r>
              <a:rPr lang="en-US" sz="900">
                <a:hlinkClick r:id="rId4" tooltip="https://creativecommons.org/licenses/by-nc-nd/3.0/"/>
              </a:rPr>
              <a:t>CC BY-NC-ND</a:t>
            </a:r>
            <a:endParaRPr lang="en-US" sz="900"/>
          </a:p>
        </p:txBody>
      </p:sp>
    </p:spTree>
    <p:extLst>
      <p:ext uri="{BB962C8B-B14F-4D97-AF65-F5344CB8AC3E}">
        <p14:creationId xmlns:p14="http://schemas.microsoft.com/office/powerpoint/2010/main" val="188004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D191F-34DA-4995-A3A7-85C26C71A4E3}"/>
              </a:ext>
            </a:extLst>
          </p:cNvPr>
          <p:cNvSpPr>
            <a:spLocks noGrp="1"/>
          </p:cNvSpPr>
          <p:nvPr>
            <p:ph type="title"/>
          </p:nvPr>
        </p:nvSpPr>
        <p:spPr/>
        <p:txBody>
          <a:bodyPr/>
          <a:lstStyle/>
          <a:p>
            <a:r>
              <a:rPr lang="en-US" dirty="0"/>
              <a:t>ABOUT THOSE SILENT PARTNERS</a:t>
            </a:r>
          </a:p>
        </p:txBody>
      </p:sp>
      <p:sp>
        <p:nvSpPr>
          <p:cNvPr id="3" name="Content Placeholder 2">
            <a:extLst>
              <a:ext uri="{FF2B5EF4-FFF2-40B4-BE49-F238E27FC236}">
                <a16:creationId xmlns:a16="http://schemas.microsoft.com/office/drawing/2014/main" id="{391C5EDE-A18A-4F37-8C14-9D644BE86141}"/>
              </a:ext>
            </a:extLst>
          </p:cNvPr>
          <p:cNvSpPr>
            <a:spLocks noGrp="1"/>
          </p:cNvSpPr>
          <p:nvPr>
            <p:ph sz="half" idx="1"/>
          </p:nvPr>
        </p:nvSpPr>
        <p:spPr/>
        <p:txBody>
          <a:bodyPr/>
          <a:lstStyle/>
          <a:p>
            <a:pPr marL="0" indent="0">
              <a:buNone/>
            </a:pPr>
            <a:r>
              <a:rPr lang="en-US" dirty="0"/>
              <a:t>If you’re getting startup money – or any kind of money – from family or friends …</a:t>
            </a:r>
          </a:p>
          <a:p>
            <a:endParaRPr lang="en-US" dirty="0"/>
          </a:p>
          <a:p>
            <a:pPr marL="0" indent="0">
              <a:buNone/>
            </a:pPr>
            <a:r>
              <a:rPr lang="en-US" dirty="0"/>
              <a:t>You and the other party should sign a WRITTEN agreement. Get a </a:t>
            </a:r>
            <a:r>
              <a:rPr lang="en-US" b="1" dirty="0">
                <a:solidFill>
                  <a:srgbClr val="FF0000"/>
                </a:solidFill>
              </a:rPr>
              <a:t>LAWYER</a:t>
            </a:r>
            <a:r>
              <a:rPr lang="en-US" dirty="0"/>
              <a:t> to draw it up. Yes, you’re friends now, but money can ruin a friendship.</a:t>
            </a:r>
          </a:p>
        </p:txBody>
      </p:sp>
      <p:sp>
        <p:nvSpPr>
          <p:cNvPr id="4" name="Content Placeholder 3">
            <a:extLst>
              <a:ext uri="{FF2B5EF4-FFF2-40B4-BE49-F238E27FC236}">
                <a16:creationId xmlns:a16="http://schemas.microsoft.com/office/drawing/2014/main" id="{62236777-958C-412D-B72D-EC92908353AD}"/>
              </a:ext>
            </a:extLst>
          </p:cNvPr>
          <p:cNvSpPr>
            <a:spLocks noGrp="1"/>
          </p:cNvSpPr>
          <p:nvPr>
            <p:ph sz="half" idx="2"/>
          </p:nvPr>
        </p:nvSpPr>
        <p:spPr>
          <a:xfrm>
            <a:off x="6158715" y="1007534"/>
            <a:ext cx="5775958" cy="5105398"/>
          </a:xfrm>
        </p:spPr>
        <p:txBody>
          <a:bodyPr/>
          <a:lstStyle/>
          <a:p>
            <a:pPr marL="0" indent="0">
              <a:buNone/>
            </a:pPr>
            <a:r>
              <a:rPr lang="en-US" dirty="0"/>
              <a:t>And while we’re talking money, it’s YOUR business. Even if you have a bookkeeper or an </a:t>
            </a:r>
            <a:r>
              <a:rPr lang="en-US" b="1" dirty="0">
                <a:solidFill>
                  <a:srgbClr val="FF0000"/>
                </a:solidFill>
              </a:rPr>
              <a:t>ACCOUNTANT</a:t>
            </a:r>
            <a:r>
              <a:rPr lang="en-US" dirty="0"/>
              <a:t> to look after all things financial, you MUST understand the reports.</a:t>
            </a:r>
          </a:p>
          <a:p>
            <a:pPr marL="0" indent="0">
              <a:buNone/>
            </a:pPr>
            <a:r>
              <a:rPr lang="en-US" dirty="0"/>
              <a:t>Otherwise, people might be robbing you and you won’t even notice!</a:t>
            </a:r>
          </a:p>
        </p:txBody>
      </p:sp>
    </p:spTree>
    <p:extLst>
      <p:ext uri="{BB962C8B-B14F-4D97-AF65-F5344CB8AC3E}">
        <p14:creationId xmlns:p14="http://schemas.microsoft.com/office/powerpoint/2010/main" val="9102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8530C-F7D4-4909-8496-D3C7778D238B}"/>
              </a:ext>
            </a:extLst>
          </p:cNvPr>
          <p:cNvSpPr>
            <a:spLocks noGrp="1"/>
          </p:cNvSpPr>
          <p:nvPr>
            <p:ph type="title"/>
          </p:nvPr>
        </p:nvSpPr>
        <p:spPr/>
        <p:txBody>
          <a:bodyPr>
            <a:normAutofit/>
          </a:bodyPr>
          <a:lstStyle/>
          <a:p>
            <a:r>
              <a:rPr lang="en-US" dirty="0"/>
              <a:t>MORE QUESTIONS: THE BOTTOM LINE</a:t>
            </a:r>
          </a:p>
        </p:txBody>
      </p:sp>
      <p:sp>
        <p:nvSpPr>
          <p:cNvPr id="3" name="Content Placeholder 2">
            <a:extLst>
              <a:ext uri="{FF2B5EF4-FFF2-40B4-BE49-F238E27FC236}">
                <a16:creationId xmlns:a16="http://schemas.microsoft.com/office/drawing/2014/main" id="{9C856ADB-6420-4DBC-9CD4-FF2BB49BABC5}"/>
              </a:ext>
            </a:extLst>
          </p:cNvPr>
          <p:cNvSpPr>
            <a:spLocks noGrp="1"/>
          </p:cNvSpPr>
          <p:nvPr>
            <p:ph sz="half" idx="1"/>
          </p:nvPr>
        </p:nvSpPr>
        <p:spPr/>
        <p:txBody>
          <a:bodyPr>
            <a:normAutofit fontScale="92500" lnSpcReduction="10000"/>
          </a:bodyPr>
          <a:lstStyle/>
          <a:p>
            <a:pPr marL="0" indent="0">
              <a:buNone/>
            </a:pPr>
            <a:r>
              <a:rPr lang="en-US" dirty="0"/>
              <a:t>** How much money will it take to start and run the business?</a:t>
            </a:r>
          </a:p>
          <a:p>
            <a:pPr marL="0" indent="0">
              <a:buNone/>
            </a:pPr>
            <a:r>
              <a:rPr lang="en-US" dirty="0"/>
              <a:t>** How much money do you have now?</a:t>
            </a:r>
          </a:p>
          <a:p>
            <a:pPr marL="0" indent="0">
              <a:buNone/>
            </a:pPr>
            <a:r>
              <a:rPr lang="en-US" dirty="0"/>
              <a:t>** How will you finance the balance? </a:t>
            </a:r>
          </a:p>
          <a:p>
            <a:pPr marL="0" indent="0">
              <a:buNone/>
            </a:pPr>
            <a:r>
              <a:rPr lang="en-US" dirty="0"/>
              <a:t>** Can you support yourself during the early months? </a:t>
            </a:r>
          </a:p>
          <a:p>
            <a:pPr marL="0" indent="0">
              <a:buNone/>
            </a:pPr>
            <a:r>
              <a:rPr lang="en-US" dirty="0"/>
              <a:t>** How will you set up the legal structure of your business? </a:t>
            </a:r>
          </a:p>
          <a:p>
            <a:pPr marL="0" indent="0">
              <a:buNone/>
            </a:pPr>
            <a:r>
              <a:rPr lang="en-US" dirty="0"/>
              <a:t>** How will you advertise your business?</a:t>
            </a:r>
          </a:p>
          <a:p>
            <a:endParaRPr lang="en-US" dirty="0"/>
          </a:p>
        </p:txBody>
      </p:sp>
      <p:pic>
        <p:nvPicPr>
          <p:cNvPr id="9" name="Content Placeholder 8">
            <a:extLst>
              <a:ext uri="{FF2B5EF4-FFF2-40B4-BE49-F238E27FC236}">
                <a16:creationId xmlns:a16="http://schemas.microsoft.com/office/drawing/2014/main" id="{6CE61A63-2ED5-4111-9684-FD4831E5BEA5}"/>
              </a:ext>
            </a:extLst>
          </p:cNvPr>
          <p:cNvPicPr>
            <a:picLocks noGrp="1" noChangeAspect="1"/>
          </p:cNvPicPr>
          <p:nvPr>
            <p:ph sz="half" idx="2"/>
          </p:nvPr>
        </p:nvPicPr>
        <p:blipFill>
          <a:blip r:embed="rId2">
            <a:extLst>
              <a:ext uri="{28A0092B-C50C-407E-A947-70E740481C1C}">
                <a14:useLocalDpi xmlns:a14="http://schemas.microsoft.com/office/drawing/2010/main"/>
              </a:ext>
            </a:extLst>
          </a:blip>
          <a:stretch>
            <a:fillRect/>
          </a:stretch>
        </p:blipFill>
        <p:spPr>
          <a:xfrm>
            <a:off x="6321088" y="1109134"/>
            <a:ext cx="5578198" cy="4311005"/>
          </a:xfrm>
        </p:spPr>
      </p:pic>
    </p:spTree>
    <p:extLst>
      <p:ext uri="{BB962C8B-B14F-4D97-AF65-F5344CB8AC3E}">
        <p14:creationId xmlns:p14="http://schemas.microsoft.com/office/powerpoint/2010/main" val="8649895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943D2-ED19-D984-B155-3D095213A4A5}"/>
              </a:ext>
            </a:extLst>
          </p:cNvPr>
          <p:cNvSpPr>
            <a:spLocks noGrp="1"/>
          </p:cNvSpPr>
          <p:nvPr>
            <p:ph type="title"/>
          </p:nvPr>
        </p:nvSpPr>
        <p:spPr/>
        <p:txBody>
          <a:bodyPr/>
          <a:lstStyle/>
          <a:p>
            <a:r>
              <a:rPr lang="en-US" dirty="0"/>
              <a:t>STEP 3: BEFORE YOU OPEN</a:t>
            </a:r>
          </a:p>
        </p:txBody>
      </p:sp>
      <p:sp>
        <p:nvSpPr>
          <p:cNvPr id="3" name="Content Placeholder 2">
            <a:extLst>
              <a:ext uri="{FF2B5EF4-FFF2-40B4-BE49-F238E27FC236}">
                <a16:creationId xmlns:a16="http://schemas.microsoft.com/office/drawing/2014/main" id="{A2856D95-F5C6-6842-0AA0-2C5C4AFCDE58}"/>
              </a:ext>
            </a:extLst>
          </p:cNvPr>
          <p:cNvSpPr>
            <a:spLocks noGrp="1"/>
          </p:cNvSpPr>
          <p:nvPr>
            <p:ph sz="half" idx="1"/>
          </p:nvPr>
        </p:nvSpPr>
        <p:spPr/>
        <p:txBody>
          <a:bodyPr>
            <a:normAutofit fontScale="92500" lnSpcReduction="20000"/>
          </a:bodyPr>
          <a:lstStyle/>
          <a:p>
            <a:pPr marL="0" indent="0">
              <a:buNone/>
            </a:pPr>
            <a:r>
              <a:rPr lang="en-US" b="1" dirty="0"/>
              <a:t>OTHER THINGS TO LEARN</a:t>
            </a:r>
          </a:p>
          <a:p>
            <a:r>
              <a:rPr lang="en-US" dirty="0"/>
              <a:t>Industry trends</a:t>
            </a:r>
          </a:p>
          <a:p>
            <a:r>
              <a:rPr lang="en-US" dirty="0"/>
              <a:t>Inventory control</a:t>
            </a:r>
          </a:p>
          <a:p>
            <a:r>
              <a:rPr lang="en-US" dirty="0"/>
              <a:t>Billing</a:t>
            </a:r>
          </a:p>
          <a:p>
            <a:r>
              <a:rPr lang="en-US" dirty="0"/>
              <a:t>Selling</a:t>
            </a:r>
          </a:p>
          <a:p>
            <a:r>
              <a:rPr lang="en-US" dirty="0"/>
              <a:t>Cash flow</a:t>
            </a:r>
          </a:p>
          <a:p>
            <a:r>
              <a:rPr lang="en-US" dirty="0"/>
              <a:t>Taxes</a:t>
            </a:r>
          </a:p>
          <a:p>
            <a:r>
              <a:rPr lang="en-US" dirty="0"/>
              <a:t>Payroll</a:t>
            </a:r>
          </a:p>
          <a:p>
            <a:pPr marL="0" indent="0">
              <a:buNone/>
            </a:pPr>
            <a:r>
              <a:rPr lang="en-US" dirty="0">
                <a:solidFill>
                  <a:srgbClr val="FF0000"/>
                </a:solidFill>
              </a:rPr>
              <a:t>EXPLORE MORE: </a:t>
            </a:r>
            <a:r>
              <a:rPr lang="en-US" dirty="0">
                <a:solidFill>
                  <a:srgbClr val="FF0000"/>
                </a:solidFill>
                <a:hlinkClick r:id="rId2">
                  <a:extLst>
                    <a:ext uri="{A12FA001-AC4F-418D-AE19-62706E023703}">
                      <ahyp:hlinkClr xmlns:ahyp="http://schemas.microsoft.com/office/drawing/2018/hyperlinkcolor" val="tx"/>
                    </a:ext>
                  </a:extLst>
                </a:hlinkClick>
              </a:rPr>
              <a:t>10 Things Every Small Business Needs to Do</a:t>
            </a:r>
            <a:endParaRPr lang="en-US" dirty="0">
              <a:solidFill>
                <a:srgbClr val="FF0000"/>
              </a:solidFill>
            </a:endParaRPr>
          </a:p>
        </p:txBody>
      </p:sp>
      <p:pic>
        <p:nvPicPr>
          <p:cNvPr id="6" name="Content Placeholder 5" descr="close up of calculator and stethoscope placed on invoice">
            <a:extLst>
              <a:ext uri="{FF2B5EF4-FFF2-40B4-BE49-F238E27FC236}">
                <a16:creationId xmlns:a16="http://schemas.microsoft.com/office/drawing/2014/main" id="{17CCA7B7-DD42-B43A-F03D-698C949EF21E}"/>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45213" y="1388268"/>
            <a:ext cx="5775325" cy="3711608"/>
          </a:xfrm>
        </p:spPr>
      </p:pic>
    </p:spTree>
    <p:extLst>
      <p:ext uri="{BB962C8B-B14F-4D97-AF65-F5344CB8AC3E}">
        <p14:creationId xmlns:p14="http://schemas.microsoft.com/office/powerpoint/2010/main" val="37953353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9B2E2-9BD8-45B5-94EC-A4987A57AA95}"/>
              </a:ext>
            </a:extLst>
          </p:cNvPr>
          <p:cNvSpPr>
            <a:spLocks noGrp="1"/>
          </p:cNvSpPr>
          <p:nvPr>
            <p:ph type="title"/>
          </p:nvPr>
        </p:nvSpPr>
        <p:spPr/>
        <p:txBody>
          <a:bodyPr/>
          <a:lstStyle/>
          <a:p>
            <a:r>
              <a:rPr lang="en-US" dirty="0"/>
              <a:t>STEP 3: BEFORE YOU OPEN</a:t>
            </a:r>
          </a:p>
        </p:txBody>
      </p:sp>
      <p:sp>
        <p:nvSpPr>
          <p:cNvPr id="3" name="Content Placeholder 2">
            <a:extLst>
              <a:ext uri="{FF2B5EF4-FFF2-40B4-BE49-F238E27FC236}">
                <a16:creationId xmlns:a16="http://schemas.microsoft.com/office/drawing/2014/main" id="{5E54DB69-894F-4269-AD97-929BAF29F3E6}"/>
              </a:ext>
            </a:extLst>
          </p:cNvPr>
          <p:cNvSpPr>
            <a:spLocks noGrp="1"/>
          </p:cNvSpPr>
          <p:nvPr>
            <p:ph sz="half" idx="1"/>
          </p:nvPr>
        </p:nvSpPr>
        <p:spPr/>
        <p:txBody>
          <a:bodyPr>
            <a:normAutofit/>
          </a:bodyPr>
          <a:lstStyle/>
          <a:p>
            <a:pPr marL="0" indent="0" algn="ctr">
              <a:buNone/>
            </a:pPr>
            <a:r>
              <a:rPr lang="en-US" b="1" dirty="0"/>
              <a:t>YOUR BUSINESS ENTITY MATTERS</a:t>
            </a:r>
          </a:p>
          <a:p>
            <a:pPr marL="0" indent="0" algn="ctr">
              <a:buNone/>
            </a:pPr>
            <a:r>
              <a:rPr lang="en-US" i="1" dirty="0"/>
              <a:t>Sole proprietorship</a:t>
            </a:r>
          </a:p>
          <a:p>
            <a:pPr marL="0" indent="0" algn="ctr">
              <a:buNone/>
            </a:pPr>
            <a:r>
              <a:rPr lang="en-US" i="1" dirty="0"/>
              <a:t>Partnerships</a:t>
            </a:r>
          </a:p>
          <a:p>
            <a:pPr marL="0" indent="0" algn="ctr">
              <a:buNone/>
            </a:pPr>
            <a:r>
              <a:rPr lang="en-US" i="1" dirty="0"/>
              <a:t>Limited Liability Companies</a:t>
            </a:r>
          </a:p>
          <a:p>
            <a:pPr marL="0" indent="0" algn="ctr">
              <a:buNone/>
            </a:pPr>
            <a:endParaRPr lang="en-US" i="1" dirty="0"/>
          </a:p>
          <a:p>
            <a:pPr marL="0" indent="0" algn="ctr">
              <a:buNone/>
            </a:pPr>
            <a:r>
              <a:rPr lang="en-US" b="1" dirty="0"/>
              <a:t>Your business structure will determine how you pay taxes.</a:t>
            </a:r>
          </a:p>
        </p:txBody>
      </p:sp>
      <p:pic>
        <p:nvPicPr>
          <p:cNvPr id="6" name="Content Placeholder 5">
            <a:extLst>
              <a:ext uri="{FF2B5EF4-FFF2-40B4-BE49-F238E27FC236}">
                <a16:creationId xmlns:a16="http://schemas.microsoft.com/office/drawing/2014/main" id="{B60C6277-9DF6-4584-A384-B318529982E5}"/>
              </a:ext>
            </a:extLst>
          </p:cNvPr>
          <p:cNvPicPr>
            <a:picLocks noGrp="1" noChangeAspect="1"/>
          </p:cNvPicPr>
          <p:nvPr>
            <p:ph sz="half" idx="2"/>
          </p:nvPr>
        </p:nvPicPr>
        <p:blipFill>
          <a:blip r:embed="rId2"/>
          <a:stretch>
            <a:fillRect/>
          </a:stretch>
        </p:blipFill>
        <p:spPr>
          <a:xfrm>
            <a:off x="6145213" y="1231711"/>
            <a:ext cx="5775325" cy="4543255"/>
          </a:xfrm>
        </p:spPr>
      </p:pic>
    </p:spTree>
    <p:extLst>
      <p:ext uri="{BB962C8B-B14F-4D97-AF65-F5344CB8AC3E}">
        <p14:creationId xmlns:p14="http://schemas.microsoft.com/office/powerpoint/2010/main" val="41657584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C429E-90D5-4FD1-AAB8-CFAEDAD9EB5E}"/>
              </a:ext>
            </a:extLst>
          </p:cNvPr>
          <p:cNvSpPr>
            <a:spLocks noGrp="1"/>
          </p:cNvSpPr>
          <p:nvPr>
            <p:ph type="title"/>
          </p:nvPr>
        </p:nvSpPr>
        <p:spPr/>
        <p:txBody>
          <a:bodyPr/>
          <a:lstStyle/>
          <a:p>
            <a:r>
              <a:rPr lang="en-US" dirty="0"/>
              <a:t>LET’S SUM IT UP (10 THINGS TO JUMPSTART)</a:t>
            </a:r>
          </a:p>
        </p:txBody>
      </p:sp>
      <p:sp>
        <p:nvSpPr>
          <p:cNvPr id="3" name="Content Placeholder 2">
            <a:extLst>
              <a:ext uri="{FF2B5EF4-FFF2-40B4-BE49-F238E27FC236}">
                <a16:creationId xmlns:a16="http://schemas.microsoft.com/office/drawing/2014/main" id="{44737D6B-6984-4F33-B710-A4521039CD60}"/>
              </a:ext>
            </a:extLst>
          </p:cNvPr>
          <p:cNvSpPr>
            <a:spLocks noGrp="1"/>
          </p:cNvSpPr>
          <p:nvPr>
            <p:ph sz="half" idx="1"/>
          </p:nvPr>
        </p:nvSpPr>
        <p:spPr/>
        <p:txBody>
          <a:bodyPr>
            <a:normAutofit fontScale="92500" lnSpcReduction="20000"/>
          </a:bodyPr>
          <a:lstStyle/>
          <a:p>
            <a:pPr marL="0" indent="0">
              <a:buNone/>
            </a:pPr>
            <a:r>
              <a:rPr lang="en-US" dirty="0"/>
              <a:t>1. STOP THE EXCUSES: If you want to make it happen, don’t let things stand in your way.</a:t>
            </a:r>
          </a:p>
          <a:p>
            <a:pPr marL="0" indent="0">
              <a:buNone/>
            </a:pPr>
            <a:r>
              <a:rPr lang="en-US" dirty="0"/>
              <a:t>2. FIND YOUR GROOVE: What inspires you?</a:t>
            </a:r>
          </a:p>
          <a:p>
            <a:pPr marL="0" indent="0">
              <a:buNone/>
            </a:pPr>
            <a:r>
              <a:rPr lang="en-US" dirty="0"/>
              <a:t>3. JUMP INTO SOCIAL MEDIA: It’s your new best friend.</a:t>
            </a:r>
          </a:p>
          <a:p>
            <a:pPr marL="0" indent="0">
              <a:buNone/>
            </a:pPr>
            <a:r>
              <a:rPr lang="en-US" dirty="0"/>
              <a:t>4. TAKE TIME TO PERFECT YOUR CRAFT: Don’t sell something you won’t buy.</a:t>
            </a:r>
          </a:p>
          <a:p>
            <a:pPr marL="0" indent="0">
              <a:buNone/>
            </a:pPr>
            <a:r>
              <a:rPr lang="en-US" dirty="0"/>
              <a:t>5. DON’T RUSH: Find your audience first. Licenses and websites can wait.</a:t>
            </a:r>
          </a:p>
        </p:txBody>
      </p:sp>
      <p:sp>
        <p:nvSpPr>
          <p:cNvPr id="4" name="Content Placeholder 3">
            <a:extLst>
              <a:ext uri="{FF2B5EF4-FFF2-40B4-BE49-F238E27FC236}">
                <a16:creationId xmlns:a16="http://schemas.microsoft.com/office/drawing/2014/main" id="{E0D5ED2B-9AA9-4972-B1D9-35DF81A9CB1A}"/>
              </a:ext>
            </a:extLst>
          </p:cNvPr>
          <p:cNvSpPr>
            <a:spLocks noGrp="1"/>
          </p:cNvSpPr>
          <p:nvPr>
            <p:ph sz="half" idx="2"/>
          </p:nvPr>
        </p:nvSpPr>
        <p:spPr/>
        <p:txBody>
          <a:bodyPr>
            <a:normAutofit fontScale="92500" lnSpcReduction="20000"/>
          </a:bodyPr>
          <a:lstStyle/>
          <a:p>
            <a:pPr marL="0" indent="0">
              <a:buNone/>
            </a:pPr>
            <a:r>
              <a:rPr lang="en-US" dirty="0"/>
              <a:t>6. LEARN AS MUCH AS YOU CAN: Research, research, research</a:t>
            </a:r>
          </a:p>
          <a:p>
            <a:pPr marL="0" indent="0">
              <a:buNone/>
            </a:pPr>
            <a:r>
              <a:rPr lang="en-US" dirty="0"/>
              <a:t>7. DON’T THINK “What can I sell?”: Think “What does my audience want to </a:t>
            </a:r>
            <a:r>
              <a:rPr lang="en-US"/>
              <a:t>buy?”</a:t>
            </a:r>
            <a:endParaRPr lang="en-US" dirty="0"/>
          </a:p>
          <a:p>
            <a:pPr marL="0" indent="0">
              <a:buNone/>
            </a:pPr>
            <a:r>
              <a:rPr lang="en-US" dirty="0"/>
              <a:t>8. KEEP IT SIMPLE: Business name, logo, more.</a:t>
            </a:r>
          </a:p>
          <a:p>
            <a:pPr marL="0" indent="0">
              <a:buNone/>
            </a:pPr>
            <a:r>
              <a:rPr lang="en-US" dirty="0"/>
              <a:t>9. CALCULATE THE COST: </a:t>
            </a:r>
          </a:p>
          <a:p>
            <a:pPr marL="0" indent="0">
              <a:buNone/>
            </a:pPr>
            <a:r>
              <a:rPr lang="en-US" dirty="0"/>
              <a:t>10. WHAT CAN YOU OFFER WITHOUT PAYING A CENT: Is there a free service you can offer?</a:t>
            </a:r>
          </a:p>
          <a:p>
            <a:pPr marL="0" indent="0">
              <a:buNone/>
            </a:pPr>
            <a:r>
              <a:rPr lang="en-US" sz="2100" i="1" dirty="0"/>
              <a:t>** Source: Jazmine </a:t>
            </a:r>
            <a:r>
              <a:rPr lang="en-US" sz="2100" i="1" dirty="0" err="1"/>
              <a:t>Tricoche</a:t>
            </a:r>
            <a:r>
              <a:rPr lang="en-US" sz="2100" i="1" dirty="0"/>
              <a:t>, 1800DreamLife.com</a:t>
            </a:r>
          </a:p>
        </p:txBody>
      </p:sp>
    </p:spTree>
    <p:extLst>
      <p:ext uri="{BB962C8B-B14F-4D97-AF65-F5344CB8AC3E}">
        <p14:creationId xmlns:p14="http://schemas.microsoft.com/office/powerpoint/2010/main" val="14087230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12A2E-83B5-4B7A-B1B0-A57F1C27B00B}"/>
              </a:ext>
            </a:extLst>
          </p:cNvPr>
          <p:cNvSpPr>
            <a:spLocks noGrp="1"/>
          </p:cNvSpPr>
          <p:nvPr>
            <p:ph type="title"/>
          </p:nvPr>
        </p:nvSpPr>
        <p:spPr/>
        <p:txBody>
          <a:bodyPr/>
          <a:lstStyle/>
          <a:p>
            <a:r>
              <a:rPr lang="en-US" dirty="0"/>
              <a:t>ABOUT SCORE</a:t>
            </a:r>
          </a:p>
        </p:txBody>
      </p:sp>
      <p:sp>
        <p:nvSpPr>
          <p:cNvPr id="3" name="Content Placeholder 2">
            <a:extLst>
              <a:ext uri="{FF2B5EF4-FFF2-40B4-BE49-F238E27FC236}">
                <a16:creationId xmlns:a16="http://schemas.microsoft.com/office/drawing/2014/main" id="{9F093782-9A0B-47EA-9567-A13564C76F72}"/>
              </a:ext>
            </a:extLst>
          </p:cNvPr>
          <p:cNvSpPr>
            <a:spLocks noGrp="1"/>
          </p:cNvSpPr>
          <p:nvPr>
            <p:ph sz="half" idx="1"/>
          </p:nvPr>
        </p:nvSpPr>
        <p:spPr/>
        <p:txBody>
          <a:bodyPr>
            <a:normAutofit lnSpcReduction="10000"/>
          </a:bodyPr>
          <a:lstStyle/>
          <a:p>
            <a:pPr marL="0" indent="0">
              <a:buNone/>
            </a:pPr>
            <a:r>
              <a:rPr lang="en-US" dirty="0"/>
              <a:t>** Founded in 1964</a:t>
            </a:r>
          </a:p>
          <a:p>
            <a:pPr marL="0" indent="0">
              <a:buNone/>
            </a:pPr>
            <a:r>
              <a:rPr lang="en-US" dirty="0"/>
              <a:t>** About 160 chapters nationally</a:t>
            </a:r>
          </a:p>
          <a:p>
            <a:pPr marL="0" indent="0">
              <a:buNone/>
            </a:pPr>
            <a:r>
              <a:rPr lang="en-US" dirty="0"/>
              <a:t>** About 10,000 volunteers</a:t>
            </a:r>
          </a:p>
          <a:p>
            <a:pPr marL="0" indent="0">
              <a:buNone/>
            </a:pPr>
            <a:r>
              <a:rPr lang="en-US" dirty="0"/>
              <a:t>** FREE one-on-one mentoring with experienced volunteers for the life of your business</a:t>
            </a:r>
          </a:p>
          <a:p>
            <a:pPr marL="0" indent="0">
              <a:buNone/>
            </a:pPr>
            <a:r>
              <a:rPr lang="en-US" dirty="0"/>
              <a:t>** FREE OR LOW COST workshops and webinars</a:t>
            </a:r>
          </a:p>
          <a:p>
            <a:pPr marL="0" indent="0">
              <a:buNone/>
            </a:pPr>
            <a:r>
              <a:rPr lang="en-US" dirty="0"/>
              <a:t>** FREE OR </a:t>
            </a:r>
            <a:r>
              <a:rPr lang="en-US"/>
              <a:t>LOW COST access </a:t>
            </a:r>
            <a:r>
              <a:rPr lang="en-US" dirty="0"/>
              <a:t>to nationally recorded webinars</a:t>
            </a:r>
          </a:p>
          <a:p>
            <a:endParaRPr lang="en-US" dirty="0"/>
          </a:p>
        </p:txBody>
      </p:sp>
      <p:sp>
        <p:nvSpPr>
          <p:cNvPr id="5" name="Content Placeholder 4">
            <a:extLst>
              <a:ext uri="{FF2B5EF4-FFF2-40B4-BE49-F238E27FC236}">
                <a16:creationId xmlns:a16="http://schemas.microsoft.com/office/drawing/2014/main" id="{9C605E1E-EF60-1CC5-938B-E2CBDFAC2DCE}"/>
              </a:ext>
            </a:extLst>
          </p:cNvPr>
          <p:cNvSpPr>
            <a:spLocks noGrp="1"/>
          </p:cNvSpPr>
          <p:nvPr>
            <p:ph sz="half" idx="2"/>
          </p:nvPr>
        </p:nvSpPr>
        <p:spPr/>
        <p:txBody>
          <a:bodyPr>
            <a:normAutofit lnSpcReduction="10000"/>
          </a:bodyPr>
          <a:lstStyle/>
          <a:p>
            <a:endParaRPr lang="en-US"/>
          </a:p>
        </p:txBody>
      </p:sp>
      <p:pic>
        <p:nvPicPr>
          <p:cNvPr id="7" name="Picture 6">
            <a:extLst>
              <a:ext uri="{FF2B5EF4-FFF2-40B4-BE49-F238E27FC236}">
                <a16:creationId xmlns:a16="http://schemas.microsoft.com/office/drawing/2014/main" id="{9819742E-7A5E-A394-5B65-A1144CF6A2AF}"/>
              </a:ext>
            </a:extLst>
          </p:cNvPr>
          <p:cNvPicPr>
            <a:picLocks noChangeAspect="1"/>
          </p:cNvPicPr>
          <p:nvPr/>
        </p:nvPicPr>
        <p:blipFill>
          <a:blip r:embed="rId2"/>
          <a:stretch>
            <a:fillRect/>
          </a:stretch>
        </p:blipFill>
        <p:spPr>
          <a:xfrm>
            <a:off x="6145109" y="1007534"/>
            <a:ext cx="5775958" cy="4741331"/>
          </a:xfrm>
          <a:prstGeom prst="rect">
            <a:avLst/>
          </a:prstGeom>
        </p:spPr>
      </p:pic>
    </p:spTree>
    <p:extLst>
      <p:ext uri="{BB962C8B-B14F-4D97-AF65-F5344CB8AC3E}">
        <p14:creationId xmlns:p14="http://schemas.microsoft.com/office/powerpoint/2010/main" val="420697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45985-A917-45E7-9964-DCAC3BA29057}"/>
              </a:ext>
            </a:extLst>
          </p:cNvPr>
          <p:cNvSpPr>
            <a:spLocks noGrp="1"/>
          </p:cNvSpPr>
          <p:nvPr>
            <p:ph type="title"/>
          </p:nvPr>
        </p:nvSpPr>
        <p:spPr/>
        <p:txBody>
          <a:bodyPr/>
          <a:lstStyle/>
          <a:p>
            <a:r>
              <a:rPr lang="en-US" dirty="0"/>
              <a:t>ABOUT SCORE</a:t>
            </a:r>
          </a:p>
        </p:txBody>
      </p:sp>
      <p:sp>
        <p:nvSpPr>
          <p:cNvPr id="3" name="Content Placeholder 2">
            <a:extLst>
              <a:ext uri="{FF2B5EF4-FFF2-40B4-BE49-F238E27FC236}">
                <a16:creationId xmlns:a16="http://schemas.microsoft.com/office/drawing/2014/main" id="{DAB60D86-D343-42AB-9F6E-C826FD69A996}"/>
              </a:ext>
            </a:extLst>
          </p:cNvPr>
          <p:cNvSpPr>
            <a:spLocks noGrp="1"/>
          </p:cNvSpPr>
          <p:nvPr>
            <p:ph sz="half" idx="1"/>
          </p:nvPr>
        </p:nvSpPr>
        <p:spPr/>
        <p:txBody>
          <a:bodyPr>
            <a:normAutofit fontScale="92500" lnSpcReduction="20000"/>
          </a:bodyPr>
          <a:lstStyle/>
          <a:p>
            <a:pPr marL="0" indent="0">
              <a:buNone/>
            </a:pPr>
            <a:r>
              <a:rPr lang="en-US" b="1" dirty="0"/>
              <a:t>Go to </a:t>
            </a:r>
            <a:r>
              <a:rPr lang="en-US" b="1" dirty="0">
                <a:hlinkClick r:id="rId2"/>
              </a:rPr>
              <a:t>SCORE.org/Memphis</a:t>
            </a:r>
            <a:r>
              <a:rPr lang="en-US" b="1" dirty="0"/>
              <a:t> to</a:t>
            </a:r>
            <a:r>
              <a:rPr lang="en-US" dirty="0"/>
              <a:t> </a:t>
            </a:r>
          </a:p>
          <a:p>
            <a:pPr marL="0" indent="0">
              <a:buNone/>
            </a:pPr>
            <a:r>
              <a:rPr lang="en-US" dirty="0"/>
              <a:t>** </a:t>
            </a:r>
            <a:r>
              <a:rPr lang="en-US" dirty="0">
                <a:hlinkClick r:id="rId3"/>
              </a:rPr>
              <a:t>Request a mentor</a:t>
            </a:r>
            <a:endParaRPr lang="en-US" dirty="0"/>
          </a:p>
          <a:p>
            <a:pPr marL="0" indent="0">
              <a:buNone/>
            </a:pPr>
            <a:r>
              <a:rPr lang="en-US" dirty="0"/>
              <a:t>** Check out our </a:t>
            </a:r>
            <a:r>
              <a:rPr lang="en-US" dirty="0">
                <a:hlinkClick r:id="rId4"/>
              </a:rPr>
              <a:t>workshop/webinar schedule</a:t>
            </a:r>
            <a:endParaRPr lang="en-US" dirty="0"/>
          </a:p>
          <a:p>
            <a:pPr marL="0" indent="0">
              <a:buNone/>
            </a:pPr>
            <a:r>
              <a:rPr lang="en-US" dirty="0"/>
              <a:t>** Search our vast resource library</a:t>
            </a:r>
          </a:p>
          <a:p>
            <a:pPr marL="0" indent="0">
              <a:buNone/>
            </a:pPr>
            <a:r>
              <a:rPr lang="en-US" dirty="0"/>
              <a:t>** </a:t>
            </a:r>
            <a:r>
              <a:rPr lang="en-US" dirty="0">
                <a:hlinkClick r:id="rId5"/>
              </a:rPr>
              <a:t>Find quick answers HERE!</a:t>
            </a:r>
            <a:endParaRPr lang="en-US" dirty="0"/>
          </a:p>
          <a:p>
            <a:pPr marL="0" indent="0" algn="ctr">
              <a:buNone/>
            </a:pPr>
            <a:r>
              <a:rPr lang="en-US" dirty="0"/>
              <a:t>It’s great to be a startup. It’s better to be a STAYUP!</a:t>
            </a:r>
          </a:p>
          <a:p>
            <a:pPr marL="0" indent="0" algn="ctr">
              <a:buNone/>
            </a:pPr>
            <a:r>
              <a:rPr lang="en-US" b="1" dirty="0"/>
              <a:t>WE ARE HERE TO HELP YOU</a:t>
            </a:r>
          </a:p>
          <a:p>
            <a:r>
              <a:rPr lang="en-US" sz="2400" b="1" dirty="0"/>
              <a:t>My email: gary.robinson@scorevolunteer.org</a:t>
            </a:r>
          </a:p>
        </p:txBody>
      </p:sp>
      <p:pic>
        <p:nvPicPr>
          <p:cNvPr id="7" name="Content Placeholder 6" descr="Graphical user interface, application, Word">
            <a:extLst>
              <a:ext uri="{FF2B5EF4-FFF2-40B4-BE49-F238E27FC236}">
                <a16:creationId xmlns:a16="http://schemas.microsoft.com/office/drawing/2014/main" id="{357C3540-E3D9-F7F3-DF09-FB3446993F0A}"/>
              </a:ext>
            </a:extLst>
          </p:cNvPr>
          <p:cNvPicPr>
            <a:picLocks noGrp="1" noChangeAspect="1"/>
          </p:cNvPicPr>
          <p:nvPr>
            <p:ph sz="half" idx="2"/>
          </p:nvPr>
        </p:nvPicPr>
        <p:blipFill>
          <a:blip r:embed="rId6" cstate="screen">
            <a:extLst>
              <a:ext uri="{28A0092B-C50C-407E-A947-70E740481C1C}">
                <a14:useLocalDpi xmlns:a14="http://schemas.microsoft.com/office/drawing/2010/main"/>
              </a:ext>
            </a:extLst>
          </a:blip>
          <a:stretch>
            <a:fillRect/>
          </a:stretch>
        </p:blipFill>
        <p:spPr>
          <a:xfrm>
            <a:off x="6145213" y="1400783"/>
            <a:ext cx="5775325" cy="4241260"/>
          </a:xfrm>
        </p:spPr>
      </p:pic>
    </p:spTree>
    <p:extLst>
      <p:ext uri="{BB962C8B-B14F-4D97-AF65-F5344CB8AC3E}">
        <p14:creationId xmlns:p14="http://schemas.microsoft.com/office/powerpoint/2010/main" val="42232289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A6992-6F16-49C4-AEB7-F00F8EFCFA1B}"/>
              </a:ext>
            </a:extLst>
          </p:cNvPr>
          <p:cNvSpPr>
            <a:spLocks noGrp="1"/>
          </p:cNvSpPr>
          <p:nvPr>
            <p:ph type="title"/>
          </p:nvPr>
        </p:nvSpPr>
        <p:spPr>
          <a:xfrm>
            <a:off x="177799" y="286604"/>
            <a:ext cx="11743267" cy="720930"/>
          </a:xfrm>
        </p:spPr>
        <p:txBody>
          <a:bodyPr/>
          <a:lstStyle/>
          <a:p>
            <a:r>
              <a:rPr lang="en-US" dirty="0"/>
              <a:t>BONUS ENDING: FAIRY TALES CAN COME TRUE</a:t>
            </a:r>
          </a:p>
        </p:txBody>
      </p:sp>
      <p:sp>
        <p:nvSpPr>
          <p:cNvPr id="4" name="Content Placeholder 3">
            <a:extLst>
              <a:ext uri="{FF2B5EF4-FFF2-40B4-BE49-F238E27FC236}">
                <a16:creationId xmlns:a16="http://schemas.microsoft.com/office/drawing/2014/main" id="{E93FF13F-FA76-4C27-AEC6-618A49119954}"/>
              </a:ext>
            </a:extLst>
          </p:cNvPr>
          <p:cNvSpPr>
            <a:spLocks noGrp="1"/>
          </p:cNvSpPr>
          <p:nvPr>
            <p:ph sz="half" idx="2"/>
          </p:nvPr>
        </p:nvSpPr>
        <p:spPr>
          <a:xfrm>
            <a:off x="6145108" y="1109135"/>
            <a:ext cx="5775958" cy="5105398"/>
          </a:xfrm>
        </p:spPr>
        <p:txBody>
          <a:bodyPr>
            <a:normAutofit fontScale="92500" lnSpcReduction="10000"/>
          </a:bodyPr>
          <a:lstStyle/>
          <a:p>
            <a:pPr marL="0" indent="0">
              <a:buNone/>
            </a:pPr>
            <a:r>
              <a:rPr lang="en-US" dirty="0"/>
              <a:t>SOME WORDS ABOUT WORDLE</a:t>
            </a:r>
          </a:p>
          <a:p>
            <a:r>
              <a:rPr lang="en-US" dirty="0"/>
              <a:t>** Created by Josh Wardle, Brooklyn-based software engineer.</a:t>
            </a:r>
          </a:p>
          <a:p>
            <a:r>
              <a:rPr lang="en-US" dirty="0"/>
              <a:t>** Started in Oct. 2021 for his partner.</a:t>
            </a:r>
          </a:p>
          <a:p>
            <a:r>
              <a:rPr lang="en-US" dirty="0"/>
              <a:t>** Had 90 users on Nov. 1</a:t>
            </a:r>
            <a:r>
              <a:rPr lang="en-US"/>
              <a:t>, 2021.</a:t>
            </a:r>
            <a:endParaRPr lang="en-US" dirty="0"/>
          </a:p>
          <a:p>
            <a:r>
              <a:rPr lang="en-US" dirty="0"/>
              <a:t>** By mid-January 2022, it was 2 million. MILLION.</a:t>
            </a:r>
          </a:p>
          <a:p>
            <a:r>
              <a:rPr lang="en-US" dirty="0"/>
              <a:t>** Sold to The New York Times for LOW SEVEN FIGURES the following month.</a:t>
            </a:r>
          </a:p>
          <a:p>
            <a:endParaRPr lang="en-US" dirty="0"/>
          </a:p>
        </p:txBody>
      </p:sp>
      <p:pic>
        <p:nvPicPr>
          <p:cNvPr id="8" name="Content Placeholder 7">
            <a:extLst>
              <a:ext uri="{FF2B5EF4-FFF2-40B4-BE49-F238E27FC236}">
                <a16:creationId xmlns:a16="http://schemas.microsoft.com/office/drawing/2014/main" id="{906AE64F-0EBA-4516-F947-4601F54178E7}"/>
              </a:ext>
            </a:extLst>
          </p:cNvPr>
          <p:cNvPicPr>
            <a:picLocks noGrp="1" noChangeAspect="1"/>
          </p:cNvPicPr>
          <p:nvPr>
            <p:ph sz="half" idx="1"/>
          </p:nvPr>
        </p:nvPicPr>
        <p:blipFill>
          <a:blip r:embed="rId2"/>
          <a:stretch>
            <a:fillRect/>
          </a:stretch>
        </p:blipFill>
        <p:spPr>
          <a:xfrm>
            <a:off x="571150" y="1218859"/>
            <a:ext cx="5010849" cy="4887007"/>
          </a:xfrm>
        </p:spPr>
      </p:pic>
    </p:spTree>
    <p:extLst>
      <p:ext uri="{BB962C8B-B14F-4D97-AF65-F5344CB8AC3E}">
        <p14:creationId xmlns:p14="http://schemas.microsoft.com/office/powerpoint/2010/main" val="173580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7AF37-FA8E-4C93-ADAB-BD0081B7FF35}"/>
              </a:ext>
            </a:extLst>
          </p:cNvPr>
          <p:cNvSpPr>
            <a:spLocks noGrp="1"/>
          </p:cNvSpPr>
          <p:nvPr>
            <p:ph type="title"/>
          </p:nvPr>
        </p:nvSpPr>
        <p:spPr/>
        <p:txBody>
          <a:bodyPr/>
          <a:lstStyle/>
          <a:p>
            <a:r>
              <a:rPr lang="en-US" dirty="0"/>
              <a:t>STEP 1: THE IDEA</a:t>
            </a:r>
          </a:p>
        </p:txBody>
      </p:sp>
      <p:sp>
        <p:nvSpPr>
          <p:cNvPr id="3" name="Content Placeholder 2">
            <a:extLst>
              <a:ext uri="{FF2B5EF4-FFF2-40B4-BE49-F238E27FC236}">
                <a16:creationId xmlns:a16="http://schemas.microsoft.com/office/drawing/2014/main" id="{926CE7B6-4E20-40C4-8029-99872998D669}"/>
              </a:ext>
            </a:extLst>
          </p:cNvPr>
          <p:cNvSpPr>
            <a:spLocks noGrp="1"/>
          </p:cNvSpPr>
          <p:nvPr>
            <p:ph sz="half" idx="1"/>
          </p:nvPr>
        </p:nvSpPr>
        <p:spPr/>
        <p:txBody>
          <a:bodyPr>
            <a:normAutofit fontScale="92500" lnSpcReduction="10000"/>
          </a:bodyPr>
          <a:lstStyle/>
          <a:p>
            <a:pPr marL="0" indent="0">
              <a:buNone/>
            </a:pPr>
            <a:r>
              <a:rPr lang="en-US" b="1" dirty="0"/>
              <a:t>WHAT IS YOUR MOTIVATION?</a:t>
            </a:r>
          </a:p>
          <a:p>
            <a:pPr marL="0" indent="0">
              <a:buNone/>
            </a:pPr>
            <a:r>
              <a:rPr lang="en-US" dirty="0"/>
              <a:t>** Need a job, benefits, long-term security</a:t>
            </a:r>
          </a:p>
          <a:p>
            <a:pPr marL="0" indent="0">
              <a:buNone/>
            </a:pPr>
            <a:r>
              <a:rPr lang="en-US" dirty="0"/>
              <a:t>** Have an idea or see an opportunity</a:t>
            </a:r>
          </a:p>
          <a:p>
            <a:pPr marL="0" indent="0">
              <a:buNone/>
            </a:pPr>
            <a:r>
              <a:rPr lang="en-US" dirty="0"/>
              <a:t>** Family history/future</a:t>
            </a:r>
          </a:p>
          <a:p>
            <a:pPr marL="0" indent="0">
              <a:buNone/>
            </a:pPr>
            <a:r>
              <a:rPr lang="en-US" dirty="0"/>
              <a:t>** Be my own boss</a:t>
            </a:r>
          </a:p>
          <a:p>
            <a:pPr marL="0" indent="0">
              <a:buNone/>
            </a:pPr>
            <a:r>
              <a:rPr lang="en-US" dirty="0"/>
              <a:t>** Entrepreneurial spirit</a:t>
            </a:r>
          </a:p>
          <a:p>
            <a:pPr marL="0" indent="0">
              <a:buNone/>
            </a:pPr>
            <a:r>
              <a:rPr lang="en-US" dirty="0">
                <a:solidFill>
                  <a:srgbClr val="FF0000"/>
                </a:solidFill>
              </a:rPr>
              <a:t>EXPLORE MORE: </a:t>
            </a:r>
            <a:r>
              <a:rPr lang="en-US" dirty="0">
                <a:solidFill>
                  <a:srgbClr val="FF0000"/>
                </a:solidFill>
                <a:hlinkClick r:id="rId3">
                  <a:extLst>
                    <a:ext uri="{A12FA001-AC4F-418D-AE19-62706E023703}">
                      <ahyp:hlinkClr xmlns:ahyp="http://schemas.microsoft.com/office/drawing/2018/hyperlinkcolor" val="tx"/>
                    </a:ext>
                  </a:extLst>
                </a:hlinkClick>
              </a:rPr>
              <a:t>50 Reasons To Start Your Own Business</a:t>
            </a:r>
            <a:endParaRPr lang="en-US" dirty="0">
              <a:solidFill>
                <a:srgbClr val="FF0000"/>
              </a:solidFill>
            </a:endParaRPr>
          </a:p>
        </p:txBody>
      </p:sp>
      <p:pic>
        <p:nvPicPr>
          <p:cNvPr id="6" name="Content Placeholder 5">
            <a:extLst>
              <a:ext uri="{FF2B5EF4-FFF2-40B4-BE49-F238E27FC236}">
                <a16:creationId xmlns:a16="http://schemas.microsoft.com/office/drawing/2014/main" id="{55661BB6-DF70-4FAF-A24B-D08BE335D97E}"/>
              </a:ext>
            </a:extLst>
          </p:cNvPr>
          <p:cNvPicPr>
            <a:picLocks noGrp="1" noChangeAspect="1"/>
          </p:cNvPicPr>
          <p:nvPr>
            <p:ph sz="half" idx="2"/>
          </p:nvPr>
        </p:nvPicPr>
        <p:blipFill>
          <a:blip r:embed="rId4">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6145213" y="1857574"/>
            <a:ext cx="5775325" cy="3609578"/>
          </a:xfrm>
        </p:spPr>
      </p:pic>
      <p:sp>
        <p:nvSpPr>
          <p:cNvPr id="7" name="TextBox 6">
            <a:extLst>
              <a:ext uri="{FF2B5EF4-FFF2-40B4-BE49-F238E27FC236}">
                <a16:creationId xmlns:a16="http://schemas.microsoft.com/office/drawing/2014/main" id="{E2D89272-91FA-4830-B5BC-FE9002A8C1DD}"/>
              </a:ext>
            </a:extLst>
          </p:cNvPr>
          <p:cNvSpPr txBox="1"/>
          <p:nvPr/>
        </p:nvSpPr>
        <p:spPr>
          <a:xfrm>
            <a:off x="6145213" y="5467152"/>
            <a:ext cx="5775325" cy="230832"/>
          </a:xfrm>
          <a:prstGeom prst="rect">
            <a:avLst/>
          </a:prstGeom>
          <a:noFill/>
        </p:spPr>
        <p:txBody>
          <a:bodyPr wrap="square" rtlCol="0">
            <a:spAutoFit/>
          </a:bodyPr>
          <a:lstStyle/>
          <a:p>
            <a:r>
              <a:rPr lang="en-US" sz="900">
                <a:hlinkClick r:id="rId5" tooltip="https://jimmysw.com/2016/03/16/motivation/"/>
              </a:rPr>
              <a:t>This Photo</a:t>
            </a:r>
            <a:r>
              <a:rPr lang="en-US" sz="900"/>
              <a:t> by Unknown Author is licensed under </a:t>
            </a:r>
            <a:r>
              <a:rPr lang="en-US" sz="900">
                <a:hlinkClick r:id="rId6" tooltip="https://creativecommons.org/licenses/by-nc-sa/3.0/"/>
              </a:rPr>
              <a:t>CC BY-SA-NC</a:t>
            </a:r>
            <a:endParaRPr lang="en-US" sz="900"/>
          </a:p>
        </p:txBody>
      </p:sp>
    </p:spTree>
    <p:extLst>
      <p:ext uri="{BB962C8B-B14F-4D97-AF65-F5344CB8AC3E}">
        <p14:creationId xmlns:p14="http://schemas.microsoft.com/office/powerpoint/2010/main" val="372609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1515C7A-0A64-4BA5-9C43-73FF53708C00}"/>
              </a:ext>
            </a:extLst>
          </p:cNvPr>
          <p:cNvSpPr>
            <a:spLocks noGrp="1"/>
          </p:cNvSpPr>
          <p:nvPr>
            <p:ph type="title"/>
          </p:nvPr>
        </p:nvSpPr>
        <p:spPr>
          <a:xfrm>
            <a:off x="457200" y="1242327"/>
            <a:ext cx="3200400" cy="891273"/>
          </a:xfrm>
        </p:spPr>
        <p:txBody>
          <a:bodyPr/>
          <a:lstStyle/>
          <a:p>
            <a:r>
              <a:rPr lang="en-US" dirty="0"/>
              <a:t>SURVEY SAYS</a:t>
            </a:r>
          </a:p>
        </p:txBody>
      </p:sp>
      <p:pic>
        <p:nvPicPr>
          <p:cNvPr id="5" name="Content Placeholder 4">
            <a:extLst>
              <a:ext uri="{FF2B5EF4-FFF2-40B4-BE49-F238E27FC236}">
                <a16:creationId xmlns:a16="http://schemas.microsoft.com/office/drawing/2014/main" id="{4B05136E-B5D8-4F2C-BB43-DF54B88DFBC1}"/>
              </a:ext>
            </a:extLst>
          </p:cNvPr>
          <p:cNvPicPr>
            <a:picLocks noGrp="1" noChangeAspect="1"/>
          </p:cNvPicPr>
          <p:nvPr>
            <p:ph idx="1"/>
          </p:nvPr>
        </p:nvPicPr>
        <p:blipFill>
          <a:blip r:embed="rId2"/>
          <a:stretch>
            <a:fillRect/>
          </a:stretch>
        </p:blipFill>
        <p:spPr>
          <a:xfrm>
            <a:off x="4800600" y="1242327"/>
            <a:ext cx="6492240" cy="4236186"/>
          </a:xfrm>
          <a:noFill/>
        </p:spPr>
      </p:pic>
      <p:sp>
        <p:nvSpPr>
          <p:cNvPr id="12" name="Text Placeholder 3">
            <a:extLst>
              <a:ext uri="{FF2B5EF4-FFF2-40B4-BE49-F238E27FC236}">
                <a16:creationId xmlns:a16="http://schemas.microsoft.com/office/drawing/2014/main" id="{8781557C-F964-49A0-943D-FD47170C1CC1}"/>
              </a:ext>
            </a:extLst>
          </p:cNvPr>
          <p:cNvSpPr>
            <a:spLocks noGrp="1"/>
          </p:cNvSpPr>
          <p:nvPr>
            <p:ph type="body" sz="half" idx="2"/>
          </p:nvPr>
        </p:nvSpPr>
        <p:spPr>
          <a:xfrm>
            <a:off x="437745" y="2643978"/>
            <a:ext cx="3200400" cy="3379124"/>
          </a:xfrm>
        </p:spPr>
        <p:txBody>
          <a:bodyPr>
            <a:normAutofit fontScale="85000" lnSpcReduction="20000"/>
          </a:bodyPr>
          <a:lstStyle/>
          <a:p>
            <a:r>
              <a:rPr lang="en-US" sz="2400" dirty="0"/>
              <a:t>SCORE surveyed 1,000 new businesses about their experiences as a startup.</a:t>
            </a:r>
          </a:p>
          <a:p>
            <a:endParaRPr lang="en-US" sz="2400" dirty="0"/>
          </a:p>
          <a:p>
            <a:r>
              <a:rPr lang="en-US" sz="2400" dirty="0"/>
              <a:t>Here’s what we found:</a:t>
            </a:r>
          </a:p>
          <a:p>
            <a:r>
              <a:rPr lang="en-US" sz="2400" dirty="0"/>
              <a:t>Finding No. 1: Passion and experience</a:t>
            </a:r>
          </a:p>
          <a:p>
            <a:endParaRPr lang="en-US" sz="2400" dirty="0"/>
          </a:p>
          <a:p>
            <a:r>
              <a:rPr lang="en-US" sz="2400" dirty="0">
                <a:solidFill>
                  <a:srgbClr val="FFFF00"/>
                </a:solidFill>
              </a:rPr>
              <a:t>EXPLORE MORE: </a:t>
            </a:r>
            <a:r>
              <a:rPr lang="en-US" sz="2400" dirty="0">
                <a:solidFill>
                  <a:srgbClr val="FFFF00"/>
                </a:solidFill>
                <a:hlinkClick r:id="rId3">
                  <a:extLst>
                    <a:ext uri="{A12FA001-AC4F-418D-AE19-62706E023703}">
                      <ahyp:hlinkClr xmlns:ahyp="http://schemas.microsoft.com/office/drawing/2018/hyperlinkcolor" val="tx"/>
                    </a:ext>
                  </a:extLst>
                </a:hlinkClick>
              </a:rPr>
              <a:t>Megaphone of Main Street report</a:t>
            </a:r>
            <a:endParaRPr lang="en-US" sz="2400" dirty="0">
              <a:solidFill>
                <a:srgbClr val="FFFF00"/>
              </a:solidFill>
            </a:endParaRPr>
          </a:p>
        </p:txBody>
      </p:sp>
    </p:spTree>
    <p:extLst>
      <p:ext uri="{BB962C8B-B14F-4D97-AF65-F5344CB8AC3E}">
        <p14:creationId xmlns:p14="http://schemas.microsoft.com/office/powerpoint/2010/main" val="1061935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05298-8293-457D-9258-0B450E7D0DB5}"/>
              </a:ext>
            </a:extLst>
          </p:cNvPr>
          <p:cNvSpPr>
            <a:spLocks noGrp="1"/>
          </p:cNvSpPr>
          <p:nvPr>
            <p:ph type="title"/>
          </p:nvPr>
        </p:nvSpPr>
        <p:spPr/>
        <p:txBody>
          <a:bodyPr/>
          <a:lstStyle/>
          <a:p>
            <a:r>
              <a:rPr lang="en-US" dirty="0"/>
              <a:t>STEP 1: THE IDEA</a:t>
            </a:r>
          </a:p>
        </p:txBody>
      </p:sp>
      <p:sp>
        <p:nvSpPr>
          <p:cNvPr id="3" name="Content Placeholder 2">
            <a:extLst>
              <a:ext uri="{FF2B5EF4-FFF2-40B4-BE49-F238E27FC236}">
                <a16:creationId xmlns:a16="http://schemas.microsoft.com/office/drawing/2014/main" id="{92240C02-FE09-4ECF-845D-33902480874A}"/>
              </a:ext>
            </a:extLst>
          </p:cNvPr>
          <p:cNvSpPr>
            <a:spLocks noGrp="1"/>
          </p:cNvSpPr>
          <p:nvPr>
            <p:ph sz="half" idx="1"/>
          </p:nvPr>
        </p:nvSpPr>
        <p:spPr/>
        <p:txBody>
          <a:bodyPr>
            <a:normAutofit lnSpcReduction="10000"/>
          </a:bodyPr>
          <a:lstStyle/>
          <a:p>
            <a:pPr marL="0" indent="0" algn="ctr">
              <a:buNone/>
            </a:pPr>
            <a:r>
              <a:rPr lang="en-US" b="1" dirty="0"/>
              <a:t>RISKY BUSINESS</a:t>
            </a:r>
          </a:p>
          <a:p>
            <a:pPr marL="0" indent="0">
              <a:buNone/>
            </a:pPr>
            <a:r>
              <a:rPr lang="en-US" dirty="0"/>
              <a:t>Risk is neither good nor bad. It’s just uncertainty.</a:t>
            </a:r>
          </a:p>
          <a:p>
            <a:pPr marL="0" indent="0">
              <a:buNone/>
            </a:pPr>
            <a:r>
              <a:rPr lang="en-US" dirty="0"/>
              <a:t>Usually, the greater the risk, the greater the reward.</a:t>
            </a:r>
          </a:p>
          <a:p>
            <a:pPr marL="0" indent="0">
              <a:buNone/>
            </a:pPr>
            <a:r>
              <a:rPr lang="en-US" dirty="0"/>
              <a:t>Three components of risk</a:t>
            </a:r>
          </a:p>
          <a:p>
            <a:pPr marL="0" indent="0">
              <a:buNone/>
            </a:pPr>
            <a:r>
              <a:rPr lang="en-US" dirty="0"/>
              <a:t>   ** How much could I lose?</a:t>
            </a:r>
          </a:p>
          <a:p>
            <a:pPr marL="0" indent="0">
              <a:buNone/>
            </a:pPr>
            <a:r>
              <a:rPr lang="en-US" dirty="0"/>
              <a:t>   ** How likely is it to happen?</a:t>
            </a:r>
          </a:p>
          <a:p>
            <a:pPr marL="0" indent="0">
              <a:buNone/>
            </a:pPr>
            <a:r>
              <a:rPr lang="en-US" dirty="0"/>
              <a:t>   ** Can I insure against the loss?</a:t>
            </a:r>
          </a:p>
        </p:txBody>
      </p:sp>
      <p:pic>
        <p:nvPicPr>
          <p:cNvPr id="6" name="Content Placeholder 5">
            <a:extLst>
              <a:ext uri="{FF2B5EF4-FFF2-40B4-BE49-F238E27FC236}">
                <a16:creationId xmlns:a16="http://schemas.microsoft.com/office/drawing/2014/main" id="{53D09AEA-1C9A-4855-BF86-11E2B263BF2B}"/>
              </a:ext>
            </a:extLst>
          </p:cNvPr>
          <p:cNvPicPr>
            <a:picLocks noGrp="1" noChangeAspect="1"/>
          </p:cNvPicPr>
          <p:nvPr>
            <p:ph sz="half" idx="2"/>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6651625" y="1814513"/>
            <a:ext cx="4762500" cy="3695700"/>
          </a:xfrm>
        </p:spPr>
      </p:pic>
      <p:sp>
        <p:nvSpPr>
          <p:cNvPr id="7" name="TextBox 6">
            <a:extLst>
              <a:ext uri="{FF2B5EF4-FFF2-40B4-BE49-F238E27FC236}">
                <a16:creationId xmlns:a16="http://schemas.microsoft.com/office/drawing/2014/main" id="{216F7B2A-8FA4-455D-A679-052C263F9CE6}"/>
              </a:ext>
            </a:extLst>
          </p:cNvPr>
          <p:cNvSpPr txBox="1"/>
          <p:nvPr/>
        </p:nvSpPr>
        <p:spPr>
          <a:xfrm>
            <a:off x="6651625" y="5510213"/>
            <a:ext cx="4762500" cy="230832"/>
          </a:xfrm>
          <a:prstGeom prst="rect">
            <a:avLst/>
          </a:prstGeom>
          <a:noFill/>
        </p:spPr>
        <p:txBody>
          <a:bodyPr wrap="square" rtlCol="0">
            <a:spAutoFit/>
          </a:bodyPr>
          <a:lstStyle/>
          <a:p>
            <a:r>
              <a:rPr lang="en-US" sz="900">
                <a:hlinkClick r:id="rId3" tooltip="https://www.flickr.com/photos/mrdodgy8/2927834031/"/>
              </a:rPr>
              <a:t>This Photo</a:t>
            </a:r>
            <a:r>
              <a:rPr lang="en-US" sz="900"/>
              <a:t> by Unknown Author is licensed under </a:t>
            </a:r>
            <a:r>
              <a:rPr lang="en-US" sz="900">
                <a:hlinkClick r:id="rId4" tooltip="https://creativecommons.org/licenses/by-nc-nd/3.0/"/>
              </a:rPr>
              <a:t>CC BY-NC-ND</a:t>
            </a:r>
            <a:endParaRPr lang="en-US" sz="900"/>
          </a:p>
        </p:txBody>
      </p:sp>
    </p:spTree>
    <p:extLst>
      <p:ext uri="{BB962C8B-B14F-4D97-AF65-F5344CB8AC3E}">
        <p14:creationId xmlns:p14="http://schemas.microsoft.com/office/powerpoint/2010/main" val="1968757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6C74C-EAF5-45F3-9D20-09C778956900}"/>
              </a:ext>
            </a:extLst>
          </p:cNvPr>
          <p:cNvSpPr>
            <a:spLocks noGrp="1"/>
          </p:cNvSpPr>
          <p:nvPr>
            <p:ph type="title"/>
          </p:nvPr>
        </p:nvSpPr>
        <p:spPr/>
        <p:txBody>
          <a:bodyPr/>
          <a:lstStyle/>
          <a:p>
            <a:r>
              <a:rPr lang="en-US" dirty="0"/>
              <a:t>STEP 1: THE IDEA</a:t>
            </a:r>
          </a:p>
        </p:txBody>
      </p:sp>
      <p:sp>
        <p:nvSpPr>
          <p:cNvPr id="3" name="Content Placeholder 2">
            <a:extLst>
              <a:ext uri="{FF2B5EF4-FFF2-40B4-BE49-F238E27FC236}">
                <a16:creationId xmlns:a16="http://schemas.microsoft.com/office/drawing/2014/main" id="{73D2E104-418D-4740-93D6-8B12CBAF59B3}"/>
              </a:ext>
            </a:extLst>
          </p:cNvPr>
          <p:cNvSpPr>
            <a:spLocks noGrp="1"/>
          </p:cNvSpPr>
          <p:nvPr>
            <p:ph sz="half" idx="1"/>
          </p:nvPr>
        </p:nvSpPr>
        <p:spPr/>
        <p:txBody>
          <a:bodyPr>
            <a:normAutofit fontScale="92500" lnSpcReduction="10000"/>
          </a:bodyPr>
          <a:lstStyle/>
          <a:p>
            <a:pPr marL="0" indent="0" algn="ctr">
              <a:buNone/>
            </a:pPr>
            <a:r>
              <a:rPr lang="en-US" b="1" dirty="0"/>
              <a:t>WHAT SETS YOU APART FROM COMPETITION?</a:t>
            </a:r>
          </a:p>
          <a:p>
            <a:pPr marL="201168" lvl="1" indent="0">
              <a:buNone/>
            </a:pPr>
            <a:r>
              <a:rPr lang="en-US" dirty="0"/>
              <a:t>	** Price point?</a:t>
            </a:r>
          </a:p>
          <a:p>
            <a:pPr marL="201168" lvl="1" indent="0">
              <a:buNone/>
            </a:pPr>
            <a:r>
              <a:rPr lang="en-US" dirty="0"/>
              <a:t>	** Selection?</a:t>
            </a:r>
          </a:p>
          <a:p>
            <a:pPr marL="201168" lvl="1" indent="0">
              <a:buNone/>
            </a:pPr>
            <a:r>
              <a:rPr lang="en-US" dirty="0"/>
              <a:t>	** Customer service? </a:t>
            </a:r>
          </a:p>
          <a:p>
            <a:pPr marL="201168" lvl="1" indent="0">
              <a:buNone/>
            </a:pPr>
            <a:r>
              <a:rPr lang="en-US" dirty="0"/>
              <a:t>(NOTE: Nobody starts out saying they’ll give WORSE customer service!)</a:t>
            </a:r>
          </a:p>
          <a:p>
            <a:pPr marL="201168" lvl="1" indent="0">
              <a:buNone/>
            </a:pPr>
            <a:endParaRPr lang="en-US" dirty="0"/>
          </a:p>
          <a:p>
            <a:pPr marL="201168" lvl="1" indent="0" algn="ctr">
              <a:buNone/>
            </a:pPr>
            <a:r>
              <a:rPr lang="en-US" b="1" dirty="0"/>
              <a:t>If you can’t answer</a:t>
            </a:r>
          </a:p>
          <a:p>
            <a:pPr marL="201168" lvl="1" indent="0" algn="ctr">
              <a:buNone/>
            </a:pPr>
            <a:r>
              <a:rPr lang="en-US" b="1" dirty="0"/>
              <a:t> DO NOT PASS GO, DO NOT COLLECT $200! </a:t>
            </a:r>
          </a:p>
          <a:p>
            <a:pPr marL="201168" lvl="1" indent="0" algn="ctr">
              <a:buNone/>
            </a:pPr>
            <a:endParaRPr lang="en-US" b="1" dirty="0"/>
          </a:p>
          <a:p>
            <a:pPr marL="201168" lvl="1" indent="0" algn="ctr">
              <a:buNone/>
            </a:pPr>
            <a:r>
              <a:rPr lang="en-US" dirty="0">
                <a:solidFill>
                  <a:srgbClr val="FF0000"/>
                </a:solidFill>
              </a:rPr>
              <a:t>EXPLORE MORE: </a:t>
            </a:r>
            <a:r>
              <a:rPr lang="en-US" dirty="0">
                <a:solidFill>
                  <a:srgbClr val="FF0000"/>
                </a:solidFill>
                <a:hlinkClick r:id="rId2">
                  <a:extLst>
                    <a:ext uri="{A12FA001-AC4F-418D-AE19-62706E023703}">
                      <ahyp:hlinkClr xmlns:ahyp="http://schemas.microsoft.com/office/drawing/2018/hyperlinkcolor" val="tx"/>
                    </a:ext>
                  </a:extLst>
                </a:hlinkClick>
              </a:rPr>
              <a:t>Setting Yourself Apart</a:t>
            </a:r>
            <a:r>
              <a:rPr lang="en-US" dirty="0">
                <a:solidFill>
                  <a:srgbClr val="1C3D65"/>
                </a:solidFill>
                <a:hlinkClick r:id="rId2">
                  <a:extLst>
                    <a:ext uri="{A12FA001-AC4F-418D-AE19-62706E023703}">
                      <ahyp:hlinkClr xmlns:ahyp="http://schemas.microsoft.com/office/drawing/2018/hyperlinkcolor" val="tx"/>
                    </a:ext>
                  </a:extLst>
                </a:hlinkClick>
              </a:rPr>
              <a:t> </a:t>
            </a:r>
            <a:endParaRPr lang="en-US" dirty="0"/>
          </a:p>
          <a:p>
            <a:pPr marL="201168" lvl="1" indent="0">
              <a:buNone/>
            </a:pPr>
            <a:endParaRPr lang="en-US" dirty="0"/>
          </a:p>
        </p:txBody>
      </p:sp>
      <p:pic>
        <p:nvPicPr>
          <p:cNvPr id="13" name="Content Placeholder 12">
            <a:extLst>
              <a:ext uri="{FF2B5EF4-FFF2-40B4-BE49-F238E27FC236}">
                <a16:creationId xmlns:a16="http://schemas.microsoft.com/office/drawing/2014/main" id="{00DEECBA-5C0A-887D-57B8-BD6260392ADB}"/>
              </a:ext>
            </a:extLst>
          </p:cNvPr>
          <p:cNvPicPr>
            <a:picLocks noGrp="1" noChangeAspect="1"/>
          </p:cNvPicPr>
          <p:nvPr>
            <p:ph sz="half" idx="2"/>
          </p:nvPr>
        </p:nvPicPr>
        <p:blipFill>
          <a:blip r:embed="rId3"/>
          <a:stretch>
            <a:fillRect/>
          </a:stretch>
        </p:blipFill>
        <p:spPr>
          <a:xfrm>
            <a:off x="6145213" y="941536"/>
            <a:ext cx="5775325" cy="5035253"/>
          </a:xfrm>
        </p:spPr>
      </p:pic>
    </p:spTree>
    <p:extLst>
      <p:ext uri="{BB962C8B-B14F-4D97-AF65-F5344CB8AC3E}">
        <p14:creationId xmlns:p14="http://schemas.microsoft.com/office/powerpoint/2010/main" val="130573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fade">
                                      <p:cBhvr>
                                        <p:cTn id="2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EB8E3-2914-4158-A2E6-9EE3BE4DD2F4}"/>
              </a:ext>
            </a:extLst>
          </p:cNvPr>
          <p:cNvSpPr>
            <a:spLocks noGrp="1"/>
          </p:cNvSpPr>
          <p:nvPr>
            <p:ph type="title"/>
          </p:nvPr>
        </p:nvSpPr>
        <p:spPr/>
        <p:txBody>
          <a:bodyPr/>
          <a:lstStyle/>
          <a:p>
            <a:r>
              <a:rPr lang="en-US" dirty="0"/>
              <a:t>STEP 1: THE IDEA</a:t>
            </a:r>
          </a:p>
        </p:txBody>
      </p:sp>
      <p:pic>
        <p:nvPicPr>
          <p:cNvPr id="5" name="Content Placeholder 4" descr="A picture containing text&#10;&#10;Description automatically generated">
            <a:extLst>
              <a:ext uri="{FF2B5EF4-FFF2-40B4-BE49-F238E27FC236}">
                <a16:creationId xmlns:a16="http://schemas.microsoft.com/office/drawing/2014/main" id="{FE7A7889-E2D7-499C-A784-35DEEC6E83F3}"/>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625056" y="1023938"/>
            <a:ext cx="4949984" cy="4845050"/>
          </a:xfrm>
        </p:spPr>
      </p:pic>
    </p:spTree>
    <p:extLst>
      <p:ext uri="{BB962C8B-B14F-4D97-AF65-F5344CB8AC3E}">
        <p14:creationId xmlns:p14="http://schemas.microsoft.com/office/powerpoint/2010/main" val="2006267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CORE-Minimal">
  <a:themeElements>
    <a:clrScheme name="SCORE">
      <a:dk1>
        <a:srgbClr val="000000"/>
      </a:dk1>
      <a:lt1>
        <a:srgbClr val="FFFFFF"/>
      </a:lt1>
      <a:dk2>
        <a:srgbClr val="006EB7"/>
      </a:dk2>
      <a:lt2>
        <a:srgbClr val="0F87C9"/>
      </a:lt2>
      <a:accent1>
        <a:srgbClr val="6A9F42"/>
      </a:accent1>
      <a:accent2>
        <a:srgbClr val="FFD200"/>
      </a:accent2>
      <a:accent3>
        <a:srgbClr val="265288"/>
      </a:accent3>
      <a:accent4>
        <a:srgbClr val="423616"/>
      </a:accent4>
      <a:accent5>
        <a:srgbClr val="464648"/>
      </a:accent5>
      <a:accent6>
        <a:srgbClr val="BCD2E6"/>
      </a:accent6>
      <a:hlink>
        <a:srgbClr val="1C3D65"/>
      </a:hlink>
      <a:folHlink>
        <a:srgbClr val="265288"/>
      </a:folHlink>
    </a:clrScheme>
    <a:fontScheme name="SCORE">
      <a:majorFont>
        <a:latin typeface="Gill Sans MT"/>
        <a:ea typeface=""/>
        <a:cs typeface=""/>
      </a:majorFont>
      <a:minorFont>
        <a:latin typeface="Gill Sans MT"/>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SCORE-Minimal" id="{CA0E9D28-7029-47EF-81A5-B509647B4CE0}" vid="{734A60B4-EC23-4D8B-A75B-05EA15E39485}"/>
    </a:ext>
  </a:extLst>
</a:theme>
</file>

<file path=ppt/theme/theme2.xml><?xml version="1.0" encoding="utf-8"?>
<a:theme xmlns:a="http://schemas.openxmlformats.org/drawingml/2006/main" name="Custom Design">
  <a:themeElements>
    <a:clrScheme name="SCORE">
      <a:dk1>
        <a:srgbClr val="000000"/>
      </a:dk1>
      <a:lt1>
        <a:srgbClr val="FFFFFF"/>
      </a:lt1>
      <a:dk2>
        <a:srgbClr val="423616"/>
      </a:dk2>
      <a:lt2>
        <a:srgbClr val="006EB7"/>
      </a:lt2>
      <a:accent1>
        <a:srgbClr val="6A9F42"/>
      </a:accent1>
      <a:accent2>
        <a:srgbClr val="FFD200"/>
      </a:accent2>
      <a:accent3>
        <a:srgbClr val="265288"/>
      </a:accent3>
      <a:accent4>
        <a:srgbClr val="423616"/>
      </a:accent4>
      <a:accent5>
        <a:srgbClr val="464648"/>
      </a:accent5>
      <a:accent6>
        <a:srgbClr val="BCD2E6"/>
      </a:accent6>
      <a:hlink>
        <a:srgbClr val="1C3D65"/>
      </a:hlink>
      <a:folHlink>
        <a:srgbClr val="265288"/>
      </a:folHlink>
    </a:clrScheme>
    <a:fontScheme name="SCORE">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138C4BB-C403-4E04-9708-1B8F8A3EB8D7}" vid="{B22485AA-66BD-4C70-8085-9893588D528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SCORE-Minimal</Template>
  <TotalTime>13633</TotalTime>
  <Words>2831</Words>
  <Application>Microsoft Office PowerPoint</Application>
  <PresentationFormat>Widescreen</PresentationFormat>
  <Paragraphs>358</Paragraphs>
  <Slides>45</Slides>
  <Notes>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45</vt:i4>
      </vt:variant>
    </vt:vector>
  </HeadingPairs>
  <TitlesOfParts>
    <vt:vector size="50" baseType="lpstr">
      <vt:lpstr>Arial</vt:lpstr>
      <vt:lpstr>Calibri</vt:lpstr>
      <vt:lpstr>Gill Sans MT</vt:lpstr>
      <vt:lpstr>SCORE-Minimal</vt:lpstr>
      <vt:lpstr>Custom Design</vt:lpstr>
      <vt:lpstr>SO YOU WANT TO START A BUSINESS</vt:lpstr>
      <vt:lpstr>AGENDA</vt:lpstr>
      <vt:lpstr>WHAT EXACTLY ARE WE DOING HERE</vt:lpstr>
      <vt:lpstr>MORE QUESTIONS: THE BOTTOM LINE</vt:lpstr>
      <vt:lpstr>STEP 1: THE IDEA</vt:lpstr>
      <vt:lpstr>SURVEY SAYS</vt:lpstr>
      <vt:lpstr>STEP 1: THE IDEA</vt:lpstr>
      <vt:lpstr>STEP 1: THE IDEA</vt:lpstr>
      <vt:lpstr>STEP 1: THE IDEA</vt:lpstr>
      <vt:lpstr>STEP 1: THE IDEA</vt:lpstr>
      <vt:lpstr>STEP 1: THE IDEA</vt:lpstr>
      <vt:lpstr>STEP 1: THE IDEA</vt:lpstr>
      <vt:lpstr>STEP 1: THE IDEA</vt:lpstr>
      <vt:lpstr>STEP 1: THE IDEA</vt:lpstr>
      <vt:lpstr>WHERE’S MY PIGGYBANK?</vt:lpstr>
      <vt:lpstr>STEP 1: THE IDEA</vt:lpstr>
      <vt:lpstr>STEP 1: THE IDEA</vt:lpstr>
      <vt:lpstr>STEP 1: THE IDEA</vt:lpstr>
      <vt:lpstr>STEP 1: THE IDEA</vt:lpstr>
      <vt:lpstr>STEP 1: THE IDEA</vt:lpstr>
      <vt:lpstr>STEP 1: THE IDEA</vt:lpstr>
      <vt:lpstr>STEP 1: THE IDEA</vt:lpstr>
      <vt:lpstr>STEP 1: THE IDEA</vt:lpstr>
      <vt:lpstr>STEP 1: THE IDEA</vt:lpstr>
      <vt:lpstr>STEP 2: THE PLAN</vt:lpstr>
      <vt:lpstr>STEP 2: THE PLAN</vt:lpstr>
      <vt:lpstr>STEP 2: THE PLAN</vt:lpstr>
      <vt:lpstr>STEP 2: THE PLAN</vt:lpstr>
      <vt:lpstr>STEP 2: THE PLAN</vt:lpstr>
      <vt:lpstr>SBA LOANS: WHAT ARE THEY?</vt:lpstr>
      <vt:lpstr>STEP 2: THE PLAN</vt:lpstr>
      <vt:lpstr>STEP 2: THE PLAN</vt:lpstr>
      <vt:lpstr>STEP 2: THE PLAN</vt:lpstr>
      <vt:lpstr>STEP 2: THE PLAN</vt:lpstr>
      <vt:lpstr>STEP 2: THE PLAN</vt:lpstr>
      <vt:lpstr>STEP 3: BEFORE YOU OPEN</vt:lpstr>
      <vt:lpstr>STEP 3: BEFORE YOU OPEN</vt:lpstr>
      <vt:lpstr>STEP 3: BEFORE YOU OPEN</vt:lpstr>
      <vt:lpstr>ABOUT THOSE SILENT PARTNERS</vt:lpstr>
      <vt:lpstr>STEP 3: BEFORE YOU OPEN</vt:lpstr>
      <vt:lpstr>STEP 3: BEFORE YOU OPEN</vt:lpstr>
      <vt:lpstr>LET’S SUM IT UP (10 THINGS TO JUMPSTART)</vt:lpstr>
      <vt:lpstr>ABOUT SCORE</vt:lpstr>
      <vt:lpstr>ABOUT SCORE</vt:lpstr>
      <vt:lpstr>BONUS ENDING: FAIRY TALES CAN COME TRUE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Gary Robinson</dc:creator>
  <cp:lastModifiedBy>Gary Robinson</cp:lastModifiedBy>
  <cp:revision>137</cp:revision>
  <dcterms:created xsi:type="dcterms:W3CDTF">2021-01-24T03:41:19Z</dcterms:created>
  <dcterms:modified xsi:type="dcterms:W3CDTF">2025-10-25T15:59:30Z</dcterms:modified>
</cp:coreProperties>
</file>