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9" r:id="rId4"/>
    <p:sldId id="271" r:id="rId5"/>
    <p:sldId id="279" r:id="rId6"/>
    <p:sldId id="267" r:id="rId7"/>
    <p:sldId id="286" r:id="rId8"/>
    <p:sldId id="287" r:id="rId9"/>
    <p:sldId id="294" r:id="rId10"/>
    <p:sldId id="278" r:id="rId11"/>
    <p:sldId id="280" r:id="rId12"/>
    <p:sldId id="295" r:id="rId13"/>
    <p:sldId id="296" r:id="rId14"/>
    <p:sldId id="297" r:id="rId15"/>
    <p:sldId id="298" r:id="rId16"/>
    <p:sldId id="281" r:id="rId17"/>
    <p:sldId id="282" r:id="rId18"/>
    <p:sldId id="263" r:id="rId19"/>
    <p:sldId id="292" r:id="rId20"/>
    <p:sldId id="283" r:id="rId21"/>
    <p:sldId id="284" r:id="rId22"/>
    <p:sldId id="299" r:id="rId23"/>
    <p:sldId id="285" r:id="rId24"/>
    <p:sldId id="300" r:id="rId25"/>
    <p:sldId id="277" r:id="rId26"/>
  </p:sldIdLst>
  <p:sldSz cx="9144000" cy="6858000" type="screen4x3"/>
  <p:notesSz cx="6858000" cy="90836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4694" autoAdjust="0"/>
  </p:normalViewPr>
  <p:slideViewPr>
    <p:cSldViewPr snapToObjects="1">
      <p:cViewPr varScale="1">
        <p:scale>
          <a:sx n="62" d="100"/>
          <a:sy n="62" d="100"/>
        </p:scale>
        <p:origin x="1480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8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394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63AAFE"/>
            </a:solidFill>
            <a:ln w="3175">
              <a:solidFill>
                <a:srgbClr val="000080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EDA-4916-85FD-216A6FF6227F}"/>
              </c:ext>
            </c:extLst>
          </c:dPt>
          <c:dPt>
            <c:idx val="1"/>
            <c:bubble3D val="0"/>
            <c:spPr>
              <a:solidFill>
                <a:srgbClr val="DD2D32"/>
              </a:solidFill>
              <a:ln w="3175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EDA-4916-85FD-216A6FF6227F}"/>
              </c:ext>
            </c:extLst>
          </c:dPt>
          <c:dLbls>
            <c:dLbl>
              <c:idx val="0"/>
              <c:layout>
                <c:manualLayout>
                  <c:x val="-0.19561553999239606"/>
                  <c:y val="-0.15273676607345602"/>
                </c:manualLayout>
              </c:layout>
              <c:tx>
                <c:rich>
                  <a:bodyPr rot="0" vert="horz" anchor="t" anchorCtr="0"/>
                  <a:lstStyle/>
                  <a:p>
                    <a:pPr>
                      <a:defRPr sz="4797" b="1" i="0" u="none" strike="noStrike" baseline="0">
                        <a:solidFill>
                          <a:srgbClr val="000000"/>
                        </a:solidFill>
                        <a:latin typeface="Gill Sans MT" pitchFamily="34" charset="0"/>
                        <a:ea typeface="Arial"/>
                        <a:cs typeface="Arial"/>
                      </a:defRPr>
                    </a:pPr>
                    <a:r>
                      <a:rPr lang="en-US" sz="2399" dirty="0">
                        <a:solidFill>
                          <a:srgbClr val="000000"/>
                        </a:solidFill>
                        <a:latin typeface="Gill Sans MT" pitchFamily="34" charset="0"/>
                      </a:rPr>
                      <a:t>76%</a:t>
                    </a:r>
                    <a:endParaRPr lang="en-US" sz="2400" dirty="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c:rich>
              </c:tx>
              <c:spPr>
                <a:noFill/>
                <a:ln w="25394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EDA-4916-85FD-216A6FF6227F}"/>
                </c:ext>
              </c:extLst>
            </c:dLbl>
            <c:dLbl>
              <c:idx val="1"/>
              <c:layout>
                <c:manualLayout>
                  <c:x val="0.17716720499669603"/>
                  <c:y val="0.12822119415415301"/>
                </c:manualLayout>
              </c:layout>
              <c:tx>
                <c:rich>
                  <a:bodyPr/>
                  <a:lstStyle/>
                  <a:p>
                    <a:pPr>
                      <a:defRPr sz="3998" b="1" i="0" u="none" strike="noStrike" baseline="0">
                        <a:solidFill>
                          <a:srgbClr val="000000"/>
                        </a:solidFill>
                        <a:latin typeface="Gill Sans MT" pitchFamily="34" charset="0"/>
                        <a:ea typeface="Arial"/>
                        <a:cs typeface="Arial"/>
                      </a:defRPr>
                    </a:pPr>
                    <a:r>
                      <a:rPr lang="en-US" sz="2399" dirty="0">
                        <a:latin typeface="Gill Sans MT" pitchFamily="34" charset="0"/>
                      </a:rPr>
                      <a:t>24%</a:t>
                    </a:r>
                    <a:endParaRPr lang="en-US" sz="2401" dirty="0">
                      <a:latin typeface="Gill Sans MT" pitchFamily="34" charset="0"/>
                    </a:endParaRPr>
                  </a:p>
                </c:rich>
              </c:tx>
              <c:spPr>
                <a:noFill/>
                <a:ln w="25394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EDA-4916-85FD-216A6FF6227F}"/>
                </c:ext>
              </c:extLst>
            </c:dLbl>
            <c:spPr>
              <a:noFill/>
              <a:ln w="25394">
                <a:noFill/>
              </a:ln>
            </c:spPr>
            <c:txPr>
              <a:bodyPr/>
              <a:lstStyle/>
              <a:p>
                <a:pPr>
                  <a:defRPr sz="480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2"/>
                <c:pt idx="0">
                  <c:v>Successful</c:v>
                </c:pt>
                <c:pt idx="1">
                  <c:v>Failed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2"/>
                <c:pt idx="0">
                  <c:v>0.76</c:v>
                </c:pt>
                <c:pt idx="1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DA-4916-85FD-216A6FF62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65857884951881018"/>
          <c:y val="0.20689643302783872"/>
          <c:w val="0.22876950277048702"/>
          <c:h val="0.282131577815068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40" b="1" i="0" u="none" strike="noStrike" baseline="0">
              <a:solidFill>
                <a:srgbClr val="000000"/>
              </a:solidFill>
              <a:latin typeface="Gill Sans MT" pitchFamily="34" charset="0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8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F03558-6DA8-4CBA-96C7-827B73AE57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E0100D-0381-4008-BC49-770E264D1F1F}">
      <dgm:prSet/>
      <dgm:spPr/>
      <dgm:t>
        <a:bodyPr/>
        <a:lstStyle/>
        <a:p>
          <a:r>
            <a:rPr lang="en-US" b="1" dirty="0"/>
            <a:t>SCORE </a:t>
          </a:r>
          <a:r>
            <a:rPr lang="en-US" dirty="0"/>
            <a:t>– </a:t>
          </a:r>
          <a:r>
            <a:rPr lang="en-US" b="1" i="1" dirty="0"/>
            <a:t>For the life of your business</a:t>
          </a:r>
        </a:p>
      </dgm:t>
    </dgm:pt>
    <dgm:pt modelId="{9BCDBBA2-9A2B-4236-AB29-E3B3D0201437}" type="parTrans" cxnId="{D30BE083-5E19-408D-B86F-5266FA8C4632}">
      <dgm:prSet/>
      <dgm:spPr/>
      <dgm:t>
        <a:bodyPr/>
        <a:lstStyle/>
        <a:p>
          <a:endParaRPr lang="en-US"/>
        </a:p>
      </dgm:t>
    </dgm:pt>
    <dgm:pt modelId="{8D81C387-0391-4145-8EF7-18A9D245CD78}" type="sibTrans" cxnId="{D30BE083-5E19-408D-B86F-5266FA8C4632}">
      <dgm:prSet/>
      <dgm:spPr/>
      <dgm:t>
        <a:bodyPr/>
        <a:lstStyle/>
        <a:p>
          <a:endParaRPr lang="en-US"/>
        </a:p>
      </dgm:t>
    </dgm:pt>
    <dgm:pt modelId="{04806F21-6824-4BEC-BE0B-6FD3A0B099A6}">
      <dgm:prSet/>
      <dgm:spPr/>
      <dgm:t>
        <a:bodyPr/>
        <a:lstStyle/>
        <a:p>
          <a:r>
            <a:rPr lang="en-US" dirty="0"/>
            <a:t>Established in 1964 </a:t>
          </a:r>
        </a:p>
      </dgm:t>
    </dgm:pt>
    <dgm:pt modelId="{A92C3A7D-F3CE-4E8A-9188-E4DCFDAFEC83}" type="parTrans" cxnId="{DDB614F7-8E3C-49C2-8F44-5CA5E997438B}">
      <dgm:prSet/>
      <dgm:spPr/>
      <dgm:t>
        <a:bodyPr/>
        <a:lstStyle/>
        <a:p>
          <a:endParaRPr lang="en-US"/>
        </a:p>
      </dgm:t>
    </dgm:pt>
    <dgm:pt modelId="{C7648AA0-1228-441B-A0B0-CC05CA38714D}" type="sibTrans" cxnId="{DDB614F7-8E3C-49C2-8F44-5CA5E997438B}">
      <dgm:prSet/>
      <dgm:spPr/>
      <dgm:t>
        <a:bodyPr/>
        <a:lstStyle/>
        <a:p>
          <a:endParaRPr lang="en-US"/>
        </a:p>
      </dgm:t>
    </dgm:pt>
    <dgm:pt modelId="{B0A322E3-08A2-4FDE-9C33-BE2FB29E5655}">
      <dgm:prSet/>
      <dgm:spPr/>
      <dgm:t>
        <a:bodyPr/>
        <a:lstStyle/>
        <a:p>
          <a:r>
            <a:rPr lang="en-US" dirty="0"/>
            <a:t>Mentors to help businesses start &amp; grow</a:t>
          </a:r>
        </a:p>
      </dgm:t>
    </dgm:pt>
    <dgm:pt modelId="{D7DCBCA0-9B52-43A5-89F6-60071D714C18}" type="parTrans" cxnId="{59244D71-5A77-4742-B7D9-67AB1B4071DC}">
      <dgm:prSet/>
      <dgm:spPr/>
      <dgm:t>
        <a:bodyPr/>
        <a:lstStyle/>
        <a:p>
          <a:endParaRPr lang="en-US"/>
        </a:p>
      </dgm:t>
    </dgm:pt>
    <dgm:pt modelId="{AF8CC381-3A7E-42DB-B423-4D9B93D9D374}" type="sibTrans" cxnId="{59244D71-5A77-4742-B7D9-67AB1B4071DC}">
      <dgm:prSet/>
      <dgm:spPr/>
      <dgm:t>
        <a:bodyPr/>
        <a:lstStyle/>
        <a:p>
          <a:endParaRPr lang="en-US"/>
        </a:p>
      </dgm:t>
    </dgm:pt>
    <dgm:pt modelId="{B32007B6-3255-46CF-B788-95FAAC537A39}">
      <dgm:prSet/>
      <dgm:spPr/>
      <dgm:t>
        <a:bodyPr/>
        <a:lstStyle/>
        <a:p>
          <a:r>
            <a:rPr lang="en-US" dirty="0"/>
            <a:t>10,000+ volunteers nationwide</a:t>
          </a:r>
        </a:p>
      </dgm:t>
    </dgm:pt>
    <dgm:pt modelId="{99FC4B20-AC01-41DF-8C97-C1F587CC176E}" type="parTrans" cxnId="{1E931359-1805-4658-AB7C-92EC221532A1}">
      <dgm:prSet/>
      <dgm:spPr/>
      <dgm:t>
        <a:bodyPr/>
        <a:lstStyle/>
        <a:p>
          <a:endParaRPr lang="en-US"/>
        </a:p>
      </dgm:t>
    </dgm:pt>
    <dgm:pt modelId="{BC4169A7-E7EB-4009-87B3-2CD1096719EB}" type="sibTrans" cxnId="{1E931359-1805-4658-AB7C-92EC221532A1}">
      <dgm:prSet/>
      <dgm:spPr/>
      <dgm:t>
        <a:bodyPr/>
        <a:lstStyle/>
        <a:p>
          <a:endParaRPr lang="en-US"/>
        </a:p>
      </dgm:t>
    </dgm:pt>
    <dgm:pt modelId="{785B65CB-1262-45DB-8E15-A6D106E13B40}">
      <dgm:prSet/>
      <dgm:spPr/>
      <dgm:t>
        <a:bodyPr/>
        <a:lstStyle/>
        <a:p>
          <a:r>
            <a:rPr lang="en-US" dirty="0"/>
            <a:t>Diverse. Experienced. Entrepreneurial. </a:t>
          </a:r>
        </a:p>
      </dgm:t>
    </dgm:pt>
    <dgm:pt modelId="{B3FDBFB5-7207-411A-BC16-37B198126185}" type="parTrans" cxnId="{C7F06986-78A6-4991-97DD-665B72B73EA2}">
      <dgm:prSet/>
      <dgm:spPr/>
      <dgm:t>
        <a:bodyPr/>
        <a:lstStyle/>
        <a:p>
          <a:endParaRPr lang="en-US"/>
        </a:p>
      </dgm:t>
    </dgm:pt>
    <dgm:pt modelId="{05AED321-3904-4E8B-9509-44D42FE5E10A}" type="sibTrans" cxnId="{C7F06986-78A6-4991-97DD-665B72B73EA2}">
      <dgm:prSet/>
      <dgm:spPr/>
      <dgm:t>
        <a:bodyPr/>
        <a:lstStyle/>
        <a:p>
          <a:endParaRPr lang="en-US"/>
        </a:p>
      </dgm:t>
    </dgm:pt>
    <dgm:pt modelId="{EB1AFAE0-ED6D-A54F-8A71-7BB0B41A3D25}" type="pres">
      <dgm:prSet presAssocID="{61F03558-6DA8-4CBA-96C7-827B73AE57CC}" presName="linear" presStyleCnt="0">
        <dgm:presLayoutVars>
          <dgm:animLvl val="lvl"/>
          <dgm:resizeHandles val="exact"/>
        </dgm:presLayoutVars>
      </dgm:prSet>
      <dgm:spPr/>
    </dgm:pt>
    <dgm:pt modelId="{790F8ED2-4C76-B24C-B4E7-1278D4271315}" type="pres">
      <dgm:prSet presAssocID="{67E0100D-0381-4008-BC49-770E264D1F1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EE56021-44A3-714D-B153-30A41CE821A6}" type="pres">
      <dgm:prSet presAssocID="{8D81C387-0391-4145-8EF7-18A9D245CD78}" presName="spacer" presStyleCnt="0"/>
      <dgm:spPr/>
    </dgm:pt>
    <dgm:pt modelId="{4D9B224E-576D-D149-BC47-D4646068FCAF}" type="pres">
      <dgm:prSet presAssocID="{04806F21-6824-4BEC-BE0B-6FD3A0B099A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5650B30-FDCB-A741-84CC-F7F21A3EB207}" type="pres">
      <dgm:prSet presAssocID="{C7648AA0-1228-441B-A0B0-CC05CA38714D}" presName="spacer" presStyleCnt="0"/>
      <dgm:spPr/>
    </dgm:pt>
    <dgm:pt modelId="{66364EB4-AE45-DE40-BDB3-5E7785575579}" type="pres">
      <dgm:prSet presAssocID="{B0A322E3-08A2-4FDE-9C33-BE2FB29E5655}" presName="parentText" presStyleLbl="node1" presStyleIdx="2" presStyleCnt="5" custLinFactNeighborY="-47321">
        <dgm:presLayoutVars>
          <dgm:chMax val="0"/>
          <dgm:bulletEnabled val="1"/>
        </dgm:presLayoutVars>
      </dgm:prSet>
      <dgm:spPr/>
    </dgm:pt>
    <dgm:pt modelId="{725D4904-0D8F-014A-A4F4-312456709902}" type="pres">
      <dgm:prSet presAssocID="{AF8CC381-3A7E-42DB-B423-4D9B93D9D374}" presName="spacer" presStyleCnt="0"/>
      <dgm:spPr/>
    </dgm:pt>
    <dgm:pt modelId="{7A1A9201-6EC1-474E-9165-5175919F36D6}" type="pres">
      <dgm:prSet presAssocID="{B32007B6-3255-46CF-B788-95FAAC537A3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FC87A91-0499-BF42-BC6D-FB01C94C6295}" type="pres">
      <dgm:prSet presAssocID="{BC4169A7-E7EB-4009-87B3-2CD1096719EB}" presName="spacer" presStyleCnt="0"/>
      <dgm:spPr/>
    </dgm:pt>
    <dgm:pt modelId="{BBFFD724-6E5D-C34B-A801-09606F0E0BA2}" type="pres">
      <dgm:prSet presAssocID="{785B65CB-1262-45DB-8E15-A6D106E13B4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BEDEC5D-6259-DC40-833E-A9A3F6FE0CEB}" type="presOf" srcId="{B32007B6-3255-46CF-B788-95FAAC537A39}" destId="{7A1A9201-6EC1-474E-9165-5175919F36D6}" srcOrd="0" destOrd="0" presId="urn:microsoft.com/office/officeart/2005/8/layout/vList2"/>
    <dgm:cxn modelId="{59244D71-5A77-4742-B7D9-67AB1B4071DC}" srcId="{61F03558-6DA8-4CBA-96C7-827B73AE57CC}" destId="{B0A322E3-08A2-4FDE-9C33-BE2FB29E5655}" srcOrd="2" destOrd="0" parTransId="{D7DCBCA0-9B52-43A5-89F6-60071D714C18}" sibTransId="{AF8CC381-3A7E-42DB-B423-4D9B93D9D374}"/>
    <dgm:cxn modelId="{1E931359-1805-4658-AB7C-92EC221532A1}" srcId="{61F03558-6DA8-4CBA-96C7-827B73AE57CC}" destId="{B32007B6-3255-46CF-B788-95FAAC537A39}" srcOrd="3" destOrd="0" parTransId="{99FC4B20-AC01-41DF-8C97-C1F587CC176E}" sibTransId="{BC4169A7-E7EB-4009-87B3-2CD1096719EB}"/>
    <dgm:cxn modelId="{D30BE083-5E19-408D-B86F-5266FA8C4632}" srcId="{61F03558-6DA8-4CBA-96C7-827B73AE57CC}" destId="{67E0100D-0381-4008-BC49-770E264D1F1F}" srcOrd="0" destOrd="0" parTransId="{9BCDBBA2-9A2B-4236-AB29-E3B3D0201437}" sibTransId="{8D81C387-0391-4145-8EF7-18A9D245CD78}"/>
    <dgm:cxn modelId="{C7F06986-78A6-4991-97DD-665B72B73EA2}" srcId="{61F03558-6DA8-4CBA-96C7-827B73AE57CC}" destId="{785B65CB-1262-45DB-8E15-A6D106E13B40}" srcOrd="4" destOrd="0" parTransId="{B3FDBFB5-7207-411A-BC16-37B198126185}" sibTransId="{05AED321-3904-4E8B-9509-44D42FE5E10A}"/>
    <dgm:cxn modelId="{E41B0B98-1BB8-C843-B7BC-BDE0C41AB5C3}" type="presOf" srcId="{67E0100D-0381-4008-BC49-770E264D1F1F}" destId="{790F8ED2-4C76-B24C-B4E7-1278D4271315}" srcOrd="0" destOrd="0" presId="urn:microsoft.com/office/officeart/2005/8/layout/vList2"/>
    <dgm:cxn modelId="{EC340B9F-6A6B-484B-8F4C-93C740D1A166}" type="presOf" srcId="{785B65CB-1262-45DB-8E15-A6D106E13B40}" destId="{BBFFD724-6E5D-C34B-A801-09606F0E0BA2}" srcOrd="0" destOrd="0" presId="urn:microsoft.com/office/officeart/2005/8/layout/vList2"/>
    <dgm:cxn modelId="{07BA2FCD-1FA0-2D43-92AE-E6F0BCC35B9E}" type="presOf" srcId="{B0A322E3-08A2-4FDE-9C33-BE2FB29E5655}" destId="{66364EB4-AE45-DE40-BDB3-5E7785575579}" srcOrd="0" destOrd="0" presId="urn:microsoft.com/office/officeart/2005/8/layout/vList2"/>
    <dgm:cxn modelId="{DBAFA6DD-82EA-AC46-A9BE-37EC4F1E34D9}" type="presOf" srcId="{61F03558-6DA8-4CBA-96C7-827B73AE57CC}" destId="{EB1AFAE0-ED6D-A54F-8A71-7BB0B41A3D25}" srcOrd="0" destOrd="0" presId="urn:microsoft.com/office/officeart/2005/8/layout/vList2"/>
    <dgm:cxn modelId="{6A94F7E3-ADF3-A04B-8802-C6BB6E5C62DA}" type="presOf" srcId="{04806F21-6824-4BEC-BE0B-6FD3A0B099A6}" destId="{4D9B224E-576D-D149-BC47-D4646068FCAF}" srcOrd="0" destOrd="0" presId="urn:microsoft.com/office/officeart/2005/8/layout/vList2"/>
    <dgm:cxn modelId="{DDB614F7-8E3C-49C2-8F44-5CA5E997438B}" srcId="{61F03558-6DA8-4CBA-96C7-827B73AE57CC}" destId="{04806F21-6824-4BEC-BE0B-6FD3A0B099A6}" srcOrd="1" destOrd="0" parTransId="{A92C3A7D-F3CE-4E8A-9188-E4DCFDAFEC83}" sibTransId="{C7648AA0-1228-441B-A0B0-CC05CA38714D}"/>
    <dgm:cxn modelId="{9F5FDE96-D44C-4048-82F6-B5BA5F8BF148}" type="presParOf" srcId="{EB1AFAE0-ED6D-A54F-8A71-7BB0B41A3D25}" destId="{790F8ED2-4C76-B24C-B4E7-1278D4271315}" srcOrd="0" destOrd="0" presId="urn:microsoft.com/office/officeart/2005/8/layout/vList2"/>
    <dgm:cxn modelId="{76CCBD63-1C1F-D540-9B40-ABD395CE73AB}" type="presParOf" srcId="{EB1AFAE0-ED6D-A54F-8A71-7BB0B41A3D25}" destId="{3EE56021-44A3-714D-B153-30A41CE821A6}" srcOrd="1" destOrd="0" presId="urn:microsoft.com/office/officeart/2005/8/layout/vList2"/>
    <dgm:cxn modelId="{CA18C405-6E8B-0E41-BF0E-32E282E314F9}" type="presParOf" srcId="{EB1AFAE0-ED6D-A54F-8A71-7BB0B41A3D25}" destId="{4D9B224E-576D-D149-BC47-D4646068FCAF}" srcOrd="2" destOrd="0" presId="urn:microsoft.com/office/officeart/2005/8/layout/vList2"/>
    <dgm:cxn modelId="{28F839A5-C0D7-1145-A6A0-0308A10F4E94}" type="presParOf" srcId="{EB1AFAE0-ED6D-A54F-8A71-7BB0B41A3D25}" destId="{75650B30-FDCB-A741-84CC-F7F21A3EB207}" srcOrd="3" destOrd="0" presId="urn:microsoft.com/office/officeart/2005/8/layout/vList2"/>
    <dgm:cxn modelId="{CFED7A0A-5E3F-5D4A-AFD8-3969081F1CF4}" type="presParOf" srcId="{EB1AFAE0-ED6D-A54F-8A71-7BB0B41A3D25}" destId="{66364EB4-AE45-DE40-BDB3-5E7785575579}" srcOrd="4" destOrd="0" presId="urn:microsoft.com/office/officeart/2005/8/layout/vList2"/>
    <dgm:cxn modelId="{BDF4507E-9071-E743-B665-FBF13DAEEC53}" type="presParOf" srcId="{EB1AFAE0-ED6D-A54F-8A71-7BB0B41A3D25}" destId="{725D4904-0D8F-014A-A4F4-312456709902}" srcOrd="5" destOrd="0" presId="urn:microsoft.com/office/officeart/2005/8/layout/vList2"/>
    <dgm:cxn modelId="{B00796E9-7CCB-7C4C-B6BA-D81E083B3E08}" type="presParOf" srcId="{EB1AFAE0-ED6D-A54F-8A71-7BB0B41A3D25}" destId="{7A1A9201-6EC1-474E-9165-5175919F36D6}" srcOrd="6" destOrd="0" presId="urn:microsoft.com/office/officeart/2005/8/layout/vList2"/>
    <dgm:cxn modelId="{71ACFC57-4661-A046-904E-332F699F9403}" type="presParOf" srcId="{EB1AFAE0-ED6D-A54F-8A71-7BB0B41A3D25}" destId="{6FC87A91-0499-BF42-BC6D-FB01C94C6295}" srcOrd="7" destOrd="0" presId="urn:microsoft.com/office/officeart/2005/8/layout/vList2"/>
    <dgm:cxn modelId="{CD3F4E23-0814-8F43-92D5-EA3AED796257}" type="presParOf" srcId="{EB1AFAE0-ED6D-A54F-8A71-7BB0B41A3D25}" destId="{BBFFD724-6E5D-C34B-A801-09606F0E0BA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F8ED2-4C76-B24C-B4E7-1278D4271315}">
      <dsp:nvSpPr>
        <dsp:cNvPr id="0" name=""/>
        <dsp:cNvSpPr/>
      </dsp:nvSpPr>
      <dsp:spPr>
        <a:xfrm>
          <a:off x="0" y="36900"/>
          <a:ext cx="77724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SCORE </a:t>
          </a:r>
          <a:r>
            <a:rPr lang="en-US" sz="3500" kern="1200" dirty="0"/>
            <a:t>– </a:t>
          </a:r>
          <a:r>
            <a:rPr lang="en-US" sz="3500" b="1" i="1" kern="1200" dirty="0"/>
            <a:t>For the life of your business</a:t>
          </a:r>
        </a:p>
      </dsp:txBody>
      <dsp:txXfrm>
        <a:off x="39980" y="76880"/>
        <a:ext cx="7692440" cy="739039"/>
      </dsp:txXfrm>
    </dsp:sp>
    <dsp:sp modelId="{4D9B224E-576D-D149-BC47-D4646068FCAF}">
      <dsp:nvSpPr>
        <dsp:cNvPr id="0" name=""/>
        <dsp:cNvSpPr/>
      </dsp:nvSpPr>
      <dsp:spPr>
        <a:xfrm>
          <a:off x="0" y="956700"/>
          <a:ext cx="77724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Established in 1964 </a:t>
          </a:r>
        </a:p>
      </dsp:txBody>
      <dsp:txXfrm>
        <a:off x="39980" y="996680"/>
        <a:ext cx="7692440" cy="739039"/>
      </dsp:txXfrm>
    </dsp:sp>
    <dsp:sp modelId="{66364EB4-AE45-DE40-BDB3-5E7785575579}">
      <dsp:nvSpPr>
        <dsp:cNvPr id="0" name=""/>
        <dsp:cNvSpPr/>
      </dsp:nvSpPr>
      <dsp:spPr>
        <a:xfrm>
          <a:off x="0" y="1828800"/>
          <a:ext cx="77724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Mentors to help businesses start &amp; grow</a:t>
          </a:r>
        </a:p>
      </dsp:txBody>
      <dsp:txXfrm>
        <a:off x="39980" y="1868780"/>
        <a:ext cx="7692440" cy="739039"/>
      </dsp:txXfrm>
    </dsp:sp>
    <dsp:sp modelId="{7A1A9201-6EC1-474E-9165-5175919F36D6}">
      <dsp:nvSpPr>
        <dsp:cNvPr id="0" name=""/>
        <dsp:cNvSpPr/>
      </dsp:nvSpPr>
      <dsp:spPr>
        <a:xfrm>
          <a:off x="0" y="2796300"/>
          <a:ext cx="77724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10,000+ volunteers nationwide</a:t>
          </a:r>
        </a:p>
      </dsp:txBody>
      <dsp:txXfrm>
        <a:off x="39980" y="2836280"/>
        <a:ext cx="7692440" cy="739039"/>
      </dsp:txXfrm>
    </dsp:sp>
    <dsp:sp modelId="{BBFFD724-6E5D-C34B-A801-09606F0E0BA2}">
      <dsp:nvSpPr>
        <dsp:cNvPr id="0" name=""/>
        <dsp:cNvSpPr/>
      </dsp:nvSpPr>
      <dsp:spPr>
        <a:xfrm>
          <a:off x="0" y="3716100"/>
          <a:ext cx="77724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Diverse. Experienced. Entrepreneurial. </a:t>
          </a:r>
        </a:p>
      </dsp:txBody>
      <dsp:txXfrm>
        <a:off x="39980" y="3756080"/>
        <a:ext cx="7692440" cy="739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2F98FE-EEE2-205B-24C6-0707AA5620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4EE2BD-063F-841C-3ED4-741A3FCCE5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83B478C4-0BE0-6B49-9C7A-E1FBA16BA2FF}" type="datetime1">
              <a:rPr lang="en-US"/>
              <a:pPr>
                <a:defRPr/>
              </a:pPr>
              <a:t>9/29/2025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14C05-8FBB-ACF2-5AD2-0B9BAFD10C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28063"/>
            <a:ext cx="2971800" cy="4540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8E7DA7-865D-5623-062F-6959387FFF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28063"/>
            <a:ext cx="2971800" cy="4540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388AB23-BEEC-E347-8844-C18793565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D8410D-5475-A302-46DA-2DBDA9EE3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9051FF-117F-CAD2-1383-D403D1530E2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482BF53A-9096-2744-9063-170A6216F3A1}" type="datetime1">
              <a:rPr lang="en-US"/>
              <a:pPr>
                <a:defRPr/>
              </a:pPr>
              <a:t>9/29/2025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2AD5D42-E4BB-A376-8336-71ED520137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3425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9B06231-E6F6-B022-681A-C895EF5CD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14825"/>
            <a:ext cx="5486400" cy="4087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0A7F7-CEBC-40C5-96BA-011D88A3F7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28063"/>
            <a:ext cx="2971800" cy="4540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6C634-F224-879E-205D-E1CA2A629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28063"/>
            <a:ext cx="2971800" cy="4540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6DC94C1-EA52-3A46-B4AA-3FCE5469EB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C94C1-EA52-3A46-B4AA-3FCE5469EB8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42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6913"/>
            <a:ext cx="4654550" cy="3490912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787" y="4422131"/>
            <a:ext cx="5563267" cy="41897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5861" indent="-225861"/>
            <a:r>
              <a:rPr lang="en-US" sz="1100" i="1" dirty="0">
                <a:latin typeface="Gill Sans MT" pitchFamily="34" charset="0"/>
              </a:rPr>
              <a:t>Now let’s discuss the biggest reality in business ownership: 24% of businesses fail within the first 2 years. (continues on next slide) A</a:t>
            </a:r>
            <a:r>
              <a:rPr lang="en-US" dirty="0"/>
              <a:t>ccording to data from the Bureau of Labor Statistics, 76% of new businesses are successful after 2 years; </a:t>
            </a:r>
            <a:endParaRPr lang="en-US" sz="1100" i="1" dirty="0">
              <a:latin typeface="Gill Sans MT" pitchFamily="34" charset="0"/>
            </a:endParaRPr>
          </a:p>
          <a:p>
            <a:pPr marL="225861" indent="-225861"/>
            <a:endParaRPr lang="en-US" sz="1100" i="1" dirty="0">
              <a:latin typeface="Gill Sans MT" pitchFamily="34" charset="0"/>
            </a:endParaRPr>
          </a:p>
          <a:p>
            <a:pPr marL="225861" indent="-225861"/>
            <a:r>
              <a:rPr lang="en-US" sz="1100" i="1" dirty="0">
                <a:latin typeface="Gill Sans MT" pitchFamily="34" charset="0"/>
              </a:rPr>
              <a:t>Sources cited: </a:t>
            </a:r>
          </a:p>
          <a:p>
            <a:pPr marL="225861" indent="-225861"/>
            <a:r>
              <a:rPr lang="en-US" sz="1100" i="1" dirty="0">
                <a:latin typeface="Gill Sans MT" pitchFamily="34" charset="0"/>
              </a:rPr>
              <a:t>Bureau of Labor Statistics, Business Employment Dynamics, Entrepreneurship and the U.S. Economy, </a:t>
            </a:r>
            <a:r>
              <a:rPr lang="en-US" sz="1100" i="1" u="sng" dirty="0">
                <a:latin typeface="Gill Sans MT" pitchFamily="34" charset="0"/>
              </a:rPr>
              <a:t>http://www.bls.gov/bdm/entrepreneurship/bdm_chart3.htm</a:t>
            </a:r>
            <a:endParaRPr lang="en-US" sz="1100" i="1" dirty="0">
              <a:latin typeface="Gill Sans MT" pitchFamily="34" charset="0"/>
            </a:endParaRPr>
          </a:p>
          <a:p>
            <a:pPr marL="225861" indent="-225861"/>
            <a:endParaRPr lang="en-US" sz="1100" i="1" dirty="0">
              <a:latin typeface="Gill Sans MT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Established in 2001 – first native-governed CDFI in northern New England. </a:t>
            </a:r>
          </a:p>
          <a:p>
            <a:pPr defTabSz="931774">
              <a:defRPr/>
            </a:pPr>
            <a:r>
              <a:rPr lang="en-US" dirty="0"/>
              <a:t>Developed to address some of the credit needs of tribal members, in some of the most remote areas of the state in Aroostook, Washington, and Penobscot counties.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174367-8561-4405-B49E-94F0484CDD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79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C91EF-08B9-46B2-8AE3-D019268C40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4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09B09C-25E8-073E-E4BA-364BFBA8037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 useBgFill="1">
        <p:nvSpPr>
          <p:cNvPr id="3" name="Rounded Rectangle 2">
            <a:extLst>
              <a:ext uri="{FF2B5EF4-FFF2-40B4-BE49-F238E27FC236}">
                <a16:creationId xmlns:a16="http://schemas.microsoft.com/office/drawing/2014/main" id="{9271F501-7B41-0755-7639-569A604BAD03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71E609-B89D-4A42-0C5B-38AEAD3B264B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3EC13B-23D7-DE1F-0FFF-6360AC7860DE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A1F3CB-28FD-4D03-71C7-5981EF0BCB0B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ECE1A484-0019-B7B2-6225-6F1D70C1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B9A4E4-22E9-8340-9888-5543790AD74E}" type="datetime1">
              <a:rPr lang="en-US"/>
              <a:pPr>
                <a:defRPr/>
              </a:pPr>
              <a:t>9/29/2025</a:t>
            </a:fld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6EB234B7-5375-B8F0-BDB5-F9D66CC0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F81C79B9-C568-5F1C-E5F0-E5E0F082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01278-6BED-4140-9A2D-59265DD5ED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758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CF52077-6BA4-233A-F4D8-1D8A455A1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2148C-9773-8448-9C94-3EB349FE50A6}" type="datetime1">
              <a:rPr lang="en-US"/>
              <a:pPr>
                <a:defRPr/>
              </a:pPr>
              <a:t>9/29/2025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41B81C4-07DA-586F-415D-7977C4CAE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DD70031-D43B-9AD1-909F-BDB25ED6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A4F83-C87B-344E-801B-98F26672F2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57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7D8761F0-6AAE-B511-4B91-4C1D178CA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33AE3-5DA3-A14B-875D-9830070AEE97}" type="datetime1">
              <a:rPr lang="en-US"/>
              <a:pPr>
                <a:defRPr/>
              </a:pPr>
              <a:t>9/29/2025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8CEA923-9D5B-4C66-12D6-6A7429225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F227093-EF2F-8865-A82B-A3FAAB9C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76EC0-95BA-404A-AFA3-05B423848D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458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/>
          </p:cNvSpPr>
          <p:nvPr/>
        </p:nvSpPr>
        <p:spPr>
          <a:xfrm>
            <a:off x="6240463" y="738188"/>
            <a:ext cx="2428875" cy="255587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rmAutofit fontScale="70000" lnSpcReduction="20000"/>
          </a:bodyPr>
          <a:lstStyle/>
          <a:p>
            <a:pPr algn="r">
              <a:defRPr/>
            </a:pPr>
            <a:r>
              <a:rPr lang="en-US" b="0" dirty="0">
                <a:latin typeface="Arial" charset="0"/>
                <a:ea typeface="Geneva" charset="0"/>
                <a:cs typeface="Geneva" charset="0"/>
              </a:rPr>
              <a:t>SESSION 1: Startup</a:t>
            </a:r>
            <a:r>
              <a:rPr lang="en-US" b="0" baseline="0" dirty="0">
                <a:latin typeface="Arial" charset="0"/>
                <a:ea typeface="Geneva" charset="0"/>
                <a:cs typeface="Geneva" charset="0"/>
              </a:rPr>
              <a:t> Basics</a:t>
            </a:r>
            <a:endParaRPr lang="en-US" b="0" dirty="0">
              <a:latin typeface="Arial" charset="0"/>
              <a:ea typeface="Geneva" charset="0"/>
              <a:cs typeface="Genev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5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8CA39990-2C29-9721-2FE8-65F538456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28F96-FE33-4F48-A821-8ECC13CF5FE3}" type="datetime1">
              <a:rPr lang="en-US"/>
              <a:pPr>
                <a:defRPr/>
              </a:pPr>
              <a:t>9/29/2025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0DECC38-0416-ACDA-60FA-27AF233AE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6731FA34-8701-C000-9BFF-5BF747BB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AFA0F-1AF2-4241-B8C3-B72043B83F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55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100A5-2F53-F0C3-6AB7-8B06A74A067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 useBgFill="1">
        <p:nvSpPr>
          <p:cNvPr id="5" name="Rounded Rectangle 4">
            <a:extLst>
              <a:ext uri="{FF2B5EF4-FFF2-40B4-BE49-F238E27FC236}">
                <a16:creationId xmlns:a16="http://schemas.microsoft.com/office/drawing/2014/main" id="{25797155-A949-DDEE-A575-B1311E763192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22E12B-1FDD-998A-3508-E4E835DCC0DF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12F4A4-5AA7-2A8B-86D9-F499727C912F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D98C39-9EF0-17EA-A8AD-7F665D7E8182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54BA33A-48C6-FCD9-9F59-66AC45887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B2DA3F-97FD-3845-8479-6D2073348B84}" type="datetime1">
              <a:rPr lang="en-US"/>
              <a:pPr>
                <a:defRPr/>
              </a:pPr>
              <a:t>9/29/2025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A5763F7-1069-274C-9BAE-47260A3F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6DAFE4-FF77-7B21-BED0-9E7F4CAE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E48E75E0-4C90-D049-8CDD-578E802F57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197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7D2516EA-B055-E53C-456A-39844FA42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52C31-B350-0047-90B5-75FC0C2EF4E2}" type="datetime1">
              <a:rPr lang="en-US"/>
              <a:pPr>
                <a:defRPr/>
              </a:pPr>
              <a:t>9/29/2025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3B77AE3-1619-B357-90C1-1FBBCCBCD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713FFC04-26FE-BA75-A248-83C05CDB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9311D-11FA-CD4C-81FB-EB2DFAD1C7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84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0849D197-027C-3BAD-2944-7E632714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7F303-C774-4A45-93D9-7182E32EAB46}" type="datetime1">
              <a:rPr lang="en-US"/>
              <a:pPr>
                <a:defRPr/>
              </a:pPr>
              <a:t>9/29/2025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1DC28BF-4764-3D4B-99D8-9F481CB78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6FF5A4CD-204C-C02E-EFB3-E7F4BD38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C22AC-6FF1-C741-8B4D-BEA25D4702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6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FC6E4572-AC5E-B4C1-14EC-F359EBDA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8CA74-768D-CF4F-AD9E-65684792F1EC}" type="datetime1">
              <a:rPr lang="en-US"/>
              <a:pPr>
                <a:defRPr/>
              </a:pPr>
              <a:t>9/29/2025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ED744B1-A1D2-03B5-C317-DEE50F9D8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07B238B2-C8CF-407E-5922-A9B8CA509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C71A9-F317-0E4B-9843-22604B4AF5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98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1B486073-31C2-89B2-E7F8-E244B7367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D605C-042B-974B-921B-DDE177A210B2}" type="datetime1">
              <a:rPr lang="en-US"/>
              <a:pPr>
                <a:defRPr/>
              </a:pPr>
              <a:t>9/29/2025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F43AEA-EBA7-B27A-B198-93AE9E05B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643253E3-D22E-11F9-FDB1-BEEB77281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453D4-5476-174A-8504-8B81601C13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941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7D02A7-CC9B-674A-E2BE-3530D27E981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 useBgFill="1">
        <p:nvSpPr>
          <p:cNvPr id="5" name="Rounded Rectangle 4">
            <a:extLst>
              <a:ext uri="{FF2B5EF4-FFF2-40B4-BE49-F238E27FC236}">
                <a16:creationId xmlns:a16="http://schemas.microsoft.com/office/drawing/2014/main" id="{FEFD4DFD-8195-1DAD-72C7-72235084B075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525EBAE-B31D-6A3E-5E49-7DB1BCFE1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D0CCF6-1160-5147-A969-6CE015A60E7F}" type="datetime1">
              <a:rPr lang="en-US"/>
              <a:pPr>
                <a:defRPr/>
              </a:pPr>
              <a:t>9/29/2025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895B3C6-0A9C-EDE0-681A-D3185025D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8FC8191-5E82-A483-91EC-C6AD4F71A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DA177-6AC1-B548-9E91-EBDC300DF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97AEB-5091-180B-F799-C5756531949D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383FB0-7F71-0F97-47BF-48149E494F74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D43CC6-249C-F105-99FD-2F8AFD3FD4B0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FC75582-E625-57A6-4D1B-6B3C6F40C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9100BE-AABB-5A47-9182-88813A143142}" type="datetime1">
              <a:rPr lang="en-US"/>
              <a:pPr>
                <a:defRPr/>
              </a:pPr>
              <a:t>9/29/2025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8FB82BDD-4942-FA7F-1BCF-E0BC7BD60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BDF4C51-8CFF-908E-175A-C39113D0B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B26EDA44-5B95-B046-82B0-275D818812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37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941E1A-D60B-D7D5-8B83-9294C8CB286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:a16="http://schemas.microsoft.com/office/drawing/2014/main" id="{B2EE141D-A00B-498D-A8BF-531A0FC53124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1028" name="Title Placeholder 21">
            <a:extLst>
              <a:ext uri="{FF2B5EF4-FFF2-40B4-BE49-F238E27FC236}">
                <a16:creationId xmlns:a16="http://schemas.microsoft.com/office/drawing/2014/main" id="{BFCE84E9-1B71-0420-D967-39B5329076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>
            <a:extLst>
              <a:ext uri="{FF2B5EF4-FFF2-40B4-BE49-F238E27FC236}">
                <a16:creationId xmlns:a16="http://schemas.microsoft.com/office/drawing/2014/main" id="{1E85B92B-3653-201F-8A07-5EF59EA927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5263AB3-30FE-BA8B-3153-858308B15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3A1D441A-F608-D746-87D3-84C65FE22479}" type="datetime1">
              <a:rPr lang="en-US"/>
              <a:pPr>
                <a:defRPr/>
              </a:pPr>
              <a:t>9/29/2025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EE73C1-6D09-CB45-C3A8-5DDCD13E7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E98F974-FBBD-3665-4B60-D149C6A91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989CE456-C243-EC42-832B-4517CE1716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1" r:id="rId2"/>
    <p:sldLayoutId id="2147483789" r:id="rId3"/>
    <p:sldLayoutId id="2147483782" r:id="rId4"/>
    <p:sldLayoutId id="2147483783" r:id="rId5"/>
    <p:sldLayoutId id="2147483784" r:id="rId6"/>
    <p:sldLayoutId id="2147483785" r:id="rId7"/>
    <p:sldLayoutId id="2147483790" r:id="rId8"/>
    <p:sldLayoutId id="2147483791" r:id="rId9"/>
    <p:sldLayoutId id="2147483786" r:id="rId10"/>
    <p:sldLayoutId id="2147483787" r:id="rId11"/>
    <p:sldLayoutId id="214748379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-111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6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2" charset="2"/>
        <a:buChar char="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urrent/title-13/section-120.110" TargetMode="External"/><Relationship Id="rId2" Type="http://schemas.openxmlformats.org/officeDocument/2006/relationships/hyperlink" Target="http://www.sba.gov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d.usda.gov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cid:22b81aee-62c2-46b6-8b73-0b5d962d3040@fourdirectionsmaine.org" TargetMode="Externa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memaine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re.org/" TargetMode="External"/><Relationship Id="rId2" Type="http://schemas.openxmlformats.org/officeDocument/2006/relationships/hyperlink" Target="mailto:jayne.giles@scorevolunteer.or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>
            <a:extLst>
              <a:ext uri="{FF2B5EF4-FFF2-40B4-BE49-F238E27FC236}">
                <a16:creationId xmlns:a16="http://schemas.microsoft.com/office/drawing/2014/main" id="{B14AAED8-C126-054E-59AB-A93C914BC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876800"/>
            <a:ext cx="7543800" cy="1066800"/>
          </a:xfrm>
        </p:spPr>
        <p:txBody>
          <a:bodyPr/>
          <a:lstStyle/>
          <a:p>
            <a:pPr eaLnBrk="1" hangingPunct="1"/>
            <a:r>
              <a:rPr lang="en-US" altLang="en-US" sz="4800" i="1" dirty="0">
                <a:solidFill>
                  <a:srgbClr val="17375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Financing Your Business</a:t>
            </a:r>
          </a:p>
        </p:txBody>
      </p:sp>
      <p:pic>
        <p:nvPicPr>
          <p:cNvPr id="6148" name="Picture 4" descr="score_logo.jpg">
            <a:extLst>
              <a:ext uri="{FF2B5EF4-FFF2-40B4-BE49-F238E27FC236}">
                <a16:creationId xmlns:a16="http://schemas.microsoft.com/office/drawing/2014/main" id="{B772F729-A305-041C-AB95-3A5D71353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1" y="914400"/>
            <a:ext cx="3973529" cy="162648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07EB68-0E00-37A2-1673-3F4011C8418A}"/>
              </a:ext>
            </a:extLst>
          </p:cNvPr>
          <p:cNvSpPr txBox="1"/>
          <p:nvPr/>
        </p:nvSpPr>
        <p:spPr>
          <a:xfrm>
            <a:off x="1295400" y="2971800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SCO</a:t>
            </a:r>
          </a:p>
          <a:p>
            <a:pPr algn="ctr"/>
            <a:r>
              <a:rPr lang="en-US" altLang="en-US" sz="4000" b="1" i="1" dirty="0">
                <a:solidFill>
                  <a:schemeClr val="tx2"/>
                </a:solidFill>
              </a:rPr>
              <a:t>Jayne</a:t>
            </a:r>
            <a:r>
              <a:rPr lang="en-US" altLang="en-US" sz="4000" b="1" dirty="0">
                <a:solidFill>
                  <a:schemeClr val="tx2"/>
                </a:solidFill>
              </a:rPr>
              <a:t> </a:t>
            </a:r>
            <a:r>
              <a:rPr lang="en-US" altLang="en-US" sz="4000" b="1" i="1" dirty="0">
                <a:solidFill>
                  <a:schemeClr val="tx2"/>
                </a:solidFill>
              </a:rPr>
              <a:t>Crosby Giles </a:t>
            </a:r>
            <a:r>
              <a:rPr lang="en-US" altLang="en-US" sz="3200" b="1" i="1" dirty="0">
                <a:solidFill>
                  <a:schemeClr val="tx2"/>
                </a:solidFill>
              </a:rPr>
              <a:t>Certified SCORE Mentor </a:t>
            </a:r>
          </a:p>
          <a:p>
            <a:pPr algn="ctr" eaLnBrk="1" hangingPunct="1"/>
            <a:r>
              <a:rPr lang="en-US" altLang="en-US" sz="24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RE Northern Maine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D09B2-1F54-F037-38C3-DCB367818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Sources of Loans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53290-B99D-F139-E32E-41FBC21EC7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399" y="1447800"/>
            <a:ext cx="7769225" cy="1752600"/>
          </a:xfrm>
        </p:spPr>
        <p:txBody>
          <a:bodyPr/>
          <a:lstStyle/>
          <a:p>
            <a:r>
              <a:rPr lang="en-US" sz="2800" dirty="0">
                <a:latin typeface="Bahnschrift" panose="020B0502040204020203" pitchFamily="34" charset="0"/>
              </a:rPr>
              <a:t>SBA</a:t>
            </a:r>
          </a:p>
          <a:p>
            <a:r>
              <a:rPr lang="en-US" sz="2800" dirty="0">
                <a:latin typeface="Bahnschrift" panose="020B0502040204020203" pitchFamily="34" charset="0"/>
              </a:rPr>
              <a:t>Rural Development </a:t>
            </a:r>
          </a:p>
          <a:p>
            <a:r>
              <a:rPr lang="en-US" sz="2800" dirty="0">
                <a:latin typeface="Bahnschrift" panose="020B0502040204020203" pitchFamily="34" charset="0"/>
              </a:rPr>
              <a:t>Community Dev Financial Inst (CDFIs) </a:t>
            </a:r>
          </a:p>
          <a:p>
            <a:r>
              <a:rPr lang="en-US" sz="2800" dirty="0">
                <a:latin typeface="Bahnschrift" panose="020B0502040204020203" pitchFamily="34" charset="0"/>
              </a:rPr>
              <a:t>State </a:t>
            </a:r>
          </a:p>
          <a:p>
            <a:r>
              <a:rPr lang="en-US" sz="2800" dirty="0">
                <a:latin typeface="Bahnschrift" panose="020B0502040204020203" pitchFamily="34" charset="0"/>
              </a:rPr>
              <a:t>Regional</a:t>
            </a:r>
          </a:p>
          <a:p>
            <a:r>
              <a:rPr lang="en-US" sz="2800" dirty="0">
                <a:latin typeface="Bahnschrift" panose="020B0502040204020203" pitchFamily="34" charset="0"/>
              </a:rPr>
              <a:t>Banks </a:t>
            </a:r>
          </a:p>
          <a:p>
            <a:r>
              <a:rPr lang="en-US" sz="2800" dirty="0">
                <a:latin typeface="Bahnschrift" panose="020B0502040204020203" pitchFamily="34" charset="0"/>
              </a:rPr>
              <a:t>Credit Unions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F22C35-5093-ACE9-2D21-3060D400A7D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00339"/>
            <a:ext cx="4645025" cy="333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467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26773-A07B-99BA-A0A9-063C784E2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US Small Business Administration (SBA)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EE0AC-3CF8-47CC-316E-E6361D08720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SBA loan programs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7a and 504</a:t>
            </a:r>
          </a:p>
          <a:p>
            <a:r>
              <a:rPr lang="en-US" dirty="0">
                <a:latin typeface="Bahnschrift" panose="020B0502040204020203" pitchFamily="34" charset="0"/>
              </a:rPr>
              <a:t>7a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Microloans to loans up to $5M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Average loan size is $350K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Apply to an SBA Preferred Lender – includes banks, credit unions, and community development lenders</a:t>
            </a:r>
          </a:p>
          <a:p>
            <a:r>
              <a:rPr lang="en-US" dirty="0">
                <a:latin typeface="Bahnschrift" panose="020B0502040204020203" pitchFamily="34" charset="0"/>
              </a:rPr>
              <a:t>504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Large project financing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Work with a lender and local CDC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05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E4BFB3-C267-CF64-E081-B55F4388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SBA 7a Loans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47CC91-891D-CB4B-4E69-3BF779A6516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SBA’s primary business loan program</a:t>
            </a:r>
          </a:p>
          <a:p>
            <a:r>
              <a:rPr lang="en-US" dirty="0">
                <a:latin typeface="Bahnschrift" panose="020B0502040204020203" pitchFamily="34" charset="0"/>
              </a:rPr>
              <a:t>Eligibility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Be an operating business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Operate for profit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U.S.-based 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Unable to obtain conventional bank financing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Be creditworthy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Show ability to repay the loan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Check </a:t>
            </a:r>
            <a:r>
              <a:rPr lang="en-US" dirty="0">
                <a:latin typeface="Bahnschrift" panose="020B0502040204020203" pitchFamily="34" charset="0"/>
                <a:hlinkClick r:id="rId2"/>
              </a:rPr>
              <a:t>www.sba.gov</a:t>
            </a:r>
            <a:r>
              <a:rPr lang="en-US" dirty="0">
                <a:latin typeface="Bahnschrift" panose="020B0502040204020203" pitchFamily="34" charset="0"/>
              </a:rPr>
              <a:t> for:</a:t>
            </a:r>
          </a:p>
          <a:p>
            <a:pPr lvl="2"/>
            <a:r>
              <a:rPr lang="en-US" dirty="0">
                <a:latin typeface="Bahnschrift" panose="020B0502040204020203" pitchFamily="34" charset="0"/>
              </a:rPr>
              <a:t>Meet SBA size guidelines</a:t>
            </a:r>
          </a:p>
          <a:p>
            <a:pPr lvl="2"/>
            <a:r>
              <a:rPr lang="en-US" dirty="0">
                <a:latin typeface="Bahnschrift" panose="020B0502040204020203" pitchFamily="34" charset="0"/>
              </a:rPr>
              <a:t>Not on </a:t>
            </a:r>
            <a:r>
              <a:rPr lang="en-US" dirty="0">
                <a:latin typeface="Bahnschrift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ineligible business</a:t>
            </a:r>
            <a:r>
              <a:rPr lang="en-US" dirty="0">
                <a:latin typeface="Bahnschrift" panose="020B0502040204020203" pitchFamily="34" charset="0"/>
              </a:rPr>
              <a:t> list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19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C8B8A-8249-C4D2-E2CF-A7592B3F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SBA 7a Loans (</a:t>
            </a:r>
            <a:r>
              <a:rPr lang="en-US" b="1" dirty="0" err="1"/>
              <a:t>con’t</a:t>
            </a:r>
            <a:r>
              <a:rPr lang="en-US" b="1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C1101-C322-7DA5-AA4E-975F599618B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Loan purposes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Fund short- and long-term working capital 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Acquire, refinance, or improve real estate and buildings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Refinance existing business debt 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Purchase machinery and equipment, including AI-related expenses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Purchase furniture, fixtures, and supplies 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Finance changes of ownership (complete or partial)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Use for multiple purposes (as above)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70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88130-BB07-5495-1285-E2ECE12A5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SBA 7a Loans (</a:t>
            </a:r>
            <a:r>
              <a:rPr lang="en-US" b="1" dirty="0" err="1"/>
              <a:t>con’t</a:t>
            </a:r>
            <a:r>
              <a:rPr lang="en-US" b="1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737EE-32DD-2072-BD09-4D68A3664BD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>
                <a:latin typeface="Bahnschrift" panose="020B0502040204020203" pitchFamily="34" charset="0"/>
              </a:rPr>
              <a:t>Repayment terms</a:t>
            </a:r>
          </a:p>
          <a:p>
            <a:pPr lvl="1"/>
            <a:r>
              <a:rPr lang="en-US" sz="2800" dirty="0">
                <a:latin typeface="Bahnschrift" panose="020B0502040204020203" pitchFamily="34" charset="0"/>
              </a:rPr>
              <a:t>SBA is a cash flow lender</a:t>
            </a:r>
          </a:p>
          <a:p>
            <a:pPr lvl="1"/>
            <a:r>
              <a:rPr lang="en-US" sz="2800" dirty="0">
                <a:latin typeface="Bahnschrift" panose="020B0502040204020203" pitchFamily="34" charset="0"/>
              </a:rPr>
              <a:t>Past history is reviewed</a:t>
            </a:r>
          </a:p>
          <a:p>
            <a:pPr lvl="1"/>
            <a:r>
              <a:rPr lang="en-US" sz="2800" dirty="0">
                <a:latin typeface="Bahnschrift" panose="020B0502040204020203" pitchFamily="34" charset="0"/>
              </a:rPr>
              <a:t>Financial projections are important</a:t>
            </a:r>
          </a:p>
          <a:p>
            <a:pPr lvl="1"/>
            <a:r>
              <a:rPr lang="en-US" sz="2800" dirty="0">
                <a:latin typeface="Bahnschrift" panose="020B0502040204020203" pitchFamily="34" charset="0"/>
              </a:rPr>
              <a:t>General guidelines</a:t>
            </a:r>
          </a:p>
          <a:p>
            <a:pPr lvl="2"/>
            <a:r>
              <a:rPr lang="en-US" sz="2800" dirty="0">
                <a:latin typeface="Bahnschrift" panose="020B0502040204020203" pitchFamily="34" charset="0"/>
              </a:rPr>
              <a:t>Working Capital: 1 to 5 years</a:t>
            </a:r>
          </a:p>
          <a:p>
            <a:pPr lvl="2"/>
            <a:r>
              <a:rPr lang="en-US" sz="2800" dirty="0">
                <a:latin typeface="Bahnschrift" panose="020B0502040204020203" pitchFamily="34" charset="0"/>
              </a:rPr>
              <a:t>Equipment: 3 to 7 years</a:t>
            </a:r>
          </a:p>
          <a:p>
            <a:pPr lvl="2"/>
            <a:r>
              <a:rPr lang="en-US" sz="2800" dirty="0">
                <a:latin typeface="Bahnschrift" panose="020B0502040204020203" pitchFamily="34" charset="0"/>
              </a:rPr>
              <a:t>Real Estate: Up to 25 years</a:t>
            </a:r>
          </a:p>
          <a:p>
            <a:pPr lvl="1"/>
            <a:r>
              <a:rPr lang="en-US" sz="2800" dirty="0">
                <a:latin typeface="Bahnschrift" panose="020B0502040204020203" pitchFamily="34" charset="0"/>
              </a:rPr>
              <a:t>Rates available per current environment</a:t>
            </a:r>
          </a:p>
        </p:txBody>
      </p:sp>
    </p:spTree>
    <p:extLst>
      <p:ext uri="{BB962C8B-B14F-4D97-AF65-F5344CB8AC3E}">
        <p14:creationId xmlns:p14="http://schemas.microsoft.com/office/powerpoint/2010/main" val="126871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C3A56-3736-63AA-7F50-AF26F12C4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SBA 504 Loans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82EF6-B9CE-E41E-21FA-129B93B1498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>
                <a:latin typeface="Bahnschrift" panose="020B0502040204020203" pitchFamily="34" charset="0"/>
              </a:rPr>
              <a:t>Main purposes: </a:t>
            </a:r>
            <a:r>
              <a:rPr lang="en-US" dirty="0">
                <a:latin typeface="Bahnschrift" panose="020B0502040204020203" pitchFamily="34" charset="0"/>
              </a:rPr>
              <a:t>Real estate &amp; major fixed assets</a:t>
            </a:r>
          </a:p>
          <a:p>
            <a:r>
              <a:rPr lang="en-US" i="1" dirty="0">
                <a:latin typeface="Bahnschrift" panose="020B0502040204020203" pitchFamily="34" charset="0"/>
              </a:rPr>
              <a:t>Economic focus: </a:t>
            </a:r>
            <a:r>
              <a:rPr lang="en-US" dirty="0">
                <a:latin typeface="Bahnschrift" panose="020B0502040204020203" pitchFamily="34" charset="0"/>
              </a:rPr>
              <a:t>Promote business growth and job creation</a:t>
            </a:r>
          </a:p>
          <a:p>
            <a:r>
              <a:rPr lang="en-US" dirty="0">
                <a:latin typeface="Bahnschrift" panose="020B0502040204020203" pitchFamily="34" charset="0"/>
              </a:rPr>
              <a:t>Eligibility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Meet company size standards</a:t>
            </a:r>
          </a:p>
          <a:p>
            <a:pPr lvl="2"/>
            <a:r>
              <a:rPr lang="en-US" sz="2400" dirty="0">
                <a:latin typeface="Bahnschrift" panose="020B0502040204020203" pitchFamily="34" charset="0"/>
              </a:rPr>
              <a:t>&lt;$20M sales and &lt;$6M in net income</a:t>
            </a:r>
          </a:p>
          <a:p>
            <a:r>
              <a:rPr lang="en-US" dirty="0">
                <a:latin typeface="Bahnschrift" panose="020B0502040204020203" pitchFamily="34" charset="0"/>
              </a:rPr>
              <a:t>Affordable fixed-rate financing available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Debentures (50%), Bank/Lender (40%), CDC (10%)</a:t>
            </a:r>
          </a:p>
          <a:p>
            <a:r>
              <a:rPr lang="en-US" dirty="0">
                <a:latin typeface="Bahnschrift" panose="020B0502040204020203" pitchFamily="34" charset="0"/>
              </a:rPr>
              <a:t>Apply to local Certified Development Corp (CDC)</a:t>
            </a:r>
          </a:p>
        </p:txBody>
      </p:sp>
    </p:spTree>
    <p:extLst>
      <p:ext uri="{BB962C8B-B14F-4D97-AF65-F5344CB8AC3E}">
        <p14:creationId xmlns:p14="http://schemas.microsoft.com/office/powerpoint/2010/main" val="1899900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C3923-BADB-2467-CFEF-6935AA558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Rural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71956-41DE-5705-01DB-C82D208D1C4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76800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RD Business &amp; Industry Program (B&amp;I)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Business loans for medium to longer-term purposes</a:t>
            </a:r>
          </a:p>
          <a:p>
            <a:r>
              <a:rPr lang="en-US" dirty="0">
                <a:latin typeface="Bahnschrift" panose="020B0502040204020203" pitchFamily="34" charset="0"/>
              </a:rPr>
              <a:t>Who may apply?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For-profit, non-profit businesses or cooperatives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Federally-recognized Tribes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Public bodies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Existing or start-up businesses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Must be located in communities &lt;50K population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Contact local USDA Rural Development Office</a:t>
            </a:r>
          </a:p>
          <a:p>
            <a:pPr lvl="1"/>
            <a:r>
              <a:rPr lang="en-US" dirty="0">
                <a:latin typeface="Bahnschrift" panose="020B0502040204020203" pitchFamily="34" charset="0"/>
                <a:hlinkClick r:id="rId2"/>
              </a:rPr>
              <a:t>www.rd.usda.gov</a:t>
            </a:r>
            <a:endParaRPr lang="en-US" dirty="0">
              <a:latin typeface="Bahnschrift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18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3FB71A-9B38-D428-E698-F0CD4B65E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CDFIs: Mission-driven lenders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DA8C328-8360-085C-6E61-EFFF083480A9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697357" y="3348623"/>
            <a:ext cx="1999343" cy="92075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3465051-87CA-6A67-075F-CBE0B974585D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511" y="3085351"/>
            <a:ext cx="4515590" cy="110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2CA9C19-4171-F434-5D4B-161D67F33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38800">
            <a:off x="2639681" y="1780198"/>
            <a:ext cx="875554" cy="87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ogo">
            <a:extLst>
              <a:ext uri="{FF2B5EF4-FFF2-40B4-BE49-F238E27FC236}">
                <a16:creationId xmlns:a16="http://schemas.microsoft.com/office/drawing/2014/main" id="{EA64DFD7-7930-D417-557B-D908A7CCB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39" y="4785249"/>
            <a:ext cx="6959782" cy="123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5482E8E-5852-9F6D-0A28-4F4BC30C9337}"/>
              </a:ext>
            </a:extLst>
          </p:cNvPr>
          <p:cNvSpPr txBox="1"/>
          <p:nvPr/>
        </p:nvSpPr>
        <p:spPr>
          <a:xfrm>
            <a:off x="3487916" y="1370483"/>
            <a:ext cx="3314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cap="all" spc="195" dirty="0">
                <a:solidFill>
                  <a:prstClr val="white"/>
                </a:solidFill>
                <a:latin typeface="Calibri Light" pitchFamily="34" charset="0"/>
                <a:ea typeface="+mn-ea"/>
              </a:rPr>
              <a:t>Development Corporation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DB3916-2066-B406-97B4-92B80F988CFE}"/>
              </a:ext>
            </a:extLst>
          </p:cNvPr>
          <p:cNvSpPr txBox="1"/>
          <p:nvPr/>
        </p:nvSpPr>
        <p:spPr>
          <a:xfrm>
            <a:off x="3733800" y="1522882"/>
            <a:ext cx="4953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spc="195" dirty="0">
                <a:solidFill>
                  <a:schemeClr val="bg2">
                    <a:lumMod val="25000"/>
                  </a:schemeClr>
                </a:solidFill>
                <a:latin typeface="Calibri Light" pitchFamily="34" charset="0"/>
                <a:ea typeface="+mn-ea"/>
              </a:rPr>
              <a:t>four directions </a:t>
            </a:r>
            <a:r>
              <a:rPr lang="en-US" sz="2400" b="1" cap="all" spc="195" dirty="0">
                <a:solidFill>
                  <a:schemeClr val="bg2">
                    <a:lumMod val="25000"/>
                  </a:schemeClr>
                </a:solidFill>
                <a:latin typeface="Calibri Light" pitchFamily="34" charset="0"/>
                <a:ea typeface="+mn-ea"/>
              </a:rPr>
              <a:t>Development Corporation</a:t>
            </a:r>
          </a:p>
        </p:txBody>
      </p:sp>
    </p:spTree>
    <p:extLst>
      <p:ext uri="{BB962C8B-B14F-4D97-AF65-F5344CB8AC3E}">
        <p14:creationId xmlns:p14="http://schemas.microsoft.com/office/powerpoint/2010/main" val="250330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:\01 Operations\Marketing and Outreach\Pictures\IMG_2386.JPG"/>
          <p:cNvPicPr>
            <a:picLocks noChangeAspect="1" noChangeArrowheads="1"/>
          </p:cNvPicPr>
          <p:nvPr/>
        </p:nvPicPr>
        <p:blipFill>
          <a:blip r:embed="rId3" cstate="print"/>
          <a:srcRect t="31344" b="20896"/>
          <a:stretch>
            <a:fillRect/>
          </a:stretch>
        </p:blipFill>
        <p:spPr bwMode="auto">
          <a:xfrm>
            <a:off x="1771650" y="1717447"/>
            <a:ext cx="7372350" cy="2628512"/>
          </a:xfrm>
          <a:prstGeom prst="rect">
            <a:avLst/>
          </a:prstGeom>
          <a:noFill/>
        </p:spPr>
      </p:pic>
      <p:pic>
        <p:nvPicPr>
          <p:cNvPr id="1026" name="Picture 2" descr="cid:22b81aee-62c2-46b6-8b73-0b5d962d3040@fourdirectionsmaine.org"/>
          <p:cNvPicPr>
            <a:picLocks noChangeAspect="1" noChangeArrowheads="1"/>
          </p:cNvPicPr>
          <p:nvPr/>
        </p:nvPicPr>
        <p:blipFill>
          <a:blip r:embed="rId4" r:link="rId5" cstate="print"/>
          <a:srcRect l="28302" t="50999" b="44800"/>
          <a:stretch>
            <a:fillRect/>
          </a:stretch>
        </p:blipFill>
        <p:spPr bwMode="auto">
          <a:xfrm>
            <a:off x="1689408" y="3888222"/>
            <a:ext cx="7454592" cy="457738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43000" y="857250"/>
            <a:ext cx="6858000" cy="1257300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57250"/>
            <a:ext cx="177165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14650" y="857250"/>
            <a:ext cx="6229350" cy="1257300"/>
          </a:xfrm>
          <a:prstGeom prst="rect">
            <a:avLst/>
          </a:prstGeom>
          <a:solidFill>
            <a:srgbClr val="260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916" y="1002668"/>
            <a:ext cx="4686300" cy="857250"/>
          </a:xfrm>
        </p:spPr>
        <p:txBody>
          <a:bodyPr anchor="t">
            <a:normAutofit/>
          </a:bodyPr>
          <a:lstStyle/>
          <a:p>
            <a:pPr algn="l"/>
            <a:r>
              <a:rPr lang="en-US" sz="3000" cap="all" spc="300" dirty="0">
                <a:solidFill>
                  <a:schemeClr val="bg1"/>
                </a:solidFill>
                <a:latin typeface="Calibri Light" pitchFamily="34" charset="0"/>
              </a:rPr>
              <a:t>Four Directions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7916" y="1370483"/>
            <a:ext cx="3314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cap="all" spc="195" dirty="0">
                <a:solidFill>
                  <a:prstClr val="white"/>
                </a:solidFill>
                <a:latin typeface="Calibri Light" pitchFamily="34" charset="0"/>
                <a:ea typeface="+mn-ea"/>
              </a:rPr>
              <a:t>Development Corporation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22" y="2160338"/>
            <a:ext cx="17562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270D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 non-profit </a:t>
            </a:r>
            <a:r>
              <a:rPr lang="en-US" sz="1500" i="1" dirty="0">
                <a:solidFill>
                  <a:srgbClr val="270D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Community Development Financial Institution</a:t>
            </a:r>
            <a:r>
              <a:rPr lang="en-US" sz="1500" dirty="0">
                <a:solidFill>
                  <a:srgbClr val="270D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lang="en-US" sz="1500" i="1" dirty="0">
                <a:solidFill>
                  <a:srgbClr val="270D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(CDFI),</a:t>
            </a:r>
            <a:r>
              <a:rPr lang="en-US" sz="1500" dirty="0">
                <a:solidFill>
                  <a:srgbClr val="270D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certified by the U.S. Department of Treasury, and Supervised Lender, licensed by the State of Maine.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1650" y="4401088"/>
            <a:ext cx="73723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i="1" dirty="0">
                <a:solidFill>
                  <a:srgbClr val="70AD47">
                    <a:lumMod val="90000"/>
                    <a:lumOff val="10000"/>
                  </a:srgbClr>
                </a:solidFill>
                <a:latin typeface="Bell MT" panose="02020503060305020303" pitchFamily="18" charset="0"/>
                <a:ea typeface="+mn-ea"/>
              </a:rPr>
              <a:t>To improve the social and economic conditions of the Wabanaki tribes in Maine – the Maliseet, Micmac, Passamaquoddy, and Penobscot – through education and investment in affordable housing, tribal ventures and Native entrepreneurship.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A01AE63-6D38-461C-8D6C-897744713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8800">
            <a:off x="2486398" y="1061999"/>
            <a:ext cx="875554" cy="87055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412DBC-0D65-454A-AE18-912675DF9568}"/>
              </a:ext>
            </a:extLst>
          </p:cNvPr>
          <p:cNvSpPr/>
          <p:nvPr/>
        </p:nvSpPr>
        <p:spPr>
          <a:xfrm>
            <a:off x="1085850" y="857250"/>
            <a:ext cx="8058150" cy="730134"/>
          </a:xfrm>
          <a:prstGeom prst="rect">
            <a:avLst/>
          </a:prstGeom>
          <a:solidFill>
            <a:srgbClr val="9A4D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F79112-FEB5-4F0F-ACE0-5730CFA8D0E8}"/>
              </a:ext>
            </a:extLst>
          </p:cNvPr>
          <p:cNvSpPr/>
          <p:nvPr/>
        </p:nvSpPr>
        <p:spPr>
          <a:xfrm>
            <a:off x="0" y="857250"/>
            <a:ext cx="1771650" cy="5143500"/>
          </a:xfrm>
          <a:prstGeom prst="rect">
            <a:avLst/>
          </a:prstGeom>
          <a:solidFill>
            <a:srgbClr val="FE7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Content Placeholder 12">
            <a:extLst>
              <a:ext uri="{FF2B5EF4-FFF2-40B4-BE49-F238E27FC236}">
                <a16:creationId xmlns:a16="http://schemas.microsoft.com/office/drawing/2014/main" id="{E1161443-8C8A-40C0-B117-508A353FD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0645">
            <a:off x="2000236" y="1833976"/>
            <a:ext cx="1114987" cy="11086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C0753E-51A5-47B2-BDCD-72FDA32B7DFB}"/>
              </a:ext>
            </a:extLst>
          </p:cNvPr>
          <p:cNvSpPr txBox="1"/>
          <p:nvPr/>
        </p:nvSpPr>
        <p:spPr>
          <a:xfrm>
            <a:off x="3021806" y="1802316"/>
            <a:ext cx="5657850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50" dirty="0">
                <a:solidFill>
                  <a:prstClr val="black"/>
                </a:solidFill>
                <a:latin typeface="Bahnschrift SemiBold" panose="020B0502040204020203" pitchFamily="34" charset="0"/>
              </a:rPr>
              <a:t>Four Directions -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50" dirty="0">
                <a:solidFill>
                  <a:prstClr val="black"/>
                </a:solidFill>
                <a:latin typeface="Bahnschrift SemiBold" panose="020B0502040204020203" pitchFamily="34" charset="0"/>
              </a:rPr>
              <a:t>Small Business Program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50" dirty="0">
              <a:solidFill>
                <a:prstClr val="black"/>
              </a:solidFill>
              <a:latin typeface="Bahnschrift SemiBold" panose="020B0502040204020203" pitchFamily="34" charset="0"/>
            </a:endParaRP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prstClr val="black"/>
                </a:solidFill>
                <a:cs typeface="Arial" panose="020B0604020202020204" pitchFamily="34" charset="0"/>
              </a:rPr>
              <a:t>Makes loans up to $250K</a:t>
            </a: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prstClr val="black"/>
                </a:solidFill>
                <a:cs typeface="Arial" panose="020B0604020202020204" pitchFamily="34" charset="0"/>
              </a:rPr>
              <a:t>Offers affordable rates and terms</a:t>
            </a: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prstClr val="black"/>
                </a:solidFill>
                <a:cs typeface="Arial" panose="020B0604020202020204" pitchFamily="34" charset="0"/>
              </a:rPr>
              <a:t>Finances multiple types of needs</a:t>
            </a:r>
          </a:p>
          <a:p>
            <a:pPr marL="600075" lvl="1" indent="-257175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cs typeface="Arial" panose="020B0604020202020204" pitchFamily="34" charset="0"/>
              </a:rPr>
              <a:t>Working capital</a:t>
            </a:r>
          </a:p>
          <a:p>
            <a:pPr marL="600075" lvl="1" indent="-257175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cs typeface="Arial" panose="020B0604020202020204" pitchFamily="34" charset="0"/>
              </a:rPr>
              <a:t>Equipment</a:t>
            </a:r>
          </a:p>
          <a:p>
            <a:pPr marL="600075" lvl="1" indent="-257175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cs typeface="Arial" panose="020B0604020202020204" pitchFamily="34" charset="0"/>
              </a:rPr>
              <a:t>Real Estate</a:t>
            </a:r>
          </a:p>
          <a:p>
            <a:pPr marL="600075" lvl="1" indent="-257175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cs typeface="Arial" panose="020B0604020202020204" pitchFamily="34" charset="0"/>
              </a:rPr>
              <a:t>Inventory, materials, supplies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2100" b="1" i="1" dirty="0">
                <a:solidFill>
                  <a:prstClr val="black"/>
                </a:solidFill>
                <a:cs typeface="Arial" panose="020B0604020202020204" pitchFamily="34" charset="0"/>
              </a:rPr>
              <a:t>Provides technical assistance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prstClr val="black"/>
                </a:solidFill>
                <a:cs typeface="Arial" panose="020B0604020202020204" pitchFamily="34" charset="0"/>
              </a:rPr>
              <a:t>Assists Native Artisans with online FDDC Marketplace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prstClr val="black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36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8" name="Content Placeholder 2">
            <a:extLst>
              <a:ext uri="{FF2B5EF4-FFF2-40B4-BE49-F238E27FC236}">
                <a16:creationId xmlns:a16="http://schemas.microsoft.com/office/drawing/2014/main" id="{6918D5C4-B8D4-3182-1018-1557E030D2E2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92411795"/>
              </p:ext>
            </p:extLst>
          </p:nvPr>
        </p:nvGraphicFramePr>
        <p:xfrm>
          <a:off x="762000" y="304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person sitting at a table&#10;&#10;Description automatically generated">
            <a:extLst>
              <a:ext uri="{FF2B5EF4-FFF2-40B4-BE49-F238E27FC236}">
                <a16:creationId xmlns:a16="http://schemas.microsoft.com/office/drawing/2014/main" id="{7279C4AC-4C64-7A90-4936-3192F98A31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4800600"/>
            <a:ext cx="1905000" cy="1905000"/>
          </a:xfrm>
          <a:prstGeom prst="rect">
            <a:avLst/>
          </a:prstGeom>
        </p:spPr>
      </p:pic>
      <p:pic>
        <p:nvPicPr>
          <p:cNvPr id="6" name="Picture 5" descr="A person with red hair smiling&#10;&#10;Description automatically generated with low confidence">
            <a:extLst>
              <a:ext uri="{FF2B5EF4-FFF2-40B4-BE49-F238E27FC236}">
                <a16:creationId xmlns:a16="http://schemas.microsoft.com/office/drawing/2014/main" id="{E55F6FCF-260D-29A5-0B6A-C6AC20A466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5499" y="4807423"/>
            <a:ext cx="1892490" cy="1892490"/>
          </a:xfrm>
          <a:prstGeom prst="rect">
            <a:avLst/>
          </a:prstGeom>
        </p:spPr>
      </p:pic>
      <p:pic>
        <p:nvPicPr>
          <p:cNvPr id="8" name="Picture 7" descr="A person smiling at the camera&#10;&#10;Description automatically generated with low confidence">
            <a:extLst>
              <a:ext uri="{FF2B5EF4-FFF2-40B4-BE49-F238E27FC236}">
                <a16:creationId xmlns:a16="http://schemas.microsoft.com/office/drawing/2014/main" id="{63D6412F-7C73-F940-D2FD-C0DCCC71B5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4297" y="4822207"/>
            <a:ext cx="1877705" cy="1877705"/>
          </a:xfrm>
          <a:prstGeom prst="rect">
            <a:avLst/>
          </a:prstGeom>
        </p:spPr>
      </p:pic>
      <p:pic>
        <p:nvPicPr>
          <p:cNvPr id="10" name="Picture 9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39C67EE5-AAAC-BC8D-D9BF-CCC9A296DF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1486" y="4822206"/>
            <a:ext cx="1877705" cy="187770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EDFDC-970A-5C16-0D8A-12B7FDCD8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B69B3-DE57-397E-3048-EB4FE82E6A2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b="1" dirty="0">
                <a:latin typeface="Bahnschrift" panose="020B0502040204020203" pitchFamily="34" charset="0"/>
              </a:rPr>
              <a:t>Finance Authority of Maine</a:t>
            </a:r>
          </a:p>
          <a:p>
            <a:pPr lvl="1"/>
            <a:r>
              <a:rPr lang="en-US" dirty="0">
                <a:latin typeface="Bahnschrift" panose="020B0502040204020203" pitchFamily="34" charset="0"/>
                <a:hlinkClick r:id="rId2"/>
              </a:rPr>
              <a:t>www.famemaine.com</a:t>
            </a:r>
            <a:endParaRPr lang="en-US" dirty="0">
              <a:latin typeface="Bahnschrift" panose="020B0502040204020203" pitchFamily="34" charset="0"/>
            </a:endParaRPr>
          </a:p>
          <a:p>
            <a:pPr lvl="2"/>
            <a:r>
              <a:rPr lang="en-US" sz="2400" dirty="0">
                <a:latin typeface="Bahnschrift" panose="020B0502040204020203" pitchFamily="34" charset="0"/>
              </a:rPr>
              <a:t>Offers direct loan guarantee programs (similar to SBA &amp; RD)</a:t>
            </a:r>
          </a:p>
          <a:p>
            <a:pPr lvl="2"/>
            <a:r>
              <a:rPr lang="en-US" sz="2400" dirty="0">
                <a:latin typeface="Bahnschrift" panose="020B0502040204020203" pitchFamily="34" charset="0"/>
              </a:rPr>
              <a:t>Provides many state-specific loan programs</a:t>
            </a:r>
          </a:p>
          <a:p>
            <a:pPr lvl="3"/>
            <a:r>
              <a:rPr lang="en-US" sz="2400" dirty="0">
                <a:latin typeface="Bahnschrift" panose="020B0502040204020203" pitchFamily="34" charset="0"/>
              </a:rPr>
              <a:t>Small business loans</a:t>
            </a:r>
          </a:p>
          <a:p>
            <a:pPr lvl="3"/>
            <a:r>
              <a:rPr lang="en-US" sz="2400" dirty="0">
                <a:latin typeface="Bahnschrift" panose="020B0502040204020203" pitchFamily="34" charset="0"/>
              </a:rPr>
              <a:t>Agricultural loans</a:t>
            </a:r>
          </a:p>
          <a:p>
            <a:pPr lvl="3"/>
            <a:r>
              <a:rPr lang="en-US" sz="2400" dirty="0">
                <a:latin typeface="Bahnschrift" panose="020B0502040204020203" pitchFamily="34" charset="0"/>
              </a:rPr>
              <a:t>Linked investment loan (reduce interest costs)</a:t>
            </a:r>
          </a:p>
          <a:p>
            <a:pPr lvl="2"/>
            <a:r>
              <a:rPr lang="en-US" sz="2400" dirty="0">
                <a:latin typeface="Bahnschrift" panose="020B0502040204020203" pitchFamily="34" charset="0"/>
              </a:rPr>
              <a:t>Funds regional/local development organizations</a:t>
            </a:r>
          </a:p>
          <a:p>
            <a:r>
              <a:rPr lang="en-US" sz="2400" b="1" dirty="0">
                <a:latin typeface="Bahnschrift" panose="020B0502040204020203" pitchFamily="34" charset="0"/>
              </a:rPr>
              <a:t>Outside Maine: </a:t>
            </a:r>
            <a:r>
              <a:rPr lang="en-US" sz="2400" dirty="0">
                <a:latin typeface="Bahnschrift" panose="020B0502040204020203" pitchFamily="34" charset="0"/>
              </a:rPr>
              <a:t>check with your State’s economic development or similar agency(</a:t>
            </a:r>
            <a:r>
              <a:rPr lang="en-US" sz="2400" dirty="0" err="1">
                <a:latin typeface="Bahnschrift" panose="020B0502040204020203" pitchFamily="34" charset="0"/>
              </a:rPr>
              <a:t>ies</a:t>
            </a:r>
            <a:r>
              <a:rPr lang="en-US" sz="2400" dirty="0">
                <a:latin typeface="Bahnschrift" panose="020B0502040204020203" pitchFamily="34" charset="0"/>
              </a:rPr>
              <a:t>) programs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68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B1C62-338A-A783-A3C2-97C8007BD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Local &amp; Regional 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315E3D-34F3-72DB-B5A1-D3E4A2F6193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2590800" cy="4495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Bahnschrift" panose="020B0502040204020203" pitchFamily="34" charset="0"/>
              </a:rPr>
              <a:t>Other local sources of small business loans 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Bahnschrift" panose="020B0502040204020203" pitchFamily="34" charset="0"/>
              </a:rPr>
              <a:t>Tribal economic development departments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Bahnschrift" panose="020B0502040204020203" pitchFamily="34" charset="0"/>
              </a:rPr>
              <a:t>Municipalities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Bahnschrift" panose="020B0502040204020203" pitchFamily="34" charset="0"/>
              </a:rPr>
              <a:t>Regional CDCs </a:t>
            </a:r>
          </a:p>
          <a:p>
            <a:pPr marL="833438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Bahnschrift" panose="020B0502040204020203" pitchFamily="34" charset="0"/>
              </a:rPr>
              <a:t>EMDC</a:t>
            </a:r>
          </a:p>
          <a:p>
            <a:pPr marL="833438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Bahnschrift" panose="020B0502040204020203" pitchFamily="34" charset="0"/>
              </a:rPr>
              <a:t>NMDC</a:t>
            </a:r>
          </a:p>
          <a:p>
            <a:endParaRPr lang="en-US" dirty="0"/>
          </a:p>
        </p:txBody>
      </p:sp>
      <p:pic>
        <p:nvPicPr>
          <p:cNvPr id="1026" name="Picture 2" descr="bank loan application with a stamp of approval">
            <a:extLst>
              <a:ext uri="{FF2B5EF4-FFF2-40B4-BE49-F238E27FC236}">
                <a16:creationId xmlns:a16="http://schemas.microsoft.com/office/drawing/2014/main" id="{72FBA22B-4CD8-D630-53B1-9D42EAE05143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91" y="2286000"/>
            <a:ext cx="5047391" cy="283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00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4F65B-165C-088F-CF4C-882F2E5EB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74638"/>
            <a:ext cx="6324600" cy="1143000"/>
          </a:xfrm>
        </p:spPr>
        <p:txBody>
          <a:bodyPr/>
          <a:lstStyle/>
          <a:p>
            <a:pPr algn="ctr"/>
            <a:r>
              <a:rPr lang="en-US" sz="3600" b="1" dirty="0"/>
              <a:t>Banks and Credit Unions: </a:t>
            </a:r>
            <a:r>
              <a:rPr lang="en-US" sz="3600" b="1" i="1" dirty="0"/>
              <a:t>Should I use personal loans?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B6F1C-C722-04C1-67A7-6DC9CC20B43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ln w="7620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PROS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Convenience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Ease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Already have availability</a:t>
            </a:r>
          </a:p>
          <a:p>
            <a:pPr lvl="2"/>
            <a:r>
              <a:rPr lang="en-US" dirty="0">
                <a:latin typeface="Bahnschrift" panose="020B0502040204020203" pitchFamily="34" charset="0"/>
              </a:rPr>
              <a:t>Home Equity</a:t>
            </a:r>
          </a:p>
          <a:p>
            <a:pPr lvl="3"/>
            <a:r>
              <a:rPr lang="en-US" dirty="0">
                <a:latin typeface="Bahnschrift" panose="020B0502040204020203" pitchFamily="34" charset="0"/>
              </a:rPr>
              <a:t>Lower interest rate</a:t>
            </a:r>
          </a:p>
          <a:p>
            <a:pPr lvl="3"/>
            <a:r>
              <a:rPr lang="en-US" dirty="0">
                <a:latin typeface="Bahnschrift" panose="020B0502040204020203" pitchFamily="34" charset="0"/>
              </a:rPr>
              <a:t>No new closing costs</a:t>
            </a:r>
          </a:p>
          <a:p>
            <a:pPr lvl="2"/>
            <a:r>
              <a:rPr lang="en-US" dirty="0">
                <a:latin typeface="Bahnschrift" panose="020B0502040204020203" pitchFamily="34" charset="0"/>
              </a:rPr>
              <a:t>Credit Card</a:t>
            </a:r>
          </a:p>
          <a:p>
            <a:pPr lvl="3"/>
            <a:r>
              <a:rPr lang="en-US" dirty="0">
                <a:latin typeface="Bahnschrift" panose="020B0502040204020203" pitchFamily="34" charset="0"/>
              </a:rPr>
              <a:t>Easily accessed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8998-3DBF-75EF-F7C2-695C188A994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ln w="762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CONS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Business is not building its own credit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Personal loan(s) may not keep up with business growth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Interest starts low BUT ends up high (credit card)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Lowers personal credit score</a:t>
            </a:r>
          </a:p>
        </p:txBody>
      </p:sp>
    </p:spTree>
    <p:extLst>
      <p:ext uri="{BB962C8B-B14F-4D97-AF65-F5344CB8AC3E}">
        <p14:creationId xmlns:p14="http://schemas.microsoft.com/office/powerpoint/2010/main" val="2611616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0A973-75F7-2AA1-980A-185445BC6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74638"/>
            <a:ext cx="7086600" cy="1143000"/>
          </a:xfrm>
        </p:spPr>
        <p:txBody>
          <a:bodyPr/>
          <a:lstStyle/>
          <a:p>
            <a:pPr algn="ctr"/>
            <a:r>
              <a:rPr lang="en-US" b="1" dirty="0"/>
              <a:t>Banks &amp; Credit Unions:   </a:t>
            </a:r>
            <a:r>
              <a:rPr lang="en-US" b="1" i="1" dirty="0"/>
              <a:t>Building credit for your business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FE061A-A2DD-CB69-49A1-0A6DF6803E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276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" panose="020B0502040204020203" pitchFamily="34" charset="0"/>
              </a:rPr>
              <a:t>Open a checking account and other non-lending accounts with a local 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" panose="020B0502040204020203" pitchFamily="34" charset="0"/>
              </a:rPr>
              <a:t>Get to know the branch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" panose="020B0502040204020203" pitchFamily="34" charset="0"/>
              </a:rPr>
              <a:t>Meet with a lender to discuss your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" panose="020B0502040204020203" pitchFamily="34" charset="0"/>
              </a:rPr>
              <a:t>Build a banking relationship – even if non-borrowing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44F48A-B259-4329-6D5E-31F1188B4907}"/>
              </a:ext>
            </a:extLst>
          </p:cNvPr>
          <p:cNvSpPr txBox="1"/>
          <p:nvPr/>
        </p:nvSpPr>
        <p:spPr>
          <a:xfrm>
            <a:off x="4528198" y="6536296"/>
            <a:ext cx="2887014" cy="152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78C7B19-7F8F-BD1A-81DC-88F028F789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62400" y="4114800"/>
            <a:ext cx="3019425" cy="226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795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AAD59-BB20-9053-2EA7-67302A004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Summary: Financing Your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D3F6E-02F9-062E-D475-BD9C8CECB03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z="3200" dirty="0">
                <a:latin typeface="Bahnschrift" panose="020B0502040204020203" pitchFamily="34" charset="0"/>
              </a:rPr>
              <a:t>Know where to start &amp; what you need</a:t>
            </a:r>
          </a:p>
          <a:p>
            <a:r>
              <a:rPr lang="en-US" sz="3200" dirty="0">
                <a:latin typeface="Bahnschrift" panose="020B0502040204020203" pitchFamily="34" charset="0"/>
              </a:rPr>
              <a:t>Check your “loan readiness”</a:t>
            </a:r>
          </a:p>
          <a:p>
            <a:r>
              <a:rPr lang="en-US" sz="3200" dirty="0">
                <a:latin typeface="Bahnschrift" panose="020B0502040204020203" pitchFamily="34" charset="0"/>
              </a:rPr>
              <a:t>Identify best lending choices for you</a:t>
            </a:r>
          </a:p>
          <a:p>
            <a:r>
              <a:rPr lang="en-US" sz="3200" dirty="0">
                <a:latin typeface="Bahnschrift" panose="020B0502040204020203" pitchFamily="34" charset="0"/>
              </a:rPr>
              <a:t>Weigh pros and cons of business vs. personal loans</a:t>
            </a:r>
          </a:p>
          <a:p>
            <a:r>
              <a:rPr lang="en-US" sz="3200" dirty="0">
                <a:latin typeface="Bahnschrift" panose="020B0502040204020203" pitchFamily="34" charset="0"/>
              </a:rPr>
              <a:t>Build financial relationships</a:t>
            </a:r>
          </a:p>
          <a:p>
            <a:r>
              <a:rPr lang="en-US" sz="3200" dirty="0">
                <a:latin typeface="Bahnschrift" panose="020B0502040204020203" pitchFamily="34" charset="0"/>
              </a:rPr>
              <a:t>Take that first step – contact a lender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62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8F94141-23FB-6C92-128F-AA7031D9D7D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33400" y="4572000"/>
            <a:ext cx="8168640" cy="3941043"/>
          </a:xfrm>
        </p:spPr>
        <p:txBody>
          <a:bodyPr/>
          <a:lstStyle/>
          <a:p>
            <a:pPr algn="ctr"/>
            <a:r>
              <a:rPr lang="en-US" sz="2800" dirty="0">
                <a:latin typeface="Bahnschrift" panose="020B0502040204020203" pitchFamily="34" charset="0"/>
              </a:rPr>
              <a:t>For more information:</a:t>
            </a:r>
          </a:p>
          <a:p>
            <a:pPr lvl="1" algn="ctr"/>
            <a:r>
              <a:rPr lang="en-US" sz="2800" dirty="0">
                <a:latin typeface="Bahnschrift" panose="020B0502040204020203" pitchFamily="34" charset="0"/>
              </a:rPr>
              <a:t>Jayne Crosby Giles, Certified Score Mentor</a:t>
            </a:r>
          </a:p>
          <a:p>
            <a:pPr lvl="1" algn="ctr"/>
            <a:r>
              <a:rPr lang="en-US" sz="2800" dirty="0">
                <a:latin typeface="Bahnschrift" panose="020B0502040204020203" pitchFamily="34" charset="0"/>
                <a:hlinkClick r:id="rId2"/>
              </a:rPr>
              <a:t>jayne.giles@scorevolunteer.org</a:t>
            </a:r>
            <a:endParaRPr lang="en-US" sz="2800" dirty="0">
              <a:latin typeface="Bahnschrift" panose="020B0502040204020203" pitchFamily="34" charset="0"/>
            </a:endParaRPr>
          </a:p>
          <a:p>
            <a:pPr lvl="1" algn="ctr"/>
            <a:r>
              <a:rPr lang="en-US" sz="2800" dirty="0">
                <a:latin typeface="Bahnschrift" panose="020B0502040204020203" pitchFamily="34" charset="0"/>
                <a:hlinkClick r:id="rId3"/>
              </a:rPr>
              <a:t>www.score.org</a:t>
            </a:r>
            <a:endParaRPr lang="en-US" sz="2800" dirty="0">
              <a:latin typeface="Bahnschrift" panose="020B0502040204020203" pitchFamily="34" charset="0"/>
            </a:endParaRPr>
          </a:p>
          <a:p>
            <a:pPr lvl="1" algn="ctr"/>
            <a:endParaRPr lang="en-US" sz="2800" dirty="0">
              <a:latin typeface="Bahnschrift" panose="020B0502040204020203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Businessman signed a contract agreement to invest together">
            <a:extLst>
              <a:ext uri="{FF2B5EF4-FFF2-40B4-BE49-F238E27FC236}">
                <a16:creationId xmlns:a16="http://schemas.microsoft.com/office/drawing/2014/main" id="{ACDDAD96-F73F-DBA4-F152-06C6ADDCBCF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43354"/>
            <a:ext cx="3962400" cy="222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core_logo.jpg">
            <a:extLst>
              <a:ext uri="{FF2B5EF4-FFF2-40B4-BE49-F238E27FC236}">
                <a16:creationId xmlns:a16="http://schemas.microsoft.com/office/drawing/2014/main" id="{BB13395D-BC56-D062-976E-78A7CB33A7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33400"/>
            <a:ext cx="3048000" cy="124764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1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EEB32FB2-E0DE-E26F-E2EF-347C985019F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3400" y="1143000"/>
            <a:ext cx="7772400" cy="3129889"/>
          </a:xfrm>
        </p:spPr>
      </p:pic>
      <p:pic>
        <p:nvPicPr>
          <p:cNvPr id="6" name="Picture 5" descr="A picture containing text, font, line, screenshot&#10;&#10;Description automatically generated">
            <a:extLst>
              <a:ext uri="{FF2B5EF4-FFF2-40B4-BE49-F238E27FC236}">
                <a16:creationId xmlns:a16="http://schemas.microsoft.com/office/drawing/2014/main" id="{379EC1AB-3CFD-A7E5-2CC8-212A5B3CC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42" y="4724400"/>
            <a:ext cx="7962958" cy="13620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8E7E09-84D7-B5DC-1C1E-22C23B8F95B4}"/>
              </a:ext>
            </a:extLst>
          </p:cNvPr>
          <p:cNvSpPr txBox="1"/>
          <p:nvPr/>
        </p:nvSpPr>
        <p:spPr>
          <a:xfrm>
            <a:off x="585788" y="381000"/>
            <a:ext cx="772001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		Maine SCORE Profile – Clients Served</a:t>
            </a:r>
          </a:p>
        </p:txBody>
      </p:sp>
      <p:pic>
        <p:nvPicPr>
          <p:cNvPr id="4" name="Content Placeholder 3" descr="A picture containing text, screenshot, font, diagram&#10;&#10;Description automatically generated">
            <a:extLst>
              <a:ext uri="{FF2B5EF4-FFF2-40B4-BE49-F238E27FC236}">
                <a16:creationId xmlns:a16="http://schemas.microsoft.com/office/drawing/2014/main" id="{D5E884D6-F344-E7F7-74E9-0EF478E0AF7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1629" y="1676400"/>
            <a:ext cx="6580742" cy="4719259"/>
          </a:xfrm>
        </p:spPr>
      </p:pic>
      <p:pic>
        <p:nvPicPr>
          <p:cNvPr id="7" name="Picture 6" descr="A blue outline of a state&#10;&#10;Description automatically generated">
            <a:extLst>
              <a:ext uri="{FF2B5EF4-FFF2-40B4-BE49-F238E27FC236}">
                <a16:creationId xmlns:a16="http://schemas.microsoft.com/office/drawing/2014/main" id="{AD469C7F-5B46-19B2-3B83-73DF68264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26" y="330301"/>
            <a:ext cx="1288390" cy="19686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032A8-8FFA-061E-128E-A0B09EB20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325562"/>
          </a:xfrm>
        </p:spPr>
        <p:txBody>
          <a:bodyPr/>
          <a:lstStyle/>
          <a:p>
            <a:r>
              <a:rPr lang="en-US" sz="4400" b="1" dirty="0"/>
              <a:t>Business Loans:  </a:t>
            </a:r>
            <a:r>
              <a:rPr lang="en-US" sz="4400" b="1" i="1" dirty="0"/>
              <a:t>Where to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EDE1B-EA28-7881-49C6-B01E4A4D597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2133600"/>
            <a:ext cx="2206980" cy="3886200"/>
          </a:xfrm>
        </p:spPr>
        <p:txBody>
          <a:bodyPr/>
          <a:lstStyle/>
          <a:p>
            <a:r>
              <a:rPr lang="en-US" sz="4400" dirty="0">
                <a:latin typeface="Bahnschrift" panose="020B0502040204020203" pitchFamily="34" charset="0"/>
              </a:rPr>
              <a:t>ME</a:t>
            </a:r>
          </a:p>
          <a:p>
            <a:r>
              <a:rPr lang="en-US" sz="4400" dirty="0">
                <a:latin typeface="Bahnschrift" panose="020B0502040204020203" pitchFamily="34" charset="0"/>
              </a:rPr>
              <a:t>VT</a:t>
            </a:r>
          </a:p>
          <a:p>
            <a:r>
              <a:rPr lang="en-US" sz="4400" dirty="0">
                <a:latin typeface="Bahnschrift" panose="020B0502040204020203" pitchFamily="34" charset="0"/>
              </a:rPr>
              <a:t>VC</a:t>
            </a:r>
          </a:p>
          <a:p>
            <a:r>
              <a:rPr lang="en-US" sz="4400" dirty="0">
                <a:latin typeface="Bahnschrift" panose="020B0502040204020203" pitchFamily="34" charset="0"/>
              </a:rPr>
              <a:t>Bank</a:t>
            </a:r>
          </a:p>
        </p:txBody>
      </p:sp>
      <p:pic>
        <p:nvPicPr>
          <p:cNvPr id="5" name="Picture 2" descr="Chart, Red Arrow, Growth, Arrow, Red">
            <a:extLst>
              <a:ext uri="{FF2B5EF4-FFF2-40B4-BE49-F238E27FC236}">
                <a16:creationId xmlns:a16="http://schemas.microsoft.com/office/drawing/2014/main" id="{FB6BF025-BF57-838C-4B84-26E52CFAB95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80" y="1845047"/>
            <a:ext cx="5562245" cy="417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42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ounded Rectangle 6"/>
          <p:cNvSpPr>
            <a:spLocks noChangeArrowheads="1"/>
          </p:cNvSpPr>
          <p:nvPr/>
        </p:nvSpPr>
        <p:spPr bwMode="auto">
          <a:xfrm>
            <a:off x="685800" y="1563688"/>
            <a:ext cx="7772400" cy="3854450"/>
          </a:xfrm>
          <a:prstGeom prst="roundRect">
            <a:avLst>
              <a:gd name="adj" fmla="val 16667"/>
            </a:avLst>
          </a:prstGeom>
          <a:solidFill>
            <a:srgbClr val="136EB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3136900" y="1536700"/>
          <a:ext cx="5484813" cy="348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143000" y="3943350"/>
            <a:ext cx="243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0" i="1">
                <a:solidFill>
                  <a:schemeClr val="bg1"/>
                </a:solidFill>
                <a:latin typeface="Gill Sans MT" pitchFamily="34" charset="0"/>
              </a:rPr>
              <a:t>Percent of</a:t>
            </a:r>
            <a:br>
              <a:rPr lang="en-US" sz="2400" b="0" i="1">
                <a:solidFill>
                  <a:schemeClr val="bg1"/>
                </a:solidFill>
                <a:latin typeface="Gill Sans MT" pitchFamily="34" charset="0"/>
              </a:rPr>
            </a:br>
            <a:r>
              <a:rPr lang="en-US" sz="2400" b="0" i="1">
                <a:solidFill>
                  <a:schemeClr val="bg1"/>
                </a:solidFill>
                <a:latin typeface="Gill Sans MT" pitchFamily="34" charset="0"/>
              </a:rPr>
              <a:t>New Businesses (2+ employees)</a:t>
            </a:r>
          </a:p>
        </p:txBody>
      </p:sp>
      <p:sp>
        <p:nvSpPr>
          <p:cNvPr id="30727" name="Rectangle 4"/>
          <p:cNvSpPr>
            <a:spLocks noChangeArrowheads="1"/>
          </p:cNvSpPr>
          <p:nvPr/>
        </p:nvSpPr>
        <p:spPr bwMode="auto">
          <a:xfrm>
            <a:off x="1143000" y="1828800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 MT" pitchFamily="34" charset="0"/>
              </a:rPr>
              <a:t>After 2  Years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4572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Proper Planning is Key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00700" y="4857750"/>
            <a:ext cx="2667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0" i="1" dirty="0">
                <a:solidFill>
                  <a:schemeClr val="bg1"/>
                </a:solidFill>
                <a:latin typeface="+mj-lt"/>
              </a:rPr>
              <a:t>Source: </a:t>
            </a:r>
            <a:r>
              <a:rPr lang="en-US" sz="1000" i="1" dirty="0">
                <a:solidFill>
                  <a:schemeClr val="bg1"/>
                </a:solidFill>
                <a:latin typeface="+mj-lt"/>
              </a:rPr>
              <a:t>Bureau of Labor Statistics, Business Employment Dynamics, Entrepreneurship and the U.S. Economy</a:t>
            </a:r>
            <a:endParaRPr lang="en-US" sz="10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4815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727F-13D3-2A4A-C98B-087D38D56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Different types of lenders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9D753-E831-72F6-20B6-00441649E7F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Non-bank lenders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Federal/State/Local</a:t>
            </a:r>
          </a:p>
          <a:p>
            <a:r>
              <a:rPr lang="en-US" dirty="0">
                <a:latin typeface="Bahnschrift" panose="020B0502040204020203" pitchFamily="34" charset="0"/>
              </a:rPr>
              <a:t>Benefits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More flexible financing terms</a:t>
            </a:r>
          </a:p>
          <a:p>
            <a:pPr lvl="2"/>
            <a:r>
              <a:rPr lang="en-US" dirty="0">
                <a:latin typeface="Bahnschrift" panose="020B0502040204020203" pitchFamily="34" charset="0"/>
              </a:rPr>
              <a:t>Lower down payment</a:t>
            </a:r>
          </a:p>
          <a:p>
            <a:pPr lvl="2"/>
            <a:r>
              <a:rPr lang="en-US" dirty="0">
                <a:latin typeface="Bahnschrift" panose="020B0502040204020203" pitchFamily="34" charset="0"/>
              </a:rPr>
              <a:t>Longer term</a:t>
            </a:r>
          </a:p>
          <a:p>
            <a:pPr lvl="2"/>
            <a:r>
              <a:rPr lang="en-US" dirty="0">
                <a:latin typeface="Bahnschrift" panose="020B0502040204020203" pitchFamily="34" charset="0"/>
              </a:rPr>
              <a:t>More manageable payments</a:t>
            </a:r>
          </a:p>
          <a:p>
            <a:r>
              <a:rPr lang="en-US" dirty="0">
                <a:latin typeface="Bahnschrift" panose="020B0502040204020203" pitchFamily="34" charset="0"/>
              </a:rPr>
              <a:t>Critical for borrowers to be </a:t>
            </a:r>
            <a:r>
              <a:rPr lang="en-US" b="1" i="1" dirty="0">
                <a:latin typeface="Bahnschrift" panose="020B0502040204020203" pitchFamily="34" charset="0"/>
              </a:rPr>
              <a:t>“loan ready”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Business Plan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Financial Projections</a:t>
            </a:r>
          </a:p>
        </p:txBody>
      </p:sp>
    </p:spTree>
    <p:extLst>
      <p:ext uri="{BB962C8B-B14F-4D97-AF65-F5344CB8AC3E}">
        <p14:creationId xmlns:p14="http://schemas.microsoft.com/office/powerpoint/2010/main" val="224756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BD6C6-933D-9529-3728-339513E3A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Loan Readiness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8B3E1-E82C-C8B1-13F3-EF306A66BED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i="1" dirty="0">
                <a:latin typeface="Bahnschrift" panose="020B0502040204020203" pitchFamily="34" charset="0"/>
              </a:rPr>
              <a:t>Top Ten Readiness Checklist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>
                <a:latin typeface="Bahnschrift" panose="020B0502040204020203" pitchFamily="34" charset="0"/>
              </a:rPr>
              <a:t>Determine how much &amp; why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>
                <a:latin typeface="Bahnschrift" panose="020B0502040204020203" pitchFamily="34" charset="0"/>
              </a:rPr>
              <a:t>Establish a timeline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>
                <a:latin typeface="Bahnschrift" panose="020B0502040204020203" pitchFamily="34" charset="0"/>
              </a:rPr>
              <a:t>Complete Business Plan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>
                <a:latin typeface="Bahnschrift" panose="020B0502040204020203" pitchFamily="34" charset="0"/>
              </a:rPr>
              <a:t>Gather historical financials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>
                <a:latin typeface="Bahnschrift" panose="020B0502040204020203" pitchFamily="34" charset="0"/>
              </a:rPr>
              <a:t>Complete financial projections</a:t>
            </a:r>
          </a:p>
          <a:p>
            <a:pPr marL="319088" lvl="1" indent="0">
              <a:buNone/>
            </a:pPr>
            <a:endParaRPr lang="en-US" sz="3600" dirty="0">
              <a:latin typeface="Bahnschrift" panose="020B0502040204020203" pitchFamily="34" charset="0"/>
            </a:endParaRPr>
          </a:p>
          <a:p>
            <a:pPr lvl="1"/>
            <a:endParaRPr lang="en-US" dirty="0">
              <a:latin typeface="Bahnschrift" panose="020B0502040204020203" pitchFamily="34" charset="0"/>
            </a:endParaRPr>
          </a:p>
          <a:p>
            <a:pPr lvl="1"/>
            <a:endParaRPr lang="en-US" dirty="0">
              <a:latin typeface="Bahnschrift" panose="020B0502040204020203" pitchFamily="34" charset="0"/>
            </a:endParaRPr>
          </a:p>
          <a:p>
            <a:pPr lvl="1"/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54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7C13C-29EB-DAD5-722C-D27BBF5FB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B2FB-E167-CC94-E2AB-48FCF9941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Loan Readiness (</a:t>
            </a:r>
            <a:r>
              <a:rPr lang="en-US" sz="4400" b="1" dirty="0" err="1"/>
              <a:t>con’t</a:t>
            </a:r>
            <a:r>
              <a:rPr lang="en-US" sz="4400" b="1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B932D-9B03-4530-5ADC-8DCA58A5866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i="1" dirty="0">
                <a:latin typeface="Bahnschrift" panose="020B0502040204020203" pitchFamily="34" charset="0"/>
              </a:rPr>
              <a:t>Top Ten Readiness Checklist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>
                <a:latin typeface="Bahnschrift" panose="020B0502040204020203" pitchFamily="34" charset="0"/>
              </a:rPr>
              <a:t>Develop best-case &amp; break-even scenarios with assumptions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>
                <a:latin typeface="Bahnschrift" panose="020B0502040204020203" pitchFamily="34" charset="0"/>
              </a:rPr>
              <a:t>Check personal credit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>
                <a:latin typeface="Bahnschrift" panose="020B0502040204020203" pitchFamily="34" charset="0"/>
              </a:rPr>
              <a:t>List personal assets &amp; liabilities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>
                <a:latin typeface="Bahnschrift" panose="020B0502040204020203" pitchFamily="34" charset="0"/>
              </a:rPr>
              <a:t>Examine insurance(s)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>
                <a:latin typeface="Bahnschrift" panose="020B0502040204020203" pitchFamily="34" charset="0"/>
              </a:rPr>
              <a:t>Talk to accountant &amp; attorney</a:t>
            </a:r>
          </a:p>
          <a:p>
            <a:pPr lvl="1"/>
            <a:endParaRPr lang="en-US" dirty="0">
              <a:latin typeface="Bahnschrift" panose="020B0502040204020203" pitchFamily="34" charset="0"/>
            </a:endParaRPr>
          </a:p>
          <a:p>
            <a:pPr marL="319088" lvl="1" indent="0">
              <a:buNone/>
            </a:pPr>
            <a:endParaRPr lang="en-US" dirty="0">
              <a:latin typeface="Bahnschrift" panose="020B0502040204020203" pitchFamily="34" charset="0"/>
            </a:endParaRPr>
          </a:p>
          <a:p>
            <a:pPr lvl="1"/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976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6769</TotalTime>
  <Words>1067</Words>
  <Application>Microsoft Office PowerPoint</Application>
  <PresentationFormat>On-screen Show (4:3)</PresentationFormat>
  <Paragraphs>195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ＭＳ Ｐゴシック</vt:lpstr>
      <vt:lpstr>Arial</vt:lpstr>
      <vt:lpstr>Bahnschrift</vt:lpstr>
      <vt:lpstr>Bahnschrift SemiBold</vt:lpstr>
      <vt:lpstr>Bahnschrift SemiCondensed</vt:lpstr>
      <vt:lpstr>Bell MT</vt:lpstr>
      <vt:lpstr>Calibri</vt:lpstr>
      <vt:lpstr>Calibri Light</vt:lpstr>
      <vt:lpstr>Franklin Gothic Book</vt:lpstr>
      <vt:lpstr>Gill Sans MT</vt:lpstr>
      <vt:lpstr>Perpetua</vt:lpstr>
      <vt:lpstr>Wingdings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Business Loans:  Where to start?</vt:lpstr>
      <vt:lpstr>PowerPoint Presentation</vt:lpstr>
      <vt:lpstr>Different types of lenders</vt:lpstr>
      <vt:lpstr>Loan Readiness</vt:lpstr>
      <vt:lpstr>Loan Readiness (con’t)</vt:lpstr>
      <vt:lpstr>Sources of Loans</vt:lpstr>
      <vt:lpstr>US Small Business Administration (SBA)</vt:lpstr>
      <vt:lpstr>SBA 7a Loans</vt:lpstr>
      <vt:lpstr>SBA 7a Loans (con’t)</vt:lpstr>
      <vt:lpstr>SBA 7a Loans (con’t)</vt:lpstr>
      <vt:lpstr>SBA 504 Loans</vt:lpstr>
      <vt:lpstr>Rural Development</vt:lpstr>
      <vt:lpstr>CDFIs: Mission-driven lenders</vt:lpstr>
      <vt:lpstr>Four Directions</vt:lpstr>
      <vt:lpstr>PowerPoint Presentation</vt:lpstr>
      <vt:lpstr>State programs</vt:lpstr>
      <vt:lpstr>Local &amp; Regional Sources</vt:lpstr>
      <vt:lpstr>Banks and Credit Unions: Should I use personal loans?</vt:lpstr>
      <vt:lpstr>Banks &amp; Credit Unions:   Building credit for your business</vt:lpstr>
      <vt:lpstr>Summary: Financing Your Business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SCORE and  XXXXX Bank</dc:title>
  <dc:creator>Albert Coffrin</dc:creator>
  <cp:lastModifiedBy>Jayne Giles</cp:lastModifiedBy>
  <cp:revision>87</cp:revision>
  <cp:lastPrinted>2024-08-07T14:28:25Z</cp:lastPrinted>
  <dcterms:created xsi:type="dcterms:W3CDTF">2011-04-13T18:51:14Z</dcterms:created>
  <dcterms:modified xsi:type="dcterms:W3CDTF">2025-09-29T18:23:08Z</dcterms:modified>
</cp:coreProperties>
</file>