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51184A-60DD-9D14-DAD8-D5166C9C8714}" v="67" dt="2025-07-14T17:04:57.222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9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2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9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101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 0">
    <p:bg>
      <p:bgPr>
        <a:solidFill>
          <a:srgbClr val="4141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EE4B4F-1D2B-69D4-CF3B-9107DF0D9E1F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11547475" y="63500"/>
            <a:ext cx="60960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 Public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349" y="541337"/>
            <a:ext cx="7742261" cy="4663046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TextBox 1"/>
          <p:cNvSpPr txBox="1"/>
          <p:nvPr/>
        </p:nvSpPr>
        <p:spPr>
          <a:xfrm>
            <a:off x="1198957" y="5270308"/>
            <a:ext cx="9794087" cy="9923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3200" b="1"/>
            </a:lvl1pPr>
          </a:lstStyle>
          <a:p>
            <a:r>
              <a:t>Checking Out Small Business Help from the Public Library – Laura Bontrager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3" name="Rectangle 10"/>
          <p:cNvSpPr/>
          <p:nvPr/>
        </p:nvSpPr>
        <p:spPr>
          <a:xfrm rot="16200000" flipH="1">
            <a:off x="2666616" y="-2666189"/>
            <a:ext cx="6858001" cy="1219123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rgbClr val="203864"/>
              </a:gs>
            </a:gsLst>
            <a:lin ang="120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4" name="Rectangle 12"/>
          <p:cNvSpPr/>
          <p:nvPr/>
        </p:nvSpPr>
        <p:spPr>
          <a:xfrm rot="10800000" flipH="1">
            <a:off x="-2312" y="0"/>
            <a:ext cx="9070848" cy="6857573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5" name="Rectangle 14"/>
          <p:cNvSpPr/>
          <p:nvPr/>
        </p:nvSpPr>
        <p:spPr>
          <a:xfrm rot="16200000" flipH="1">
            <a:off x="3649491" y="-1685841"/>
            <a:ext cx="4894565" cy="12193548"/>
          </a:xfrm>
          <a:prstGeom prst="rect">
            <a:avLst/>
          </a:prstGeom>
          <a:gradFill>
            <a:gsLst>
              <a:gs pos="0">
                <a:srgbClr val="9DC3E6">
                  <a:alpha val="0"/>
                </a:srgbClr>
              </a:gs>
              <a:gs pos="100000">
                <a:srgbClr val="000000">
                  <a:alpha val="46000"/>
                </a:srgbClr>
              </a:gs>
            </a:gsLst>
            <a:lin ang="12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FE55C8E-2BB2-0309-79CE-21A5D1B985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5003"/>
            <a:ext cx="12192000" cy="3269207"/>
          </a:xfrm>
          <a:prstGeom prst="rect">
            <a:avLst/>
          </a:prstGeom>
        </p:spPr>
      </p:pic>
      <p:sp>
        <p:nvSpPr>
          <p:cNvPr id="177" name="Oval 4"/>
          <p:cNvSpPr/>
          <p:nvPr/>
        </p:nvSpPr>
        <p:spPr>
          <a:xfrm>
            <a:off x="2907881" y="2015486"/>
            <a:ext cx="2732276" cy="571975"/>
          </a:xfrm>
          <a:prstGeom prst="ellipse">
            <a:avLst/>
          </a:prstGeom>
          <a:ln w="57150">
            <a:solidFill>
              <a:srgbClr val="FF00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Rectangle 26"/>
          <p:cNvSpPr/>
          <p:nvPr/>
        </p:nvSpPr>
        <p:spPr>
          <a:xfrm>
            <a:off x="320040" y="4892040"/>
            <a:ext cx="11548872" cy="1645921"/>
          </a:xfrm>
          <a:prstGeom prst="rect">
            <a:avLst/>
          </a:prstGeom>
          <a:solidFill>
            <a:srgbClr val="26262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0" name="Title 1"/>
          <p:cNvSpPr txBox="1">
            <a:spLocks noGrp="1"/>
          </p:cNvSpPr>
          <p:nvPr>
            <p:ph type="title"/>
          </p:nvPr>
        </p:nvSpPr>
        <p:spPr>
          <a:xfrm>
            <a:off x="718685" y="5091762"/>
            <a:ext cx="7484789" cy="1264589"/>
          </a:xfrm>
          <a:prstGeom prst="rect">
            <a:avLst/>
          </a:prstGeom>
        </p:spPr>
        <p:txBody>
          <a:bodyPr/>
          <a:lstStyle>
            <a:lvl1pPr algn="r">
              <a:defRPr sz="4100">
                <a:solidFill>
                  <a:srgbClr val="FFFFFF"/>
                </a:solidFill>
              </a:defRPr>
            </a:lvl1pPr>
          </a:lstStyle>
          <a:p>
            <a:r>
              <a:t>memphislibrary.org/learn/business</a:t>
            </a:r>
          </a:p>
        </p:txBody>
      </p:sp>
      <p:sp>
        <p:nvSpPr>
          <p:cNvPr id="181" name="Content Placeholder 7"/>
          <p:cNvSpPr txBox="1">
            <a:spLocks noGrp="1"/>
          </p:cNvSpPr>
          <p:nvPr>
            <p:ph type="body" sz="quarter" idx="1"/>
          </p:nvPr>
        </p:nvSpPr>
        <p:spPr>
          <a:xfrm>
            <a:off x="8602119" y="5091762"/>
            <a:ext cx="2871196" cy="1264588"/>
          </a:xfrm>
          <a:prstGeom prst="rect">
            <a:avLst/>
          </a:prstGeom>
        </p:spPr>
        <p:txBody>
          <a:bodyPr anchor="ctr"/>
          <a:lstStyle>
            <a:lvl1pPr marL="0" indent="0">
              <a:buSzTx/>
              <a:buNone/>
              <a:defRPr sz="2000">
                <a:solidFill>
                  <a:schemeClr val="accent4"/>
                </a:solidFill>
              </a:defRPr>
            </a:lvl1pPr>
          </a:lstStyle>
          <a:p>
            <a:r>
              <a:t>Memphis Public Libraries: Business Resources</a:t>
            </a:r>
          </a:p>
        </p:txBody>
      </p:sp>
      <p:sp>
        <p:nvSpPr>
          <p:cNvPr id="183" name="Straight Connector 28"/>
          <p:cNvSpPr/>
          <p:nvPr/>
        </p:nvSpPr>
        <p:spPr>
          <a:xfrm flipV="1">
            <a:off x="8386843" y="5264105"/>
            <a:ext cx="1" cy="914401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67BB32-0CE3-692C-36D5-D3E7B1C25B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7" y="-1555373"/>
            <a:ext cx="12192000" cy="613153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6" name="Rectangle 10"/>
          <p:cNvSpPr/>
          <p:nvPr/>
        </p:nvSpPr>
        <p:spPr>
          <a:xfrm rot="16200000" flipH="1">
            <a:off x="2666616" y="-2666189"/>
            <a:ext cx="6858001" cy="1219123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rgbClr val="203864"/>
              </a:gs>
            </a:gsLst>
            <a:lin ang="120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7" name="Rectangle 12"/>
          <p:cNvSpPr/>
          <p:nvPr/>
        </p:nvSpPr>
        <p:spPr>
          <a:xfrm rot="10800000" flipH="1">
            <a:off x="-2312" y="0"/>
            <a:ext cx="9070848" cy="6857573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8" name="Rectangle 14"/>
          <p:cNvSpPr/>
          <p:nvPr/>
        </p:nvSpPr>
        <p:spPr>
          <a:xfrm rot="16200000" flipH="1">
            <a:off x="3649491" y="-1685841"/>
            <a:ext cx="4894565" cy="12193548"/>
          </a:xfrm>
          <a:prstGeom prst="rect">
            <a:avLst/>
          </a:prstGeom>
          <a:gradFill>
            <a:gsLst>
              <a:gs pos="0">
                <a:srgbClr val="9DC3E6">
                  <a:alpha val="0"/>
                </a:srgbClr>
              </a:gs>
              <a:gs pos="100000">
                <a:srgbClr val="000000">
                  <a:alpha val="46000"/>
                </a:srgbClr>
              </a:gs>
            </a:gsLst>
            <a:lin ang="12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06A607A-37C4-806B-CEC4-AD51902ADA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031" y="551770"/>
            <a:ext cx="9420225" cy="578167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2" name="Rectangle 10"/>
          <p:cNvSpPr/>
          <p:nvPr/>
        </p:nvSpPr>
        <p:spPr>
          <a:xfrm rot="16200000" flipH="1">
            <a:off x="2666616" y="-2666189"/>
            <a:ext cx="6858001" cy="1219123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rgbClr val="203864"/>
              </a:gs>
            </a:gsLst>
            <a:lin ang="120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3" name="Rectangle 12"/>
          <p:cNvSpPr/>
          <p:nvPr/>
        </p:nvSpPr>
        <p:spPr>
          <a:xfrm rot="10800000" flipH="1">
            <a:off x="-2312" y="0"/>
            <a:ext cx="9070848" cy="6857573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4" name="Rectangle 14"/>
          <p:cNvSpPr/>
          <p:nvPr/>
        </p:nvSpPr>
        <p:spPr>
          <a:xfrm rot="16200000" flipH="1">
            <a:off x="3649491" y="-1685841"/>
            <a:ext cx="4894565" cy="12193548"/>
          </a:xfrm>
          <a:prstGeom prst="rect">
            <a:avLst/>
          </a:prstGeom>
          <a:gradFill>
            <a:gsLst>
              <a:gs pos="0">
                <a:srgbClr val="9DC3E6">
                  <a:alpha val="0"/>
                </a:srgbClr>
              </a:gs>
              <a:gs pos="100000">
                <a:srgbClr val="000000">
                  <a:alpha val="46000"/>
                </a:srgbClr>
              </a:gs>
            </a:gsLst>
            <a:lin ang="12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6" name="Rectangle"/>
          <p:cNvSpPr/>
          <p:nvPr/>
        </p:nvSpPr>
        <p:spPr>
          <a:xfrm>
            <a:off x="1302693" y="1140485"/>
            <a:ext cx="4288577" cy="513232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8812C5A-D930-52D6-04A5-79AB22F20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804" y="547688"/>
            <a:ext cx="9239250" cy="576262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5" name="Rectangle 10"/>
          <p:cNvSpPr/>
          <p:nvPr/>
        </p:nvSpPr>
        <p:spPr>
          <a:xfrm rot="16200000" flipH="1">
            <a:off x="2666616" y="-2666189"/>
            <a:ext cx="6858001" cy="1219123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rgbClr val="203864"/>
              </a:gs>
            </a:gsLst>
            <a:lin ang="120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6" name="Rectangle 12"/>
          <p:cNvSpPr/>
          <p:nvPr/>
        </p:nvSpPr>
        <p:spPr>
          <a:xfrm rot="10800000" flipH="1">
            <a:off x="-2312" y="0"/>
            <a:ext cx="9070848" cy="6857573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7" name="Rectangle 14"/>
          <p:cNvSpPr/>
          <p:nvPr/>
        </p:nvSpPr>
        <p:spPr>
          <a:xfrm rot="16200000" flipH="1">
            <a:off x="3649491" y="-1685841"/>
            <a:ext cx="4894565" cy="12193548"/>
          </a:xfrm>
          <a:prstGeom prst="rect">
            <a:avLst/>
          </a:prstGeom>
          <a:gradFill>
            <a:gsLst>
              <a:gs pos="0">
                <a:srgbClr val="9DC3E6">
                  <a:alpha val="0"/>
                </a:srgbClr>
              </a:gs>
              <a:gs pos="100000">
                <a:srgbClr val="000000">
                  <a:alpha val="46000"/>
                </a:srgbClr>
              </a:gs>
            </a:gsLst>
            <a:lin ang="12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3D2E2A2-7C02-F793-7E27-0B1615D9C0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3783"/>
            <a:ext cx="12192000" cy="5640933"/>
          </a:xfrm>
          <a:prstGeom prst="rect">
            <a:avLst/>
          </a:prstGeom>
        </p:spPr>
      </p:pic>
      <p:sp>
        <p:nvSpPr>
          <p:cNvPr id="209" name="Oval 4"/>
          <p:cNvSpPr/>
          <p:nvPr/>
        </p:nvSpPr>
        <p:spPr>
          <a:xfrm>
            <a:off x="2337018" y="1400568"/>
            <a:ext cx="4779233" cy="5100740"/>
          </a:xfrm>
          <a:prstGeom prst="ellipse">
            <a:avLst/>
          </a:prstGeom>
          <a:ln w="57150">
            <a:solidFill>
              <a:srgbClr val="FF00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0" name="Arrow: Left 5"/>
          <p:cNvSpPr/>
          <p:nvPr/>
        </p:nvSpPr>
        <p:spPr>
          <a:xfrm>
            <a:off x="7487264" y="4158464"/>
            <a:ext cx="977661" cy="488831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solidFill>
              <a:srgbClr val="32538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Rectangle"/>
          <p:cNvSpPr/>
          <p:nvPr/>
        </p:nvSpPr>
        <p:spPr>
          <a:xfrm>
            <a:off x="119455" y="108138"/>
            <a:ext cx="11953090" cy="6641724"/>
          </a:xfrm>
          <a:prstGeom prst="rect">
            <a:avLst/>
          </a:prstGeom>
          <a:gradFill>
            <a:gsLst>
              <a:gs pos="0">
                <a:srgbClr val="9DC3E6">
                  <a:alpha val="0"/>
                </a:srgbClr>
              </a:gs>
              <a:gs pos="100000">
                <a:srgbClr val="000000">
                  <a:alpha val="46000"/>
                </a:srgbClr>
              </a:gs>
            </a:gsLst>
            <a:lin ang="12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13" name="Screen Shot 2024-04-15 at 2.09.25 PM.png" descr="Screen Shot 2024-04-15 at 2.09.25 PM.png"/>
          <p:cNvPicPr>
            <a:picLocks noChangeAspect="1"/>
          </p:cNvPicPr>
          <p:nvPr/>
        </p:nvPicPr>
        <p:blipFill>
          <a:blip r:embed="rId2"/>
          <a:srcRect t="15136" r="-129" b="-277"/>
          <a:stretch>
            <a:fillRect/>
          </a:stretch>
        </p:blipFill>
        <p:spPr>
          <a:xfrm>
            <a:off x="990029" y="1714500"/>
            <a:ext cx="10527328" cy="4185569"/>
          </a:xfrm>
          <a:prstGeom prst="rect">
            <a:avLst/>
          </a:prstGeom>
          <a:ln w="12700">
            <a:miter lim="400000"/>
          </a:ln>
        </p:spPr>
      </p:pic>
      <p:sp>
        <p:nvSpPr>
          <p:cNvPr id="214" name="Arrow: Right 4"/>
          <p:cNvSpPr/>
          <p:nvPr/>
        </p:nvSpPr>
        <p:spPr>
          <a:xfrm>
            <a:off x="202047" y="3819857"/>
            <a:ext cx="977661" cy="48883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solidFill>
              <a:srgbClr val="32538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ectangle 2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7" name="Title 1"/>
          <p:cNvSpPr txBox="1">
            <a:spLocks noGrp="1"/>
          </p:cNvSpPr>
          <p:nvPr>
            <p:ph type="title"/>
          </p:nvPr>
        </p:nvSpPr>
        <p:spPr>
          <a:xfrm>
            <a:off x="5214578" y="629265"/>
            <a:ext cx="6422851" cy="1676605"/>
          </a:xfrm>
          <a:prstGeom prst="rect">
            <a:avLst/>
          </a:prstGeom>
        </p:spPr>
        <p:txBody>
          <a:bodyPr/>
          <a:lstStyle>
            <a:lvl1pPr>
              <a:defRPr sz="5200">
                <a:solidFill>
                  <a:srgbClr val="C00000"/>
                </a:solidFill>
              </a:defRPr>
            </a:lvl1pPr>
          </a:lstStyle>
          <a:p>
            <a:r>
              <a:t>Resources Menu</a:t>
            </a:r>
          </a:p>
        </p:txBody>
      </p:sp>
      <p:sp>
        <p:nvSpPr>
          <p:cNvPr id="218" name="Rectangle 29"/>
          <p:cNvSpPr/>
          <p:nvPr/>
        </p:nvSpPr>
        <p:spPr>
          <a:xfrm>
            <a:off x="-1" y="0"/>
            <a:ext cx="4636010" cy="6858000"/>
          </a:xfrm>
          <a:prstGeom prst="rect">
            <a:avLst/>
          </a:prstGeom>
          <a:solidFill>
            <a:srgbClr val="C8CAC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9" name="Rounded Rectangle 9"/>
          <p:cNvSpPr/>
          <p:nvPr/>
        </p:nvSpPr>
        <p:spPr>
          <a:xfrm>
            <a:off x="484631" y="559406"/>
            <a:ext cx="3666746" cy="573918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solidFill>
              <a:srgbClr val="C8CACA"/>
            </a:solidFill>
            <a:miter/>
          </a:ln>
          <a:effectLst>
            <a:outerShdw blurRad="63500" dist="19050" dir="5400000" rotWithShape="0">
              <a:srgbClr val="000000">
                <a:alpha val="63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20" name="Picture 4" descr="Picture 4"/>
          <p:cNvPicPr>
            <a:picLocks noChangeAspect="1"/>
          </p:cNvPicPr>
          <p:nvPr/>
        </p:nvPicPr>
        <p:blipFill>
          <a:blip r:embed="rId2"/>
          <a:srcRect l="4503" r="4503"/>
          <a:stretch>
            <a:fillRect/>
          </a:stretch>
        </p:blipFill>
        <p:spPr>
          <a:xfrm>
            <a:off x="649224" y="722375"/>
            <a:ext cx="3337560" cy="5413249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Content Placeholder 24"/>
          <p:cNvSpPr txBox="1">
            <a:spLocks noGrp="1"/>
          </p:cNvSpPr>
          <p:nvPr>
            <p:ph type="body" sz="half" idx="1"/>
          </p:nvPr>
        </p:nvSpPr>
        <p:spPr>
          <a:xfrm>
            <a:off x="5214580" y="2438400"/>
            <a:ext cx="6422850" cy="3785419"/>
          </a:xfrm>
          <a:prstGeom prst="rect">
            <a:avLst/>
          </a:prstGeom>
        </p:spPr>
        <p:txBody>
          <a:bodyPr/>
          <a:lstStyle/>
          <a:p>
            <a:r>
              <a:t>Use the navigation menu to narrow down your focus</a:t>
            </a:r>
          </a:p>
          <a:p>
            <a:r>
              <a:t>Each menu item goes to a librarian-curated list of further research materials for that subject</a:t>
            </a:r>
          </a:p>
          <a:p>
            <a:r>
              <a:t>Find guides, TN-related laws or information, and steps to create or further your small business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2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6" name="Rectangle 29"/>
          <p:cNvSpPr/>
          <p:nvPr/>
        </p:nvSpPr>
        <p:spPr>
          <a:xfrm flipH="1">
            <a:off x="0" y="-3"/>
            <a:ext cx="12192000" cy="6858001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2F5597"/>
              </a:gs>
            </a:gsLst>
            <a:lin ang="65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7" name="Rectangle 31"/>
          <p:cNvSpPr/>
          <p:nvPr/>
        </p:nvSpPr>
        <p:spPr>
          <a:xfrm flipH="1">
            <a:off x="480860" y="0"/>
            <a:ext cx="7661935" cy="6858000"/>
          </a:xfrm>
          <a:prstGeom prst="rect">
            <a:avLst/>
          </a:prstGeom>
          <a:gradFill>
            <a:gsLst>
              <a:gs pos="0">
                <a:srgbClr val="2F5597">
                  <a:alpha val="45000"/>
                </a:srgbClr>
              </a:gs>
              <a:gs pos="100000">
                <a:srgbClr val="000000">
                  <a:alpha val="29000"/>
                </a:srgbClr>
              </a:gs>
            </a:gsLst>
            <a:lin ang="120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8" name="Rectangle 33"/>
          <p:cNvSpPr/>
          <p:nvPr/>
        </p:nvSpPr>
        <p:spPr>
          <a:xfrm rot="10800000" flipH="1">
            <a:off x="480862" y="-7"/>
            <a:ext cx="11711138" cy="6410335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rgbClr val="000000">
                  <a:alpha val="41000"/>
                </a:srgbClr>
              </a:gs>
            </a:gsLst>
            <a:lin ang="180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9" name="Title 1"/>
          <p:cNvSpPr txBox="1">
            <a:spLocks noGrp="1"/>
          </p:cNvSpPr>
          <p:nvPr>
            <p:ph type="ctrTitle"/>
          </p:nvPr>
        </p:nvSpPr>
        <p:spPr>
          <a:xfrm>
            <a:off x="1127208" y="857250"/>
            <a:ext cx="4747281" cy="3098063"/>
          </a:xfrm>
          <a:prstGeom prst="rect">
            <a:avLst/>
          </a:prstGeom>
        </p:spPr>
        <p:txBody>
          <a:bodyPr/>
          <a:lstStyle>
            <a:lvl1pPr algn="l">
              <a:defRPr sz="4800">
                <a:solidFill>
                  <a:srgbClr val="FFFFFF"/>
                </a:solidFill>
              </a:defRPr>
            </a:lvl1pPr>
          </a:lstStyle>
          <a:p>
            <a:r>
              <a:t>First Tennessee Small Business Resource Center</a:t>
            </a:r>
          </a:p>
        </p:txBody>
      </p:sp>
      <p:sp>
        <p:nvSpPr>
          <p:cNvPr id="120" name="Rectangle 35"/>
          <p:cNvSpPr/>
          <p:nvPr/>
        </p:nvSpPr>
        <p:spPr>
          <a:xfrm rot="16200000">
            <a:off x="4844797" y="-489207"/>
            <a:ext cx="2502409" cy="12192000"/>
          </a:xfrm>
          <a:prstGeom prst="rect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8000">
                <a:srgbClr val="203864">
                  <a:alpha val="0"/>
                </a:srgbClr>
              </a:gs>
            </a:gsLst>
            <a:lin ang="102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1" name="Subtitle 2"/>
          <p:cNvSpPr txBox="1">
            <a:spLocks noGrp="1"/>
          </p:cNvSpPr>
          <p:nvPr>
            <p:ph type="subTitle" sz="quarter" idx="1"/>
          </p:nvPr>
        </p:nvSpPr>
        <p:spPr>
          <a:xfrm>
            <a:off x="1127208" y="4756265"/>
            <a:ext cx="4393279" cy="1244483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r>
              <a:t>Benjamin L. Hooks Central Library – 3rd floor</a:t>
            </a:r>
          </a:p>
        </p:txBody>
      </p:sp>
      <p:sp>
        <p:nvSpPr>
          <p:cNvPr id="122" name="Oval 37"/>
          <p:cNvSpPr/>
          <p:nvPr/>
        </p:nvSpPr>
        <p:spPr>
          <a:xfrm>
            <a:off x="6390588" y="1062543"/>
            <a:ext cx="4756164" cy="4756163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23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0558" y="3088587"/>
            <a:ext cx="3737166" cy="6951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6" name="Rectangle 10"/>
          <p:cNvSpPr/>
          <p:nvPr/>
        </p:nvSpPr>
        <p:spPr>
          <a:xfrm>
            <a:off x="4038600" y="0"/>
            <a:ext cx="8157458" cy="6858000"/>
          </a:xfrm>
          <a:prstGeom prst="rect">
            <a:avLst/>
          </a:prstGeom>
          <a:gradFill>
            <a:gsLst>
              <a:gs pos="2000">
                <a:schemeClr val="accent1"/>
              </a:gs>
              <a:gs pos="78000">
                <a:srgbClr val="203864"/>
              </a:gs>
              <a:gs pos="100000">
                <a:srgbClr val="000000">
                  <a:alpha val="85000"/>
                </a:srgbClr>
              </a:gs>
            </a:gsLst>
            <a:lin ang="180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7" name="Rectangle 12"/>
          <p:cNvSpPr/>
          <p:nvPr/>
        </p:nvSpPr>
        <p:spPr>
          <a:xfrm flipH="1">
            <a:off x="4034537" y="1839884"/>
            <a:ext cx="8157461" cy="5017688"/>
          </a:xfrm>
          <a:prstGeom prst="rect">
            <a:avLst/>
          </a:prstGeom>
          <a:gradFill>
            <a:gsLst>
              <a:gs pos="0">
                <a:srgbClr val="8FAADC">
                  <a:alpha val="30000"/>
                </a:srgbClr>
              </a:gs>
              <a:gs pos="100000">
                <a:srgbClr val="000000">
                  <a:alpha val="44000"/>
                </a:srgbClr>
              </a:gs>
            </a:gsLst>
            <a:lin ang="48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8" name="Rectangle 14"/>
          <p:cNvSpPr/>
          <p:nvPr/>
        </p:nvSpPr>
        <p:spPr>
          <a:xfrm rot="5400000" flipH="1">
            <a:off x="4063179" y="-33131"/>
            <a:ext cx="6858000" cy="6923404"/>
          </a:xfrm>
          <a:prstGeom prst="rect">
            <a:avLst/>
          </a:prstGeom>
          <a:gradFill>
            <a:gsLst>
              <a:gs pos="56000">
                <a:srgbClr val="8FAADC">
                  <a:alpha val="0"/>
                </a:srgbClr>
              </a:gs>
              <a:gs pos="100000">
                <a:schemeClr val="accent1"/>
              </a:gs>
            </a:gsLst>
            <a:lin ang="6599999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29" name="Picture 4" descr="Picture 4"/>
          <p:cNvPicPr>
            <a:picLocks noChangeAspect="1"/>
          </p:cNvPicPr>
          <p:nvPr/>
        </p:nvPicPr>
        <p:blipFill>
          <a:blip r:embed="rId2"/>
          <a:srcRect t="7143" b="22586"/>
          <a:stretch>
            <a:fillRect/>
          </a:stretch>
        </p:blipFill>
        <p:spPr>
          <a:xfrm>
            <a:off x="457200" y="457199"/>
            <a:ext cx="11277600" cy="5943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Picture 4"/>
          <p:cNvPicPr>
            <a:picLocks noChangeAspect="1"/>
          </p:cNvPicPr>
          <p:nvPr/>
        </p:nvPicPr>
        <p:blipFill>
          <a:blip r:embed="rId2"/>
          <a:srcRect t="12585" b="12585"/>
          <a:stretch>
            <a:fillRect/>
          </a:stretch>
        </p:blipFill>
        <p:spPr>
          <a:xfrm>
            <a:off x="19" y="1282"/>
            <a:ext cx="12191981" cy="68567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itle 1"/>
          <p:cNvSpPr txBox="1">
            <a:spLocks noGrp="1"/>
          </p:cNvSpPr>
          <p:nvPr>
            <p:ph type="title"/>
          </p:nvPr>
        </p:nvSpPr>
        <p:spPr>
          <a:xfrm>
            <a:off x="609601" y="4385066"/>
            <a:ext cx="10923638" cy="1317644"/>
          </a:xfrm>
          <a:prstGeom prst="rect">
            <a:avLst/>
          </a:prstGeom>
        </p:spPr>
        <p:txBody>
          <a:bodyPr anchor="b"/>
          <a:lstStyle>
            <a:lvl1pPr>
              <a:defRPr sz="6600"/>
            </a:lvl1pPr>
          </a:lstStyle>
          <a:p>
            <a:r>
              <a:t>Start Your Own: Business Series</a:t>
            </a:r>
          </a:p>
        </p:txBody>
      </p:sp>
      <p:pic>
        <p:nvPicPr>
          <p:cNvPr id="134" name="Picture 7" descr="Picture 7"/>
          <p:cNvPicPr>
            <a:picLocks noChangeAspect="1"/>
          </p:cNvPicPr>
          <p:nvPr/>
        </p:nvPicPr>
        <p:blipFill>
          <a:blip r:embed="rId2"/>
          <a:srcRect l="4701" r="4701"/>
          <a:stretch>
            <a:fillRect/>
          </a:stretch>
        </p:blipFill>
        <p:spPr>
          <a:xfrm>
            <a:off x="20" y="9"/>
            <a:ext cx="3008514" cy="42573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Picture 6" descr="Picture 6"/>
          <p:cNvPicPr>
            <a:picLocks noChangeAspect="1"/>
          </p:cNvPicPr>
          <p:nvPr/>
        </p:nvPicPr>
        <p:blipFill>
          <a:blip r:embed="rId3"/>
          <a:srcRect l="5315" r="5315"/>
          <a:stretch>
            <a:fillRect/>
          </a:stretch>
        </p:blipFill>
        <p:spPr>
          <a:xfrm>
            <a:off x="6122522" y="10"/>
            <a:ext cx="3008377" cy="4261095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Straight Connector 11"/>
          <p:cNvSpPr/>
          <p:nvPr/>
        </p:nvSpPr>
        <p:spPr>
          <a:xfrm flipH="1">
            <a:off x="6082614" y="-680"/>
            <a:ext cx="1" cy="4242816"/>
          </a:xfrm>
          <a:prstGeom prst="line">
            <a:avLst/>
          </a:prstGeom>
          <a:ln w="101600">
            <a:solidFill>
              <a:srgbClr val="FFFFFF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38" name="Picture 5" descr="Picture 5"/>
          <p:cNvPicPr>
            <a:picLocks noChangeAspect="1"/>
          </p:cNvPicPr>
          <p:nvPr/>
        </p:nvPicPr>
        <p:blipFill>
          <a:blip r:embed="rId4"/>
          <a:srcRect t="2550" b="2550"/>
          <a:stretch>
            <a:fillRect/>
          </a:stretch>
        </p:blipFill>
        <p:spPr>
          <a:xfrm>
            <a:off x="9183624" y="10"/>
            <a:ext cx="3008377" cy="4261095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Straight Connector 13"/>
          <p:cNvSpPr/>
          <p:nvPr/>
        </p:nvSpPr>
        <p:spPr>
          <a:xfrm>
            <a:off x="-3" y="4242136"/>
            <a:ext cx="12192004" cy="1"/>
          </a:xfrm>
          <a:prstGeom prst="line">
            <a:avLst/>
          </a:prstGeom>
          <a:ln w="101600">
            <a:solidFill>
              <a:srgbClr val="FFFFFF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0" name="Straight Connector 15"/>
          <p:cNvSpPr/>
          <p:nvPr/>
        </p:nvSpPr>
        <p:spPr>
          <a:xfrm flipH="1">
            <a:off x="3027921" y="-680"/>
            <a:ext cx="1" cy="4242816"/>
          </a:xfrm>
          <a:prstGeom prst="line">
            <a:avLst/>
          </a:prstGeom>
          <a:ln w="101600">
            <a:solidFill>
              <a:srgbClr val="FFFFFF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1" name="Straight Connector 17"/>
          <p:cNvSpPr/>
          <p:nvPr/>
        </p:nvSpPr>
        <p:spPr>
          <a:xfrm flipH="1">
            <a:off x="9137307" y="-680"/>
            <a:ext cx="1" cy="4242816"/>
          </a:xfrm>
          <a:prstGeom prst="line">
            <a:avLst/>
          </a:prstGeom>
          <a:ln w="101600">
            <a:solidFill>
              <a:srgbClr val="FFFFFF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A2CE2A-8447-9EDD-711D-3F15F02169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5239" y="215660"/>
            <a:ext cx="2962275" cy="3810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traight Connector 11"/>
          <p:cNvSpPr/>
          <p:nvPr/>
        </p:nvSpPr>
        <p:spPr>
          <a:xfrm flipH="1">
            <a:off x="3129276" y="477748"/>
            <a:ext cx="1" cy="3657601"/>
          </a:xfrm>
          <a:prstGeom prst="line">
            <a:avLst/>
          </a:prstGeom>
          <a:ln w="101600">
            <a:solidFill>
              <a:srgbClr val="595959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44" name="Picture 7" descr="Picture 7"/>
          <p:cNvPicPr>
            <a:picLocks noChangeAspect="1"/>
          </p:cNvPicPr>
          <p:nvPr/>
        </p:nvPicPr>
        <p:blipFill>
          <a:blip r:embed="rId2"/>
          <a:srcRect l="29" r="29"/>
          <a:stretch>
            <a:fillRect/>
          </a:stretch>
        </p:blipFill>
        <p:spPr>
          <a:xfrm>
            <a:off x="6256859" y="603416"/>
            <a:ext cx="2648372" cy="3406266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Rectangle 13"/>
          <p:cNvSpPr/>
          <p:nvPr/>
        </p:nvSpPr>
        <p:spPr>
          <a:xfrm>
            <a:off x="378067" y="4633545"/>
            <a:ext cx="11438795" cy="1844257"/>
          </a:xfrm>
          <a:prstGeom prst="rect">
            <a:avLst/>
          </a:prstGeom>
          <a:solidFill>
            <a:srgbClr val="404040"/>
          </a:solidFill>
          <a:ln w="127000" cap="sq">
            <a:solidFill>
              <a:srgbClr val="40404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6" name="Title 1"/>
          <p:cNvSpPr txBox="1">
            <a:spLocks noGrp="1"/>
          </p:cNvSpPr>
          <p:nvPr>
            <p:ph type="title"/>
          </p:nvPr>
        </p:nvSpPr>
        <p:spPr>
          <a:xfrm>
            <a:off x="527537" y="4756637"/>
            <a:ext cx="11139856" cy="930448"/>
          </a:xfrm>
          <a:prstGeom prst="rect">
            <a:avLst/>
          </a:prstGeom>
        </p:spPr>
        <p:txBody>
          <a:bodyPr anchor="b"/>
          <a:lstStyle>
            <a:lvl1pPr algn="ctr">
              <a:defRPr sz="5400">
                <a:solidFill>
                  <a:srgbClr val="FFFFFF"/>
                </a:solidFill>
              </a:defRPr>
            </a:lvl1pPr>
          </a:lstStyle>
          <a:p>
            <a:r>
              <a:t>NOLO Press</a:t>
            </a:r>
          </a:p>
        </p:txBody>
      </p:sp>
      <p:pic>
        <p:nvPicPr>
          <p:cNvPr id="147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1" y="596277"/>
            <a:ext cx="2659472" cy="342054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Picture 5" descr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0142" y="604505"/>
            <a:ext cx="2646678" cy="3404087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Straight Connector 15"/>
          <p:cNvSpPr/>
          <p:nvPr/>
        </p:nvSpPr>
        <p:spPr>
          <a:xfrm flipH="1">
            <a:off x="6097685" y="477748"/>
            <a:ext cx="1" cy="3657601"/>
          </a:xfrm>
          <a:prstGeom prst="line">
            <a:avLst/>
          </a:prstGeom>
          <a:ln w="101600">
            <a:solidFill>
              <a:srgbClr val="595959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0" name="Straight Connector 17"/>
          <p:cNvSpPr/>
          <p:nvPr/>
        </p:nvSpPr>
        <p:spPr>
          <a:xfrm>
            <a:off x="9066096" y="477748"/>
            <a:ext cx="1" cy="3657601"/>
          </a:xfrm>
          <a:prstGeom prst="line">
            <a:avLst/>
          </a:prstGeom>
          <a:ln w="101600">
            <a:solidFill>
              <a:srgbClr val="595959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51" name="Picture 6" descr="Picture 6"/>
          <p:cNvPicPr>
            <a:picLocks noChangeAspect="1"/>
          </p:cNvPicPr>
          <p:nvPr/>
        </p:nvPicPr>
        <p:blipFill>
          <a:blip r:embed="rId5"/>
          <a:srcRect l="29" r="29"/>
          <a:stretch>
            <a:fillRect/>
          </a:stretch>
        </p:blipFill>
        <p:spPr>
          <a:xfrm>
            <a:off x="9225268" y="625730"/>
            <a:ext cx="2648373" cy="3406267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Straight Connector 19"/>
          <p:cNvSpPr/>
          <p:nvPr/>
        </p:nvSpPr>
        <p:spPr>
          <a:xfrm>
            <a:off x="2209800" y="5738691"/>
            <a:ext cx="7772400" cy="1"/>
          </a:xfrm>
          <a:prstGeom prst="line">
            <a:avLst/>
          </a:prstGeom>
          <a:ln w="22225">
            <a:solidFill>
              <a:srgbClr val="D9D9D9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B29682-3AF3-6DC6-2BFD-0CE647CAA7A7}"/>
              </a:ext>
            </a:extLst>
          </p:cNvPr>
          <p:cNvSpPr txBox="1"/>
          <p:nvPr/>
        </p:nvSpPr>
        <p:spPr>
          <a:xfrm>
            <a:off x="299357" y="4014107"/>
            <a:ext cx="2743200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latin typeface="Consolas"/>
              </a:rPr>
              <a:t>DESK copy</a:t>
            </a:r>
            <a:endParaRPr lang="en-US" sz="24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DCA844-8AD8-AACF-867C-E88E7A6CDD30}"/>
              </a:ext>
            </a:extLst>
          </p:cNvPr>
          <p:cNvSpPr txBox="1"/>
          <p:nvPr/>
        </p:nvSpPr>
        <p:spPr>
          <a:xfrm>
            <a:off x="9062356" y="4027713"/>
            <a:ext cx="2743200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latin typeface="Consolas"/>
              </a:rPr>
              <a:t>DESK copy</a:t>
            </a:r>
            <a:endParaRPr lang="en-US" sz="2400"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itle 1"/>
          <p:cNvSpPr txBox="1">
            <a:spLocks noGrp="1"/>
          </p:cNvSpPr>
          <p:nvPr>
            <p:ph type="title"/>
          </p:nvPr>
        </p:nvSpPr>
        <p:spPr>
          <a:xfrm>
            <a:off x="4965429" y="629265"/>
            <a:ext cx="6586492" cy="1676605"/>
          </a:xfrm>
          <a:prstGeom prst="rect">
            <a:avLst/>
          </a:prstGeom>
        </p:spPr>
        <p:txBody>
          <a:bodyPr/>
          <a:lstStyle>
            <a:lvl1pPr>
              <a:defRPr sz="5400"/>
            </a:lvl1pPr>
          </a:lstStyle>
          <a:p>
            <a:r>
              <a:t>Reference: Business Plans Handbook</a:t>
            </a:r>
          </a:p>
        </p:txBody>
      </p:sp>
      <p:sp>
        <p:nvSpPr>
          <p:cNvPr id="155" name="Content Placeholder 7"/>
          <p:cNvSpPr txBox="1">
            <a:spLocks noGrp="1"/>
          </p:cNvSpPr>
          <p:nvPr>
            <p:ph type="body" sz="half" idx="1"/>
          </p:nvPr>
        </p:nvSpPr>
        <p:spPr>
          <a:xfrm>
            <a:off x="4965431" y="2438400"/>
            <a:ext cx="6586488" cy="3785419"/>
          </a:xfrm>
          <a:prstGeom prst="rect">
            <a:avLst/>
          </a:prstGeom>
        </p:spPr>
        <p:txBody>
          <a:bodyPr/>
          <a:lstStyle/>
          <a:p>
            <a:pPr>
              <a:defRPr sz="3200"/>
            </a:pPr>
            <a:r>
              <a:t>Real business plans created by real small businesses</a:t>
            </a:r>
          </a:p>
          <a:p>
            <a:pPr>
              <a:defRPr sz="3200"/>
            </a:pPr>
            <a:r>
              <a:t>Find this series at the reference desk, 3rd floor</a:t>
            </a:r>
          </a:p>
          <a:p>
            <a:pPr>
              <a:defRPr sz="3200"/>
            </a:pPr>
            <a:r>
              <a:t>Reference materials must stay in the library</a:t>
            </a:r>
          </a:p>
        </p:txBody>
      </p:sp>
      <p:pic>
        <p:nvPicPr>
          <p:cNvPr id="156" name="Picture 4" descr="Picture 4"/>
          <p:cNvPicPr>
            <a:picLocks noChangeAspect="1"/>
          </p:cNvPicPr>
          <p:nvPr/>
        </p:nvPicPr>
        <p:blipFill>
          <a:blip r:embed="rId2"/>
          <a:srcRect l="5761" r="4414"/>
          <a:stretch>
            <a:fillRect/>
          </a:stretch>
        </p:blipFill>
        <p:spPr>
          <a:xfrm>
            <a:off x="19" y="9"/>
            <a:ext cx="4635572" cy="68579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Rectangle 20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9" name="Freeform: Shape 203"/>
          <p:cNvSpPr/>
          <p:nvPr/>
        </p:nvSpPr>
        <p:spPr>
          <a:xfrm rot="10800000">
            <a:off x="-3291" y="3296651"/>
            <a:ext cx="12202114" cy="35613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8" y="18004"/>
                </a:lnTo>
                <a:lnTo>
                  <a:pt x="18" y="0"/>
                </a:lnTo>
                <a:lnTo>
                  <a:pt x="21600" y="0"/>
                </a:lnTo>
                <a:lnTo>
                  <a:pt x="21600" y="19509"/>
                </a:lnTo>
                <a:lnTo>
                  <a:pt x="21593" y="19513"/>
                </a:lnTo>
                <a:cubicBezTo>
                  <a:pt x="21531" y="19540"/>
                  <a:pt x="21497" y="19541"/>
                  <a:pt x="21458" y="19559"/>
                </a:cubicBezTo>
                <a:cubicBezTo>
                  <a:pt x="21396" y="19601"/>
                  <a:pt x="21331" y="19695"/>
                  <a:pt x="21293" y="19726"/>
                </a:cubicBezTo>
                <a:lnTo>
                  <a:pt x="21234" y="19741"/>
                </a:lnTo>
                <a:lnTo>
                  <a:pt x="21236" y="19771"/>
                </a:lnTo>
                <a:lnTo>
                  <a:pt x="21214" y="19773"/>
                </a:lnTo>
                <a:lnTo>
                  <a:pt x="21164" y="19774"/>
                </a:lnTo>
                <a:cubicBezTo>
                  <a:pt x="21134" y="19778"/>
                  <a:pt x="21048" y="19771"/>
                  <a:pt x="21017" y="19782"/>
                </a:cubicBezTo>
                <a:cubicBezTo>
                  <a:pt x="21008" y="19813"/>
                  <a:pt x="20994" y="19830"/>
                  <a:pt x="20976" y="19838"/>
                </a:cubicBezTo>
                <a:lnTo>
                  <a:pt x="20938" y="19839"/>
                </a:lnTo>
                <a:lnTo>
                  <a:pt x="20717" y="19915"/>
                </a:lnTo>
                <a:lnTo>
                  <a:pt x="20687" y="19921"/>
                </a:lnTo>
                <a:lnTo>
                  <a:pt x="20670" y="19946"/>
                </a:lnTo>
                <a:cubicBezTo>
                  <a:pt x="20658" y="19951"/>
                  <a:pt x="20621" y="19948"/>
                  <a:pt x="20611" y="19951"/>
                </a:cubicBezTo>
                <a:lnTo>
                  <a:pt x="20608" y="19966"/>
                </a:lnTo>
                <a:cubicBezTo>
                  <a:pt x="20576" y="19989"/>
                  <a:pt x="20452" y="20066"/>
                  <a:pt x="20414" y="20090"/>
                </a:cubicBezTo>
                <a:cubicBezTo>
                  <a:pt x="20407" y="20068"/>
                  <a:pt x="20390" y="20103"/>
                  <a:pt x="20381" y="20110"/>
                </a:cubicBezTo>
                <a:cubicBezTo>
                  <a:pt x="20380" y="20095"/>
                  <a:pt x="20359" y="20091"/>
                  <a:pt x="20353" y="20104"/>
                </a:cubicBezTo>
                <a:cubicBezTo>
                  <a:pt x="20204" y="20177"/>
                  <a:pt x="20278" y="20026"/>
                  <a:pt x="20194" y="20122"/>
                </a:cubicBezTo>
                <a:cubicBezTo>
                  <a:pt x="20179" y="20128"/>
                  <a:pt x="20166" y="20122"/>
                  <a:pt x="20156" y="20111"/>
                </a:cubicBezTo>
                <a:lnTo>
                  <a:pt x="20140" y="20088"/>
                </a:lnTo>
                <a:lnTo>
                  <a:pt x="20078" y="20131"/>
                </a:lnTo>
                <a:cubicBezTo>
                  <a:pt x="20048" y="20146"/>
                  <a:pt x="20016" y="20156"/>
                  <a:pt x="19983" y="20161"/>
                </a:cubicBezTo>
                <a:cubicBezTo>
                  <a:pt x="19976" y="20130"/>
                  <a:pt x="19950" y="20174"/>
                  <a:pt x="19938" y="20183"/>
                </a:cubicBezTo>
                <a:cubicBezTo>
                  <a:pt x="19938" y="20163"/>
                  <a:pt x="19911" y="20153"/>
                  <a:pt x="19902" y="20169"/>
                </a:cubicBezTo>
                <a:cubicBezTo>
                  <a:pt x="19702" y="20241"/>
                  <a:pt x="19815" y="20054"/>
                  <a:pt x="19695" y="20166"/>
                </a:cubicBezTo>
                <a:cubicBezTo>
                  <a:pt x="19675" y="20172"/>
                  <a:pt x="19660" y="20162"/>
                  <a:pt x="19647" y="20145"/>
                </a:cubicBezTo>
                <a:lnTo>
                  <a:pt x="19624" y="20104"/>
                </a:lnTo>
                <a:lnTo>
                  <a:pt x="19607" y="20119"/>
                </a:lnTo>
                <a:cubicBezTo>
                  <a:pt x="19540" y="20120"/>
                  <a:pt x="19520" y="20078"/>
                  <a:pt x="19481" y="20120"/>
                </a:cubicBezTo>
                <a:cubicBezTo>
                  <a:pt x="19424" y="20032"/>
                  <a:pt x="19443" y="20112"/>
                  <a:pt x="19400" y="20125"/>
                </a:cubicBezTo>
                <a:cubicBezTo>
                  <a:pt x="19365" y="20143"/>
                  <a:pt x="19429" y="20177"/>
                  <a:pt x="19395" y="20182"/>
                </a:cubicBezTo>
                <a:cubicBezTo>
                  <a:pt x="19358" y="20159"/>
                  <a:pt x="19360" y="20230"/>
                  <a:pt x="19322" y="20202"/>
                </a:cubicBezTo>
                <a:cubicBezTo>
                  <a:pt x="19331" y="20148"/>
                  <a:pt x="19247" y="20212"/>
                  <a:pt x="19244" y="20166"/>
                </a:cubicBezTo>
                <a:cubicBezTo>
                  <a:pt x="19212" y="20232"/>
                  <a:pt x="19196" y="20150"/>
                  <a:pt x="19153" y="20171"/>
                </a:cubicBezTo>
                <a:cubicBezTo>
                  <a:pt x="19133" y="20196"/>
                  <a:pt x="19118" y="20200"/>
                  <a:pt x="19098" y="20173"/>
                </a:cubicBezTo>
                <a:cubicBezTo>
                  <a:pt x="19005" y="20296"/>
                  <a:pt x="19042" y="20179"/>
                  <a:pt x="18955" y="20226"/>
                </a:cubicBezTo>
                <a:cubicBezTo>
                  <a:pt x="18879" y="20276"/>
                  <a:pt x="18794" y="20308"/>
                  <a:pt x="18722" y="20427"/>
                </a:cubicBezTo>
                <a:cubicBezTo>
                  <a:pt x="18708" y="20461"/>
                  <a:pt x="18676" y="20473"/>
                  <a:pt x="18648" y="20456"/>
                </a:cubicBezTo>
                <a:cubicBezTo>
                  <a:pt x="18644" y="20452"/>
                  <a:pt x="18640" y="20449"/>
                  <a:pt x="18636" y="20444"/>
                </a:cubicBezTo>
                <a:cubicBezTo>
                  <a:pt x="18573" y="20462"/>
                  <a:pt x="18343" y="20543"/>
                  <a:pt x="18271" y="20565"/>
                </a:cubicBezTo>
                <a:cubicBezTo>
                  <a:pt x="18266" y="20521"/>
                  <a:pt x="18230" y="20599"/>
                  <a:pt x="18206" y="20572"/>
                </a:cubicBezTo>
                <a:cubicBezTo>
                  <a:pt x="18190" y="20547"/>
                  <a:pt x="18175" y="20565"/>
                  <a:pt x="18158" y="20567"/>
                </a:cubicBezTo>
                <a:cubicBezTo>
                  <a:pt x="18135" y="20548"/>
                  <a:pt x="18060" y="20583"/>
                  <a:pt x="18041" y="20608"/>
                </a:cubicBezTo>
                <a:cubicBezTo>
                  <a:pt x="17994" y="20694"/>
                  <a:pt x="17889" y="20630"/>
                  <a:pt x="17850" y="20696"/>
                </a:cubicBezTo>
                <a:cubicBezTo>
                  <a:pt x="17836" y="20705"/>
                  <a:pt x="17823" y="20709"/>
                  <a:pt x="17809" y="20710"/>
                </a:cubicBezTo>
                <a:lnTo>
                  <a:pt x="17772" y="20702"/>
                </a:lnTo>
                <a:lnTo>
                  <a:pt x="17761" y="20684"/>
                </a:lnTo>
                <a:lnTo>
                  <a:pt x="17738" y="20688"/>
                </a:lnTo>
                <a:lnTo>
                  <a:pt x="17731" y="20686"/>
                </a:lnTo>
                <a:cubicBezTo>
                  <a:pt x="17719" y="20680"/>
                  <a:pt x="17706" y="20675"/>
                  <a:pt x="17694" y="20674"/>
                </a:cubicBezTo>
                <a:cubicBezTo>
                  <a:pt x="17710" y="20766"/>
                  <a:pt x="17592" y="20673"/>
                  <a:pt x="17626" y="20748"/>
                </a:cubicBezTo>
                <a:cubicBezTo>
                  <a:pt x="17561" y="20754"/>
                  <a:pt x="17611" y="20823"/>
                  <a:pt x="17533" y="20757"/>
                </a:cubicBezTo>
                <a:cubicBezTo>
                  <a:pt x="17432" y="20832"/>
                  <a:pt x="17274" y="20804"/>
                  <a:pt x="17195" y="20919"/>
                </a:cubicBezTo>
                <a:cubicBezTo>
                  <a:pt x="17205" y="20875"/>
                  <a:pt x="17163" y="20841"/>
                  <a:pt x="17133" y="20863"/>
                </a:cubicBezTo>
                <a:cubicBezTo>
                  <a:pt x="17168" y="20691"/>
                  <a:pt x="17017" y="21018"/>
                  <a:pt x="16992" y="20901"/>
                </a:cubicBezTo>
                <a:cubicBezTo>
                  <a:pt x="16990" y="21010"/>
                  <a:pt x="16859" y="21194"/>
                  <a:pt x="16797" y="21105"/>
                </a:cubicBezTo>
                <a:cubicBezTo>
                  <a:pt x="16703" y="21127"/>
                  <a:pt x="16636" y="21217"/>
                  <a:pt x="16537" y="21181"/>
                </a:cubicBezTo>
                <a:cubicBezTo>
                  <a:pt x="16534" y="21195"/>
                  <a:pt x="16529" y="21208"/>
                  <a:pt x="16523" y="21218"/>
                </a:cubicBezTo>
                <a:lnTo>
                  <a:pt x="16501" y="21243"/>
                </a:lnTo>
                <a:lnTo>
                  <a:pt x="16497" y="21242"/>
                </a:lnTo>
                <a:cubicBezTo>
                  <a:pt x="16481" y="21241"/>
                  <a:pt x="16473" y="21247"/>
                  <a:pt x="16468" y="21256"/>
                </a:cubicBezTo>
                <a:lnTo>
                  <a:pt x="16464" y="21270"/>
                </a:lnTo>
                <a:lnTo>
                  <a:pt x="16445" y="21283"/>
                </a:lnTo>
                <a:lnTo>
                  <a:pt x="16410" y="21317"/>
                </a:lnTo>
                <a:lnTo>
                  <a:pt x="16401" y="21316"/>
                </a:lnTo>
                <a:lnTo>
                  <a:pt x="16344" y="21356"/>
                </a:lnTo>
                <a:lnTo>
                  <a:pt x="16342" y="21353"/>
                </a:lnTo>
                <a:cubicBezTo>
                  <a:pt x="16337" y="21346"/>
                  <a:pt x="16330" y="21343"/>
                  <a:pt x="16321" y="21347"/>
                </a:cubicBezTo>
                <a:cubicBezTo>
                  <a:pt x="16318" y="21287"/>
                  <a:pt x="16310" y="21329"/>
                  <a:pt x="16284" y="21346"/>
                </a:cubicBezTo>
                <a:cubicBezTo>
                  <a:pt x="16273" y="21256"/>
                  <a:pt x="16210" y="21338"/>
                  <a:pt x="16183" y="21297"/>
                </a:cubicBezTo>
                <a:cubicBezTo>
                  <a:pt x="16165" y="21312"/>
                  <a:pt x="16145" y="21326"/>
                  <a:pt x="16124" y="21339"/>
                </a:cubicBezTo>
                <a:lnTo>
                  <a:pt x="15957" y="21345"/>
                </a:lnTo>
                <a:lnTo>
                  <a:pt x="15781" y="21272"/>
                </a:lnTo>
                <a:cubicBezTo>
                  <a:pt x="15716" y="21270"/>
                  <a:pt x="15660" y="21243"/>
                  <a:pt x="15605" y="21262"/>
                </a:cubicBezTo>
                <a:cubicBezTo>
                  <a:pt x="15583" y="21241"/>
                  <a:pt x="15562" y="21233"/>
                  <a:pt x="15542" y="21264"/>
                </a:cubicBezTo>
                <a:cubicBezTo>
                  <a:pt x="15481" y="21254"/>
                  <a:pt x="15466" y="21209"/>
                  <a:pt x="15428" y="21244"/>
                </a:cubicBezTo>
                <a:cubicBezTo>
                  <a:pt x="15394" y="21171"/>
                  <a:pt x="15392" y="21199"/>
                  <a:pt x="15376" y="21220"/>
                </a:cubicBezTo>
                <a:lnTo>
                  <a:pt x="15374" y="21221"/>
                </a:lnTo>
                <a:lnTo>
                  <a:pt x="15369" y="21211"/>
                </a:lnTo>
                <a:lnTo>
                  <a:pt x="15360" y="21206"/>
                </a:lnTo>
                <a:lnTo>
                  <a:pt x="15333" y="21209"/>
                </a:lnTo>
                <a:lnTo>
                  <a:pt x="15323" y="21213"/>
                </a:lnTo>
                <a:cubicBezTo>
                  <a:pt x="15317" y="21214"/>
                  <a:pt x="15312" y="21214"/>
                  <a:pt x="15309" y="21213"/>
                </a:cubicBezTo>
                <a:lnTo>
                  <a:pt x="15309" y="21212"/>
                </a:lnTo>
                <a:lnTo>
                  <a:pt x="15295" y="21213"/>
                </a:lnTo>
                <a:cubicBezTo>
                  <a:pt x="15272" y="21218"/>
                  <a:pt x="15250" y="21224"/>
                  <a:pt x="15229" y="21232"/>
                </a:cubicBezTo>
                <a:cubicBezTo>
                  <a:pt x="15211" y="21184"/>
                  <a:pt x="15133" y="21241"/>
                  <a:pt x="15141" y="21151"/>
                </a:cubicBezTo>
                <a:cubicBezTo>
                  <a:pt x="15113" y="21158"/>
                  <a:pt x="15096" y="21196"/>
                  <a:pt x="15105" y="21136"/>
                </a:cubicBezTo>
                <a:cubicBezTo>
                  <a:pt x="15096" y="21137"/>
                  <a:pt x="15090" y="21132"/>
                  <a:pt x="15086" y="21124"/>
                </a:cubicBezTo>
                <a:lnTo>
                  <a:pt x="15085" y="21121"/>
                </a:lnTo>
                <a:lnTo>
                  <a:pt x="15021" y="21139"/>
                </a:lnTo>
                <a:lnTo>
                  <a:pt x="15013" y="21134"/>
                </a:lnTo>
                <a:lnTo>
                  <a:pt x="14971" y="21155"/>
                </a:lnTo>
                <a:lnTo>
                  <a:pt x="14950" y="21161"/>
                </a:lnTo>
                <a:lnTo>
                  <a:pt x="14944" y="21173"/>
                </a:lnTo>
                <a:cubicBezTo>
                  <a:pt x="14937" y="21180"/>
                  <a:pt x="14928" y="21183"/>
                  <a:pt x="14912" y="21177"/>
                </a:cubicBezTo>
                <a:lnTo>
                  <a:pt x="14909" y="21173"/>
                </a:lnTo>
                <a:lnTo>
                  <a:pt x="14883" y="21190"/>
                </a:lnTo>
                <a:cubicBezTo>
                  <a:pt x="14874" y="21198"/>
                  <a:pt x="14867" y="21208"/>
                  <a:pt x="14861" y="21221"/>
                </a:cubicBezTo>
                <a:cubicBezTo>
                  <a:pt x="14772" y="21152"/>
                  <a:pt x="14689" y="21215"/>
                  <a:pt x="14593" y="21203"/>
                </a:cubicBezTo>
                <a:cubicBezTo>
                  <a:pt x="14551" y="21096"/>
                  <a:pt x="14385" y="21227"/>
                  <a:pt x="14361" y="21331"/>
                </a:cubicBezTo>
                <a:cubicBezTo>
                  <a:pt x="14360" y="21240"/>
                  <a:pt x="14240" y="21363"/>
                  <a:pt x="14209" y="21367"/>
                </a:cubicBezTo>
                <a:cubicBezTo>
                  <a:pt x="14198" y="21368"/>
                  <a:pt x="14198" y="21355"/>
                  <a:pt x="14215" y="21317"/>
                </a:cubicBezTo>
                <a:cubicBezTo>
                  <a:pt x="14182" y="21328"/>
                  <a:pt x="14148" y="21281"/>
                  <a:pt x="14167" y="21242"/>
                </a:cubicBezTo>
                <a:cubicBezTo>
                  <a:pt x="14066" y="21325"/>
                  <a:pt x="13918" y="21243"/>
                  <a:pt x="13805" y="21280"/>
                </a:cubicBezTo>
                <a:cubicBezTo>
                  <a:pt x="13743" y="21190"/>
                  <a:pt x="13777" y="21273"/>
                  <a:pt x="13712" y="21256"/>
                </a:cubicBezTo>
                <a:cubicBezTo>
                  <a:pt x="13730" y="21340"/>
                  <a:pt x="13635" y="21210"/>
                  <a:pt x="13631" y="21304"/>
                </a:cubicBezTo>
                <a:cubicBezTo>
                  <a:pt x="13620" y="21298"/>
                  <a:pt x="13608" y="21289"/>
                  <a:pt x="13597" y="21279"/>
                </a:cubicBezTo>
                <a:lnTo>
                  <a:pt x="13592" y="21274"/>
                </a:lnTo>
                <a:lnTo>
                  <a:pt x="13568" y="21271"/>
                </a:lnTo>
                <a:lnTo>
                  <a:pt x="13562" y="21249"/>
                </a:lnTo>
                <a:lnTo>
                  <a:pt x="13527" y="21229"/>
                </a:lnTo>
                <a:cubicBezTo>
                  <a:pt x="13514" y="21225"/>
                  <a:pt x="13499" y="21224"/>
                  <a:pt x="13484" y="21228"/>
                </a:cubicBezTo>
                <a:cubicBezTo>
                  <a:pt x="13445" y="21266"/>
                  <a:pt x="13386" y="21220"/>
                  <a:pt x="13332" y="21223"/>
                </a:cubicBezTo>
                <a:lnTo>
                  <a:pt x="13307" y="21234"/>
                </a:lnTo>
                <a:lnTo>
                  <a:pt x="13226" y="21215"/>
                </a:lnTo>
                <a:cubicBezTo>
                  <a:pt x="13203" y="21211"/>
                  <a:pt x="13179" y="21209"/>
                  <a:pt x="13153" y="21211"/>
                </a:cubicBezTo>
                <a:lnTo>
                  <a:pt x="13107" y="21220"/>
                </a:lnTo>
                <a:lnTo>
                  <a:pt x="13094" y="21212"/>
                </a:lnTo>
                <a:cubicBezTo>
                  <a:pt x="13073" y="21213"/>
                  <a:pt x="13045" y="21240"/>
                  <a:pt x="13047" y="21207"/>
                </a:cubicBezTo>
                <a:lnTo>
                  <a:pt x="13023" y="21219"/>
                </a:lnTo>
                <a:lnTo>
                  <a:pt x="12999" y="21193"/>
                </a:lnTo>
                <a:cubicBezTo>
                  <a:pt x="12997" y="21187"/>
                  <a:pt x="12995" y="21180"/>
                  <a:pt x="12994" y="21174"/>
                </a:cubicBezTo>
                <a:lnTo>
                  <a:pt x="12960" y="21182"/>
                </a:lnTo>
                <a:lnTo>
                  <a:pt x="12933" y="21164"/>
                </a:lnTo>
                <a:lnTo>
                  <a:pt x="12909" y="21176"/>
                </a:lnTo>
                <a:lnTo>
                  <a:pt x="12899" y="21173"/>
                </a:lnTo>
                <a:lnTo>
                  <a:pt x="12874" y="21164"/>
                </a:lnTo>
                <a:cubicBezTo>
                  <a:pt x="12861" y="21157"/>
                  <a:pt x="12847" y="21150"/>
                  <a:pt x="12831" y="21144"/>
                </a:cubicBezTo>
                <a:lnTo>
                  <a:pt x="12818" y="21141"/>
                </a:lnTo>
                <a:lnTo>
                  <a:pt x="12789" y="21109"/>
                </a:lnTo>
                <a:cubicBezTo>
                  <a:pt x="12768" y="21086"/>
                  <a:pt x="12751" y="21070"/>
                  <a:pt x="12733" y="21083"/>
                </a:cubicBezTo>
                <a:cubicBezTo>
                  <a:pt x="12702" y="21052"/>
                  <a:pt x="12680" y="20967"/>
                  <a:pt x="12634" y="20990"/>
                </a:cubicBezTo>
                <a:cubicBezTo>
                  <a:pt x="12648" y="20951"/>
                  <a:pt x="12584" y="20985"/>
                  <a:pt x="12576" y="20945"/>
                </a:cubicBezTo>
                <a:cubicBezTo>
                  <a:pt x="12573" y="20913"/>
                  <a:pt x="12552" y="20916"/>
                  <a:pt x="12537" y="20904"/>
                </a:cubicBezTo>
                <a:cubicBezTo>
                  <a:pt x="12526" y="20871"/>
                  <a:pt x="12448" y="20842"/>
                  <a:pt x="12421" y="20846"/>
                </a:cubicBezTo>
                <a:cubicBezTo>
                  <a:pt x="12345" y="20879"/>
                  <a:pt x="12283" y="20747"/>
                  <a:pt x="12222" y="20770"/>
                </a:cubicBezTo>
                <a:cubicBezTo>
                  <a:pt x="12206" y="20767"/>
                  <a:pt x="12193" y="20759"/>
                  <a:pt x="12181" y="20749"/>
                </a:cubicBezTo>
                <a:lnTo>
                  <a:pt x="12153" y="20714"/>
                </a:lnTo>
                <a:cubicBezTo>
                  <a:pt x="12152" y="20707"/>
                  <a:pt x="12152" y="20699"/>
                  <a:pt x="12152" y="20692"/>
                </a:cubicBezTo>
                <a:lnTo>
                  <a:pt x="12130" y="20678"/>
                </a:lnTo>
                <a:lnTo>
                  <a:pt x="12126" y="20670"/>
                </a:lnTo>
                <a:cubicBezTo>
                  <a:pt x="12118" y="20656"/>
                  <a:pt x="12109" y="20643"/>
                  <a:pt x="12100" y="20632"/>
                </a:cubicBezTo>
                <a:cubicBezTo>
                  <a:pt x="12073" y="20718"/>
                  <a:pt x="12014" y="20553"/>
                  <a:pt x="12010" y="20639"/>
                </a:cubicBezTo>
                <a:cubicBezTo>
                  <a:pt x="11953" y="20594"/>
                  <a:pt x="11965" y="20687"/>
                  <a:pt x="11928" y="20574"/>
                </a:cubicBezTo>
                <a:cubicBezTo>
                  <a:pt x="11810" y="20557"/>
                  <a:pt x="11689" y="20413"/>
                  <a:pt x="11573" y="20443"/>
                </a:cubicBezTo>
                <a:cubicBezTo>
                  <a:pt x="11600" y="20416"/>
                  <a:pt x="11579" y="20357"/>
                  <a:pt x="11545" y="20351"/>
                </a:cubicBezTo>
                <a:cubicBezTo>
                  <a:pt x="11648" y="20242"/>
                  <a:pt x="11380" y="20385"/>
                  <a:pt x="11409" y="20272"/>
                </a:cubicBezTo>
                <a:cubicBezTo>
                  <a:pt x="11361" y="20358"/>
                  <a:pt x="11170" y="20403"/>
                  <a:pt x="11156" y="20284"/>
                </a:cubicBezTo>
                <a:cubicBezTo>
                  <a:pt x="11068" y="20229"/>
                  <a:pt x="10972" y="20249"/>
                  <a:pt x="10904" y="20145"/>
                </a:cubicBezTo>
                <a:cubicBezTo>
                  <a:pt x="10896" y="20154"/>
                  <a:pt x="10886" y="20160"/>
                  <a:pt x="10876" y="20163"/>
                </a:cubicBezTo>
                <a:lnTo>
                  <a:pt x="10847" y="20167"/>
                </a:lnTo>
                <a:lnTo>
                  <a:pt x="10844" y="20162"/>
                </a:lnTo>
                <a:cubicBezTo>
                  <a:pt x="10831" y="20150"/>
                  <a:pt x="10821" y="20148"/>
                  <a:pt x="10813" y="20152"/>
                </a:cubicBezTo>
                <a:lnTo>
                  <a:pt x="10805" y="20159"/>
                </a:lnTo>
                <a:lnTo>
                  <a:pt x="10783" y="20155"/>
                </a:lnTo>
                <a:lnTo>
                  <a:pt x="10738" y="20155"/>
                </a:lnTo>
                <a:lnTo>
                  <a:pt x="10733" y="20150"/>
                </a:lnTo>
                <a:lnTo>
                  <a:pt x="10718" y="20153"/>
                </a:lnTo>
                <a:lnTo>
                  <a:pt x="10711" y="20147"/>
                </a:lnTo>
                <a:lnTo>
                  <a:pt x="10646" y="20151"/>
                </a:lnTo>
                <a:cubicBezTo>
                  <a:pt x="10646" y="20150"/>
                  <a:pt x="10646" y="20148"/>
                  <a:pt x="10646" y="20147"/>
                </a:cubicBezTo>
                <a:cubicBezTo>
                  <a:pt x="10643" y="20138"/>
                  <a:pt x="10639" y="20132"/>
                  <a:pt x="10630" y="20131"/>
                </a:cubicBezTo>
                <a:cubicBezTo>
                  <a:pt x="10652" y="20074"/>
                  <a:pt x="10627" y="20108"/>
                  <a:pt x="10598" y="20109"/>
                </a:cubicBezTo>
                <a:cubicBezTo>
                  <a:pt x="10627" y="20022"/>
                  <a:pt x="10539" y="20060"/>
                  <a:pt x="10533" y="20009"/>
                </a:cubicBezTo>
                <a:cubicBezTo>
                  <a:pt x="10511" y="20011"/>
                  <a:pt x="10488" y="20013"/>
                  <a:pt x="10465" y="20012"/>
                </a:cubicBezTo>
                <a:lnTo>
                  <a:pt x="10451" y="20011"/>
                </a:lnTo>
                <a:cubicBezTo>
                  <a:pt x="10451" y="20010"/>
                  <a:pt x="10451" y="20010"/>
                  <a:pt x="10451" y="20010"/>
                </a:cubicBezTo>
                <a:cubicBezTo>
                  <a:pt x="10449" y="20008"/>
                  <a:pt x="10444" y="20006"/>
                  <a:pt x="10437" y="20006"/>
                </a:cubicBezTo>
                <a:lnTo>
                  <a:pt x="10427" y="20008"/>
                </a:lnTo>
                <a:lnTo>
                  <a:pt x="10401" y="20005"/>
                </a:lnTo>
                <a:lnTo>
                  <a:pt x="10393" y="19998"/>
                </a:lnTo>
                <a:lnTo>
                  <a:pt x="10391" y="19987"/>
                </a:lnTo>
                <a:lnTo>
                  <a:pt x="10388" y="19988"/>
                </a:lnTo>
                <a:cubicBezTo>
                  <a:pt x="10368" y="20005"/>
                  <a:pt x="10360" y="20032"/>
                  <a:pt x="10344" y="19952"/>
                </a:cubicBezTo>
                <a:cubicBezTo>
                  <a:pt x="10299" y="19979"/>
                  <a:pt x="10295" y="19931"/>
                  <a:pt x="10239" y="19907"/>
                </a:cubicBezTo>
                <a:cubicBezTo>
                  <a:pt x="10213" y="19933"/>
                  <a:pt x="10194" y="19920"/>
                  <a:pt x="10178" y="19895"/>
                </a:cubicBezTo>
                <a:cubicBezTo>
                  <a:pt x="10121" y="19901"/>
                  <a:pt x="10073" y="19862"/>
                  <a:pt x="10011" y="19846"/>
                </a:cubicBezTo>
                <a:cubicBezTo>
                  <a:pt x="9939" y="19875"/>
                  <a:pt x="9911" y="19802"/>
                  <a:pt x="9845" y="19785"/>
                </a:cubicBezTo>
                <a:cubicBezTo>
                  <a:pt x="9780" y="19844"/>
                  <a:pt x="9802" y="19721"/>
                  <a:pt x="9770" y="19691"/>
                </a:cubicBezTo>
                <a:lnTo>
                  <a:pt x="9761" y="19687"/>
                </a:lnTo>
                <a:lnTo>
                  <a:pt x="9735" y="19694"/>
                </a:lnTo>
                <a:lnTo>
                  <a:pt x="9725" y="19699"/>
                </a:lnTo>
                <a:cubicBezTo>
                  <a:pt x="9718" y="19701"/>
                  <a:pt x="9713" y="19702"/>
                  <a:pt x="9710" y="19701"/>
                </a:cubicBezTo>
                <a:lnTo>
                  <a:pt x="9710" y="19700"/>
                </a:lnTo>
                <a:lnTo>
                  <a:pt x="9697" y="19703"/>
                </a:lnTo>
                <a:cubicBezTo>
                  <a:pt x="9674" y="19711"/>
                  <a:pt x="9651" y="19720"/>
                  <a:pt x="9630" y="19730"/>
                </a:cubicBezTo>
                <a:cubicBezTo>
                  <a:pt x="9613" y="19685"/>
                  <a:pt x="9534" y="19751"/>
                  <a:pt x="9545" y="19660"/>
                </a:cubicBezTo>
                <a:cubicBezTo>
                  <a:pt x="9516" y="19671"/>
                  <a:pt x="9498" y="19711"/>
                  <a:pt x="9509" y="19650"/>
                </a:cubicBezTo>
                <a:cubicBezTo>
                  <a:pt x="9500" y="19652"/>
                  <a:pt x="9494" y="19648"/>
                  <a:pt x="9490" y="19640"/>
                </a:cubicBezTo>
                <a:lnTo>
                  <a:pt x="9489" y="19637"/>
                </a:lnTo>
                <a:lnTo>
                  <a:pt x="9425" y="19663"/>
                </a:lnTo>
                <a:lnTo>
                  <a:pt x="9417" y="19660"/>
                </a:lnTo>
                <a:lnTo>
                  <a:pt x="9375" y="19686"/>
                </a:lnTo>
                <a:lnTo>
                  <a:pt x="9354" y="19695"/>
                </a:lnTo>
                <a:lnTo>
                  <a:pt x="9347" y="19707"/>
                </a:lnTo>
                <a:cubicBezTo>
                  <a:pt x="9341" y="19715"/>
                  <a:pt x="9331" y="19719"/>
                  <a:pt x="9316" y="19715"/>
                </a:cubicBezTo>
                <a:lnTo>
                  <a:pt x="9312" y="19713"/>
                </a:lnTo>
                <a:lnTo>
                  <a:pt x="9286" y="19733"/>
                </a:lnTo>
                <a:cubicBezTo>
                  <a:pt x="9277" y="19742"/>
                  <a:pt x="9270" y="19753"/>
                  <a:pt x="9264" y="19766"/>
                </a:cubicBezTo>
                <a:cubicBezTo>
                  <a:pt x="9177" y="19709"/>
                  <a:pt x="9092" y="19783"/>
                  <a:pt x="8996" y="19783"/>
                </a:cubicBezTo>
                <a:lnTo>
                  <a:pt x="8743" y="19861"/>
                </a:lnTo>
                <a:cubicBezTo>
                  <a:pt x="8710" y="19876"/>
                  <a:pt x="8467" y="19939"/>
                  <a:pt x="8487" y="19898"/>
                </a:cubicBezTo>
                <a:cubicBezTo>
                  <a:pt x="8385" y="19994"/>
                  <a:pt x="8323" y="19910"/>
                  <a:pt x="8210" y="19962"/>
                </a:cubicBezTo>
                <a:cubicBezTo>
                  <a:pt x="8150" y="19879"/>
                  <a:pt x="8181" y="19959"/>
                  <a:pt x="8118" y="19950"/>
                </a:cubicBezTo>
                <a:cubicBezTo>
                  <a:pt x="8134" y="20032"/>
                  <a:pt x="8041" y="19913"/>
                  <a:pt x="8036" y="20008"/>
                </a:cubicBezTo>
                <a:cubicBezTo>
                  <a:pt x="8024" y="20003"/>
                  <a:pt x="8014" y="19996"/>
                  <a:pt x="8003" y="19988"/>
                </a:cubicBezTo>
                <a:lnTo>
                  <a:pt x="7997" y="19984"/>
                </a:lnTo>
                <a:lnTo>
                  <a:pt x="7974" y="19983"/>
                </a:lnTo>
                <a:lnTo>
                  <a:pt x="7968" y="19962"/>
                </a:lnTo>
                <a:lnTo>
                  <a:pt x="7687" y="19996"/>
                </a:lnTo>
                <a:cubicBezTo>
                  <a:pt x="7663" y="20016"/>
                  <a:pt x="7584" y="20033"/>
                  <a:pt x="7566" y="20009"/>
                </a:cubicBezTo>
                <a:cubicBezTo>
                  <a:pt x="7549" y="20007"/>
                  <a:pt x="7530" y="20022"/>
                  <a:pt x="7520" y="19994"/>
                </a:cubicBezTo>
                <a:lnTo>
                  <a:pt x="7343" y="19957"/>
                </a:lnTo>
                <a:cubicBezTo>
                  <a:pt x="7314" y="20002"/>
                  <a:pt x="7266" y="19936"/>
                  <a:pt x="7190" y="19945"/>
                </a:cubicBezTo>
                <a:cubicBezTo>
                  <a:pt x="7159" y="19997"/>
                  <a:pt x="7139" y="19951"/>
                  <a:pt x="7078" y="20024"/>
                </a:cubicBezTo>
                <a:cubicBezTo>
                  <a:pt x="7076" y="20019"/>
                  <a:pt x="7072" y="20014"/>
                  <a:pt x="7069" y="20010"/>
                </a:cubicBezTo>
                <a:cubicBezTo>
                  <a:pt x="7047" y="19986"/>
                  <a:pt x="7012" y="19991"/>
                  <a:pt x="6992" y="20021"/>
                </a:cubicBezTo>
                <a:cubicBezTo>
                  <a:pt x="6895" y="20123"/>
                  <a:pt x="6805" y="20135"/>
                  <a:pt x="6722" y="20168"/>
                </a:cubicBezTo>
                <a:cubicBezTo>
                  <a:pt x="6627" y="20195"/>
                  <a:pt x="6689" y="20087"/>
                  <a:pt x="6572" y="20188"/>
                </a:cubicBezTo>
                <a:cubicBezTo>
                  <a:pt x="6559" y="20156"/>
                  <a:pt x="6544" y="20157"/>
                  <a:pt x="6519" y="20178"/>
                </a:cubicBezTo>
                <a:cubicBezTo>
                  <a:pt x="6473" y="20189"/>
                  <a:pt x="6476" y="20104"/>
                  <a:pt x="6430" y="20162"/>
                </a:cubicBezTo>
                <a:cubicBezTo>
                  <a:pt x="6438" y="20116"/>
                  <a:pt x="6342" y="20160"/>
                  <a:pt x="6363" y="20109"/>
                </a:cubicBezTo>
                <a:cubicBezTo>
                  <a:pt x="6333" y="20073"/>
                  <a:pt x="6319" y="20144"/>
                  <a:pt x="6289" y="20113"/>
                </a:cubicBezTo>
                <a:cubicBezTo>
                  <a:pt x="6255" y="20110"/>
                  <a:pt x="6308" y="20158"/>
                  <a:pt x="6271" y="20168"/>
                </a:cubicBezTo>
                <a:cubicBezTo>
                  <a:pt x="6226" y="20171"/>
                  <a:pt x="6226" y="20254"/>
                  <a:pt x="6191" y="20154"/>
                </a:cubicBezTo>
                <a:lnTo>
                  <a:pt x="6071" y="20127"/>
                </a:lnTo>
                <a:cubicBezTo>
                  <a:pt x="6044" y="20158"/>
                  <a:pt x="6022" y="20148"/>
                  <a:pt x="6001" y="20126"/>
                </a:cubicBezTo>
                <a:cubicBezTo>
                  <a:pt x="5938" y="20142"/>
                  <a:pt x="5881" y="20112"/>
                  <a:pt x="5810" y="20107"/>
                </a:cubicBezTo>
                <a:cubicBezTo>
                  <a:pt x="5734" y="20149"/>
                  <a:pt x="5695" y="20082"/>
                  <a:pt x="5620" y="20077"/>
                </a:cubicBezTo>
                <a:cubicBezTo>
                  <a:pt x="5545" y="20155"/>
                  <a:pt x="5571" y="19982"/>
                  <a:pt x="5507" y="19993"/>
                </a:cubicBezTo>
                <a:cubicBezTo>
                  <a:pt x="5404" y="20069"/>
                  <a:pt x="5510" y="19936"/>
                  <a:pt x="5350" y="19975"/>
                </a:cubicBezTo>
                <a:cubicBezTo>
                  <a:pt x="5341" y="19987"/>
                  <a:pt x="5322" y="19978"/>
                  <a:pt x="5324" y="19963"/>
                </a:cubicBezTo>
                <a:cubicBezTo>
                  <a:pt x="5289" y="19972"/>
                  <a:pt x="5189" y="19898"/>
                  <a:pt x="5139" y="19921"/>
                </a:cubicBezTo>
                <a:cubicBezTo>
                  <a:pt x="5042" y="19889"/>
                  <a:pt x="4994" y="19965"/>
                  <a:pt x="4924" y="19960"/>
                </a:cubicBezTo>
                <a:cubicBezTo>
                  <a:pt x="4842" y="19919"/>
                  <a:pt x="4795" y="19877"/>
                  <a:pt x="4652" y="19781"/>
                </a:cubicBezTo>
                <a:lnTo>
                  <a:pt x="4169" y="19524"/>
                </a:lnTo>
                <a:cubicBezTo>
                  <a:pt x="3987" y="19292"/>
                  <a:pt x="3761" y="19498"/>
                  <a:pt x="3652" y="19504"/>
                </a:cubicBezTo>
                <a:cubicBezTo>
                  <a:pt x="3609" y="19597"/>
                  <a:pt x="3571" y="19515"/>
                  <a:pt x="3517" y="19562"/>
                </a:cubicBezTo>
                <a:cubicBezTo>
                  <a:pt x="3397" y="19610"/>
                  <a:pt x="3279" y="19732"/>
                  <a:pt x="3122" y="19707"/>
                </a:cubicBezTo>
                <a:cubicBezTo>
                  <a:pt x="3056" y="19981"/>
                  <a:pt x="2870" y="19872"/>
                  <a:pt x="2723" y="20055"/>
                </a:cubicBezTo>
                <a:cubicBezTo>
                  <a:pt x="2636" y="20106"/>
                  <a:pt x="2498" y="20012"/>
                  <a:pt x="2470" y="20158"/>
                </a:cubicBezTo>
                <a:cubicBezTo>
                  <a:pt x="2429" y="20083"/>
                  <a:pt x="2394" y="20229"/>
                  <a:pt x="2351" y="20252"/>
                </a:cubicBezTo>
                <a:cubicBezTo>
                  <a:pt x="2315" y="20207"/>
                  <a:pt x="2299" y="20257"/>
                  <a:pt x="2267" y="20276"/>
                </a:cubicBezTo>
                <a:cubicBezTo>
                  <a:pt x="2252" y="20246"/>
                  <a:pt x="2226" y="20254"/>
                  <a:pt x="2217" y="20295"/>
                </a:cubicBezTo>
                <a:cubicBezTo>
                  <a:pt x="2232" y="20382"/>
                  <a:pt x="2138" y="20360"/>
                  <a:pt x="2132" y="20424"/>
                </a:cubicBezTo>
                <a:cubicBezTo>
                  <a:pt x="2079" y="20450"/>
                  <a:pt x="1844" y="20428"/>
                  <a:pt x="1806" y="20537"/>
                </a:cubicBezTo>
                <a:cubicBezTo>
                  <a:pt x="1699" y="20611"/>
                  <a:pt x="1539" y="20492"/>
                  <a:pt x="1493" y="20506"/>
                </a:cubicBezTo>
                <a:cubicBezTo>
                  <a:pt x="1444" y="20336"/>
                  <a:pt x="1229" y="20869"/>
                  <a:pt x="1033" y="20927"/>
                </a:cubicBezTo>
                <a:cubicBezTo>
                  <a:pt x="1006" y="20916"/>
                  <a:pt x="992" y="20919"/>
                  <a:pt x="986" y="20963"/>
                </a:cubicBezTo>
                <a:cubicBezTo>
                  <a:pt x="935" y="20999"/>
                  <a:pt x="835" y="21063"/>
                  <a:pt x="729" y="21145"/>
                </a:cubicBezTo>
                <a:cubicBezTo>
                  <a:pt x="650" y="21211"/>
                  <a:pt x="255" y="21268"/>
                  <a:pt x="149" y="2134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60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955" y="869694"/>
            <a:ext cx="9875260" cy="1836798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2895930" y="3633930"/>
            <a:ext cx="9021542" cy="2398714"/>
          </a:xfrm>
          <a:prstGeom prst="rect">
            <a:avLst/>
          </a:prstGeom>
        </p:spPr>
        <p:txBody>
          <a:bodyPr anchor="ctr"/>
          <a:lstStyle>
            <a:lvl1pPr marL="0" indent="0">
              <a:buSzTx/>
              <a:buNone/>
              <a:defRPr sz="6600">
                <a:solidFill>
                  <a:srgbClr val="FF0000"/>
                </a:solidFill>
              </a:defRPr>
            </a:lvl1pPr>
          </a:lstStyle>
          <a:p>
            <a:r>
              <a:t>memphislibrary.org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Rectangle 10"/>
          <p:cNvSpPr/>
          <p:nvPr/>
        </p:nvSpPr>
        <p:spPr>
          <a:xfrm>
            <a:off x="-1" y="0"/>
            <a:ext cx="12188954" cy="6858000"/>
          </a:xfrm>
          <a:prstGeom prst="rect">
            <a:avLst/>
          </a:prstGeom>
          <a:solidFill>
            <a:srgbClr val="41414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5" name="Rectangle 12"/>
          <p:cNvSpPr/>
          <p:nvPr/>
        </p:nvSpPr>
        <p:spPr>
          <a:xfrm>
            <a:off x="321564" y="4782311"/>
            <a:ext cx="11548872" cy="1755649"/>
          </a:xfrm>
          <a:prstGeom prst="rect">
            <a:avLst/>
          </a:prstGeom>
          <a:solidFill>
            <a:srgbClr val="FFFFFF">
              <a:alpha val="93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7" name="Straight Connector 14"/>
          <p:cNvSpPr/>
          <p:nvPr/>
        </p:nvSpPr>
        <p:spPr>
          <a:xfrm flipV="1">
            <a:off x="4059935" y="5237979"/>
            <a:ext cx="1" cy="914401"/>
          </a:xfrm>
          <a:prstGeom prst="line">
            <a:avLst/>
          </a:prstGeom>
          <a:ln w="19050">
            <a:solidFill>
              <a:srgbClr val="000000">
                <a:alpha val="80000"/>
              </a:srgbClr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6" name="Title 1"/>
          <p:cNvSpPr txBox="1">
            <a:spLocks noGrp="1"/>
          </p:cNvSpPr>
          <p:nvPr>
            <p:ph type="title"/>
          </p:nvPr>
        </p:nvSpPr>
        <p:spPr>
          <a:xfrm>
            <a:off x="841247" y="5009083"/>
            <a:ext cx="2889506" cy="1345998"/>
          </a:xfrm>
          <a:prstGeom prst="rect">
            <a:avLst/>
          </a:prstGeom>
        </p:spPr>
        <p:txBody>
          <a:bodyPr lIns="45719" tIns="45720" rIns="45719" bIns="45720" anchor="ctr">
            <a:normAutofit/>
          </a:bodyPr>
          <a:lstStyle>
            <a:lvl1pPr>
              <a:defRPr sz="2600">
                <a:solidFill>
                  <a:srgbClr val="FF0000"/>
                </a:solidFill>
              </a:defRPr>
            </a:lvl1pPr>
          </a:lstStyle>
          <a:p>
            <a:r>
              <a:rPr dirty="0"/>
              <a:t>Hover on </a:t>
            </a:r>
          </a:p>
        </p:txBody>
      </p:sp>
      <p:sp>
        <p:nvSpPr>
          <p:cNvPr id="168" name="Content Placeholder 7"/>
          <p:cNvSpPr txBox="1">
            <a:spLocks noGrp="1"/>
          </p:cNvSpPr>
          <p:nvPr>
            <p:ph type="body" sz="quarter" idx="1"/>
          </p:nvPr>
        </p:nvSpPr>
        <p:spPr>
          <a:xfrm>
            <a:off x="4379976" y="5009083"/>
            <a:ext cx="6976872" cy="1345998"/>
          </a:xfrm>
          <a:prstGeom prst="rect">
            <a:avLst/>
          </a:prstGeom>
        </p:spPr>
        <p:txBody>
          <a:bodyPr anchor="ctr"/>
          <a:lstStyle/>
          <a:p>
            <a:pPr>
              <a:defRPr sz="2000">
                <a:solidFill>
                  <a:srgbClr val="000000"/>
                </a:solidFill>
              </a:defRPr>
            </a:pPr>
            <a:r>
              <a:t>When the menu appears, choose </a:t>
            </a:r>
            <a:r>
              <a:rPr b="1">
                <a:solidFill>
                  <a:srgbClr val="FF0000"/>
                </a:solidFill>
              </a:rPr>
              <a:t>Business and Entrepreneurship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7222392-9C32-651F-4F3B-54527955BD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7044"/>
            <a:ext cx="12192000" cy="2414137"/>
          </a:xfrm>
          <a:prstGeom prst="rect">
            <a:avLst/>
          </a:prstGeom>
        </p:spPr>
      </p:pic>
      <p:sp>
        <p:nvSpPr>
          <p:cNvPr id="170" name="Arrow: Right 5"/>
          <p:cNvSpPr/>
          <p:nvPr/>
        </p:nvSpPr>
        <p:spPr>
          <a:xfrm rot="19300833">
            <a:off x="5602038" y="2358495"/>
            <a:ext cx="977661" cy="48883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solidFill>
              <a:srgbClr val="32538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9" name="Oval 4"/>
          <p:cNvSpPr/>
          <p:nvPr/>
        </p:nvSpPr>
        <p:spPr>
          <a:xfrm>
            <a:off x="6477208" y="1500106"/>
            <a:ext cx="1263297" cy="706802"/>
          </a:xfrm>
          <a:prstGeom prst="ellipse">
            <a:avLst/>
          </a:prstGeom>
          <a:ln w="57150">
            <a:solidFill>
              <a:srgbClr val="FF00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16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First Tennessee Small Business Resource Center</vt:lpstr>
      <vt:lpstr>PowerPoint Presentation</vt:lpstr>
      <vt:lpstr>PowerPoint Presentation</vt:lpstr>
      <vt:lpstr>Start Your Own: Business Series</vt:lpstr>
      <vt:lpstr>NOLO Press</vt:lpstr>
      <vt:lpstr>Reference: Business Plans Handbook</vt:lpstr>
      <vt:lpstr>PowerPoint Presentation</vt:lpstr>
      <vt:lpstr>Hover on </vt:lpstr>
      <vt:lpstr>PowerPoint Presentation</vt:lpstr>
      <vt:lpstr>memphislibrary.org/learn/business</vt:lpstr>
      <vt:lpstr>PowerPoint Presentation</vt:lpstr>
      <vt:lpstr>PowerPoint Presentation</vt:lpstr>
      <vt:lpstr>PowerPoint Presentation</vt:lpstr>
      <vt:lpstr>PowerPoint Presentation</vt:lpstr>
      <vt:lpstr>Resources Menu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revision>50</cp:revision>
  <dcterms:modified xsi:type="dcterms:W3CDTF">2025-07-14T17:05:56Z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34376f5-a622-4e53-a591-0432f32c2e47_Enabled">
    <vt:lpwstr>true</vt:lpwstr>
  </property>
  <property fmtid="{D5CDD505-2E9C-101B-9397-08002B2CF9AE}" pid="3" name="MSIP_Label_b34376f5-a622-4e53-a591-0432f32c2e47_SetDate">
    <vt:lpwstr>2024-07-31T17:06:04Z</vt:lpwstr>
  </property>
  <property fmtid="{D5CDD505-2E9C-101B-9397-08002B2CF9AE}" pid="4" name="MSIP_Label_b34376f5-a622-4e53-a591-0432f32c2e47_Method">
    <vt:lpwstr>Standard</vt:lpwstr>
  </property>
  <property fmtid="{D5CDD505-2E9C-101B-9397-08002B2CF9AE}" pid="5" name="MSIP_Label_b34376f5-a622-4e53-a591-0432f32c2e47_Name">
    <vt:lpwstr>b34376f5-a622-4e53-a591-0432f32c2e47</vt:lpwstr>
  </property>
  <property fmtid="{D5CDD505-2E9C-101B-9397-08002B2CF9AE}" pid="6" name="MSIP_Label_b34376f5-a622-4e53-a591-0432f32c2e47_SiteId">
    <vt:lpwstr>41647561-6537-4423-96a9-859e89f8919f</vt:lpwstr>
  </property>
  <property fmtid="{D5CDD505-2E9C-101B-9397-08002B2CF9AE}" pid="7" name="MSIP_Label_b34376f5-a622-4e53-a591-0432f32c2e47_ActionId">
    <vt:lpwstr>656debd4-58ae-4f13-85b7-979432f4b0d8</vt:lpwstr>
  </property>
  <property fmtid="{D5CDD505-2E9C-101B-9397-08002B2CF9AE}" pid="8" name="MSIP_Label_b34376f5-a622-4e53-a591-0432f32c2e47_ContentBits">
    <vt:lpwstr>1</vt:lpwstr>
  </property>
  <property fmtid="{D5CDD505-2E9C-101B-9397-08002B2CF9AE}" pid="9" name="ClassificationContentMarkingHeaderLocations">
    <vt:lpwstr>office theme:6</vt:lpwstr>
  </property>
  <property fmtid="{D5CDD505-2E9C-101B-9397-08002B2CF9AE}" pid="10" name="ClassificationContentMarkingHeaderText">
    <vt:lpwstr>CoM Public</vt:lpwstr>
  </property>
</Properties>
</file>