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327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8" r:id="rId19"/>
    <p:sldId id="276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286" r:id="rId30"/>
    <p:sldId id="291" r:id="rId31"/>
    <p:sldId id="297" r:id="rId32"/>
    <p:sldId id="299" r:id="rId33"/>
    <p:sldId id="308" r:id="rId34"/>
    <p:sldId id="309" r:id="rId35"/>
    <p:sldId id="311" r:id="rId36"/>
    <p:sldId id="314" r:id="rId37"/>
    <p:sldId id="317" r:id="rId38"/>
    <p:sldId id="322" r:id="rId39"/>
    <p:sldId id="323" r:id="rId40"/>
    <p:sldId id="324" r:id="rId41"/>
    <p:sldId id="326" r:id="rId42"/>
    <p:sldId id="325" r:id="rId43"/>
  </p:sldIdLst>
  <p:sldSz cx="13011150" cy="73152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77588D-1897-4C17-A0DA-D05CAB141DBA}" v="14" dt="2025-08-06T13:59:38.930"/>
  </p1510:revLst>
</p1510:revInfo>
</file>

<file path=ppt/tableStyles.xml><?xml version="1.0" encoding="utf-8"?>
<a:tblStyleLst xmlns:a="http://schemas.openxmlformats.org/drawingml/2006/main" def="{ECEABFD6-DEF5-4B08-A064-399E52D03A91}">
  <a:tblStyle styleId="{ECEABFD6-DEF5-4B08-A064-399E52D03A91}" styleName="Visme - Default">
    <a:wholeTbl>
      <a:tcTxStyle>
        <a:fontRef idx="minor">
          <a:prstClr val="black"/>
        </a:fontRef>
        <a:prstClr val="black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EAF3F3"/>
          </a:solidFill>
        </a:fill>
      </a:tcStyle>
    </a:band2H>
    <a:firstRow>
      <a:tcTxStyle>
        <a:fontRef idx="minor">
          <a:srgbClr val="FFFFFF"/>
        </a:fontRef>
        <a:srgbClr val="FFFFFF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4682B4"/>
          </a:solidFill>
        </a:fill>
      </a:tcStyle>
    </a:firstRow>
  </a:tblStyle>
  <a:tblStyle styleId="{250974F7-19B4-4E8B-8F88-A368280DB3C5}" styleName="Visme - Dark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34495E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34495E"/>
              </a:solidFill>
            </a:ln>
          </a:bottom>
          <a:insideH>
            <a:ln w="12700" cmpd="sng">
              <a:solidFill>
                <a:srgbClr val="34495E"/>
              </a:solidFill>
            </a:ln>
          </a:insideH>
          <a:insideV>
            <a:ln w="12700" cmpd="sng">
              <a:solidFill>
                <a:srgbClr val="34495E"/>
              </a:solidFill>
            </a:ln>
          </a:insideV>
        </a:tcBdr>
        <a:fill>
          <a:solidFill>
            <a:srgbClr val="34495E"/>
          </a:solidFill>
        </a:fill>
      </a:tcStyle>
    </a:wholeTbl>
    <a:firstRow>
      <a:tcTxStyle>
        <a:fontRef idx="minor">
          <a:srgbClr val="DDDD55"/>
        </a:fontRef>
        <a:srgbClr val="DDDD55"/>
      </a:tcTxStyle>
      <a:tcStyle>
        <a:tcBdr/>
      </a:tcStyle>
    </a:firstRow>
  </a:tblStyle>
  <a:tblStyle styleId="{D6B0A444-BE85-4B0B-AF8B-2701F9732221}" styleName="Visme - Light">
    <a:wholeTbl>
      <a:tcTxStyle>
        <a:fontRef idx="minor">
          <a:srgbClr val="818181"/>
        </a:fontRef>
        <a:srgbClr val="818181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DAE4EA"/>
          </a:solidFill>
        </a:fill>
      </a:tcStyle>
    </a:wholeTbl>
    <a:firstRow>
      <a:tcTxStyle b="on">
        <a:fontRef idx="minor">
          <a:srgbClr val="818181"/>
        </a:fontRef>
        <a:srgbClr val="818181"/>
      </a:tcTxStyle>
      <a:tcStyle>
        <a:tcBdr/>
      </a:tcStyle>
    </a:firstRow>
  </a:tblStyle>
  <a:tblStyle styleId="{D801C701-60A8-4CDB-9F91-86469C498BE4}" styleName="Visme - Dark with blue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717274"/>
          </a:solidFill>
        </a:fill>
      </a:tcStyle>
    </a:wholeTbl>
    <a:firstRow>
      <a:tcTxStyle b="on">
        <a:fontRef idx="minor">
          <a:srgbClr val="FFFFFF"/>
        </a:fontRef>
        <a:srgbClr val="FFFFFF"/>
      </a:tcTxStyle>
      <a:tcStyle>
        <a:tcBdr/>
        <a:fill>
          <a:solidFill>
            <a:srgbClr val="40A0F7"/>
          </a:solidFill>
        </a:fill>
      </a:tcStyle>
    </a:firstRow>
  </a:tblStyle>
  <a:tblStyle styleId="{CB79AEA9-4FA3-4525-A49E-7F1D2E6B107D}" styleName="Visme - Blue with Navy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3498DB"/>
          </a:solidFill>
        </a:fill>
      </a:tcStyle>
    </a:wholeTbl>
    <a:firstRow>
      <a:tcStyle>
        <a:tcBdr/>
        <a:fill>
          <a:solidFill>
            <a:srgbClr val="343F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36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D0A429A-90FE-4F33-893D-5F2AADB556A3}" type="datetimeFigureOut">
              <a:rPr lang="en-US"/>
              <a:t>8/7/25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73163"/>
            <a:ext cx="56356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7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en-US" smtClean="0"/>
              <a:t>8/7/25</a:t>
            </a:fld>
            <a:endParaRPr/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0969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3461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978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760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929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597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963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9273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469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316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2359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2436-246E-C341-8F9A-0B4F34C07184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0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api-files.sproutvideo.com/file/a79edfb61816e2ca2e/4b0000a5e6938cbb/1080.mp4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api-files.sproutvideo.com/file/4d9ed9b6191eecc9c4/fbf8799cda3c62f1/1080.mp4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api-files.sproutvideo.com/file/069ed9b41b10e2ce8f/16a50bfd5e84860f/1080.mp4" TargetMode="Externa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api-files.sproutvideo.com/file/069ed9b41b10e2ce8f/16a50bfd5e84860f/1080.mp4" TargetMode="Externa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api-files.sproutvideo.com/file/449fdab11b1ae0cbcd/bc2ba6b4d597d004/1080.mp4" TargetMode="External"/><Relationship Id="rId6" Type="http://schemas.openxmlformats.org/officeDocument/2006/relationships/image" Target="../media/image1.png"/><Relationship Id="rId5" Type="http://schemas.openxmlformats.org/officeDocument/2006/relationships/slide" Target="slide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api-files.sproutvideo.com/file/449fdab11b1ae0cbcd/bc2ba6b4d597d004/1080.mp4" TargetMode="External"/><Relationship Id="rId6" Type="http://schemas.openxmlformats.org/officeDocument/2006/relationships/image" Target="../media/image1.png"/><Relationship Id="rId5" Type="http://schemas.openxmlformats.org/officeDocument/2006/relationships/slide" Target="slide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robert.vornbrock@scorevolunteer.org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8.png"/><Relationship Id="rId5" Type="http://schemas.openxmlformats.org/officeDocument/2006/relationships/slide" Target="slide2.xml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22.png"/><Relationship Id="rId5" Type="http://schemas.openxmlformats.org/officeDocument/2006/relationships/slide" Target="slide2.xml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INTRO- PART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3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4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5" name="BrandStor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724525" y="0"/>
            <a:ext cx="7315200" cy="7315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9872" y="1463520"/>
            <a:ext cx="5137503" cy="45910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3000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HOW HAVING A  </a:t>
            </a:r>
            <a:r>
              <a:rPr sz="3000" b="1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STORY </a:t>
            </a:r>
            <a:r>
              <a:rPr sz="3000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THAT CLEARLY DIFFERENTIATES YOUR BUSINESS HAS A DIRECT IMPACT TO YOUR BOTTOM LINE.</a:t>
            </a:r>
            <a:endParaRPr lang="en-US" sz="3000" dirty="0">
              <a:solidFill>
                <a:srgbClr val="FFFFFF"/>
              </a:solidFill>
              <a:latin typeface="SuperscriptNumbersFontFix"/>
              <a:ea typeface="+mn-ea"/>
              <a:cs typeface="SuperscriptNumbersFontFix"/>
            </a:endParaRPr>
          </a:p>
          <a:p>
            <a:pPr algn="l" hangingPunct="0">
              <a:lnSpc>
                <a:spcPct val="100000"/>
              </a:lnSpc>
            </a:pPr>
            <a:endParaRPr lang="en-US" sz="3000" dirty="0">
              <a:solidFill>
                <a:srgbClr val="FFFFFF"/>
              </a:solidFill>
              <a:latin typeface="SuperscriptNumbersFontFix"/>
              <a:cs typeface="SuperscriptNumbersFontFix"/>
            </a:endParaRPr>
          </a:p>
          <a:p>
            <a:pPr algn="ctr" hangingPunct="0">
              <a:lnSpc>
                <a:spcPct val="100000"/>
              </a:lnSpc>
            </a:pPr>
            <a:endParaRPr lang="en-US" sz="3000" dirty="0">
              <a:solidFill>
                <a:srgbClr val="FFFFFF"/>
              </a:solidFill>
              <a:latin typeface="SuperscriptNumbersFontFix"/>
              <a:cs typeface="SuperscriptNumbersFontFix"/>
            </a:endParaRPr>
          </a:p>
          <a:p>
            <a:pPr algn="l" hangingPunct="0">
              <a:lnSpc>
                <a:spcPct val="100000"/>
              </a:lnSpc>
            </a:pPr>
            <a:endParaRPr lang="en-US" sz="3000" dirty="0">
              <a:solidFill>
                <a:srgbClr val="FFFFFF"/>
              </a:solidFill>
              <a:latin typeface="SuperscriptNumbersFontFix"/>
              <a:ea typeface="+mn-ea"/>
              <a:cs typeface="SuperscriptNumbersFontFix"/>
            </a:endParaRPr>
          </a:p>
          <a:p>
            <a:pPr algn="l" hangingPunct="0">
              <a:lnSpc>
                <a:spcPct val="100000"/>
              </a:lnSpc>
            </a:pPr>
            <a:endParaRPr lang="en-US" sz="3000" dirty="0">
              <a:solidFill>
                <a:srgbClr val="FFFFFF"/>
              </a:solidFill>
              <a:latin typeface="SuperscriptNumbersFontFix"/>
              <a:cs typeface="SuperscriptNumbersFontFix"/>
            </a:endParaRPr>
          </a:p>
          <a:p>
            <a:pPr algn="l" hangingPunct="0">
              <a:lnSpc>
                <a:spcPct val="100000"/>
              </a:lnSpc>
            </a:pPr>
            <a:endParaRPr sz="3000" dirty="0">
              <a:solidFill>
                <a:srgbClr val="FFFFFF"/>
              </a:solidFill>
              <a:latin typeface="SuperscriptNumbersFontFix"/>
              <a:ea typeface="+mn-ea"/>
              <a:cs typeface="SuperscriptNumbersFontFix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386" y="1362075"/>
            <a:ext cx="2240139" cy="736046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 sz="4838" b="1" dirty="0">
              <a:solidFill>
                <a:srgbClr val="A69428"/>
              </a:solidFill>
              <a:latin typeface="SuperscriptNumbersFontFix"/>
              <a:ea typeface="+mn-ea"/>
              <a:cs typeface="SuperscriptNumbersFontFix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77375" y="6191250"/>
            <a:ext cx="3324225" cy="914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30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YOUR </a:t>
            </a:r>
            <a:r>
              <a:rPr sz="30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STORY </a:t>
            </a:r>
            <a:r>
              <a:rPr sz="30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MATTERS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4CF380-5ECF-A162-0B93-1494CC75D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698" y="4781154"/>
            <a:ext cx="1531849" cy="8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Using a Story to Refresh Your Brand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3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4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5" name="iStock-1374881282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16859249" y="2095500"/>
            <a:ext cx="5486400" cy="2743200"/>
          </a:xfrm>
          <a:prstGeom prst="rect">
            <a:avLst/>
          </a:prstGeom>
        </p:spPr>
      </p:pic>
      <p:pic>
        <p:nvPicPr>
          <p:cNvPr id="6" name="image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561554" y="508066"/>
            <a:ext cx="4300718" cy="59242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04223" y="610843"/>
            <a:ext cx="5130197" cy="41148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54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USING THE STORY </a:t>
            </a:r>
            <a:r>
              <a:rPr sz="54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TO REPOSITION OR REFRESH YOUR BRAND</a:t>
            </a:r>
          </a:p>
        </p:txBody>
      </p:sp>
      <p:pic>
        <p:nvPicPr>
          <p:cNvPr id="8" name="2020_Arrows_4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2249150" y="6870302"/>
            <a:ext cx="495422" cy="356396"/>
          </a:xfrm>
          <a:prstGeom prst="rect">
            <a:avLst/>
          </a:prstGeom>
        </p:spPr>
      </p:pic>
      <p:pic>
        <p:nvPicPr>
          <p:cNvPr id="9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-9525" y="6781800"/>
            <a:ext cx="13068300" cy="609600"/>
          </a:xfrm>
          <a:prstGeom prst="rect">
            <a:avLst/>
          </a:prstGeom>
        </p:spPr>
      </p:pic>
      <p:pic>
        <p:nvPicPr>
          <p:cNvPr id="10" name="2020_Arrows_4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2249150" y="6870302"/>
            <a:ext cx="495422" cy="35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DO YOU KNOW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3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4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5" name="iStock-1374881282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16859249" y="2095500"/>
            <a:ext cx="5486400" cy="2743200"/>
          </a:xfrm>
          <a:prstGeom prst="rect">
            <a:avLst/>
          </a:prstGeom>
        </p:spPr>
      </p:pic>
      <p:pic>
        <p:nvPicPr>
          <p:cNvPr id="6" name="Firefly clearly defining your story 3294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581650" y="-114300"/>
            <a:ext cx="7429500" cy="7429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6386" y="1866900"/>
            <a:ext cx="4964289" cy="24003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DO YOU KNOW YOUR </a:t>
            </a: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STORY?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YOU ARE NOT ALON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9">
            <a:hlinkClick r:id="rId3" action="ppaction://hlinksldjump"/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3" name="Shape-19 copy 1">
            <a:hlinkClick r:id="rId3" action="ppaction://hlinksldjump"/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4" name="Shape-19 copy 2">
            <a:hlinkClick r:id="rId3" action="ppaction://hlinksldjump"/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5" name="iStock-137488128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-16859249" y="2095500"/>
            <a:ext cx="5486400" cy="274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6386" y="2171700"/>
            <a:ext cx="4964289" cy="8001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DON'T DESPAIR.</a:t>
            </a:r>
          </a:p>
        </p:txBody>
      </p:sp>
      <p:pic>
        <p:nvPicPr>
          <p:cNvPr id="7" name="Video 1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05450" y="0"/>
            <a:ext cx="7658100" cy="7315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1772" y="3838575"/>
            <a:ext cx="4964289" cy="16002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YOU ARE </a:t>
            </a: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NOT </a:t>
            </a: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ALONE!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YOU ARE NOT ALONE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3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4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5" name="iStock-1374881282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16859249" y="2095500"/>
            <a:ext cx="5486400" cy="274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6199" y="3384133"/>
            <a:ext cx="5286140" cy="7239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75000"/>
              </a:lnSpc>
            </a:pPr>
            <a:r>
              <a:rPr sz="27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Wanting to be independent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810815" y="1193502"/>
            <a:ext cx="9993488" cy="16002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TOP </a:t>
            </a: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THREE REASONS </a:t>
            </a: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PEOPLE START A BUSINESS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8456230" y="6185292"/>
            <a:ext cx="4905375" cy="4667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sz="18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Source: Commerce Institute</a:t>
            </a:r>
          </a:p>
        </p:txBody>
      </p:sp>
      <p:pic>
        <p:nvPicPr>
          <p:cNvPr id="9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-9525" y="6743700"/>
            <a:ext cx="13068300" cy="609600"/>
          </a:xfrm>
          <a:prstGeom prst="rect">
            <a:avLst/>
          </a:prstGeom>
        </p:spPr>
      </p:pic>
      <p:pic>
        <p:nvPicPr>
          <p:cNvPr id="10" name="2020_Arrows_4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2249150" y="6870302"/>
            <a:ext cx="495422" cy="3563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66202" y="4111093"/>
            <a:ext cx="5286140" cy="7239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75000"/>
              </a:lnSpc>
            </a:pPr>
            <a:r>
              <a:rPr sz="27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Wanting freedom/flexibility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6202" y="4934102"/>
            <a:ext cx="5286140" cy="7239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75000"/>
              </a:lnSpc>
            </a:pPr>
            <a:r>
              <a:rPr sz="27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Wanting the extra income.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Start Defining Your Difference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4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5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1294" y="885825"/>
            <a:ext cx="8953500" cy="2057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START DEFINING </a:t>
            </a:r>
          </a:p>
          <a:p>
            <a:pPr algn="l" hangingPunct="0">
              <a:lnSpc>
                <a:spcPct val="100000"/>
              </a:lnSpc>
            </a:pP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WHAT MAKES YOU DIFFERENT!</a:t>
            </a:r>
          </a:p>
        </p:txBody>
      </p:sp>
      <p:sp>
        <p:nvSpPr>
          <p:cNvPr id="7" name="Rectangle 6"/>
          <p:cNvSpPr/>
          <p:nvPr/>
        </p:nvSpPr>
        <p:spPr>
          <a:xfrm>
            <a:off x="2920074" y="4408208"/>
            <a:ext cx="8953500" cy="6858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The Ice Cream Story...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WHAT YOU D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3450" y="4295775"/>
            <a:ext cx="4219575" cy="12763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36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YOU OWN AN </a:t>
            </a:r>
          </a:p>
          <a:p>
            <a:pPr algn="l" hangingPunct="0">
              <a:lnSpc>
                <a:spcPct val="116667"/>
              </a:lnSpc>
            </a:pPr>
            <a:r>
              <a:rPr sz="36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ICE CREAM SHOP</a:t>
            </a:r>
          </a:p>
        </p:txBody>
      </p:sp>
      <p:sp>
        <p:nvSpPr>
          <p:cNvPr id="4" name="Rectangle 3"/>
          <p:cNvSpPr/>
          <p:nvPr/>
        </p:nvSpPr>
        <p:spPr>
          <a:xfrm>
            <a:off x="819150" y="942975"/>
            <a:ext cx="4448175" cy="652414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3639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WHAT YOU DO...</a:t>
            </a:r>
          </a:p>
        </p:txBody>
      </p:sp>
      <p:pic>
        <p:nvPicPr>
          <p:cNvPr id="5" name="Video 1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tretch>
            <a:fillRect/>
          </a:stretch>
        </p:blipFill>
        <p:spPr>
          <a:xfrm>
            <a:off x="5648325" y="-26452"/>
            <a:ext cx="12221936" cy="7398802"/>
          </a:xfrm>
          <a:prstGeom prst="rect">
            <a:avLst/>
          </a:prstGeom>
        </p:spPr>
      </p:pic>
      <p:pic>
        <p:nvPicPr>
          <p:cNvPr id="6" name="Shape-2">
            <a:extLst>
              <a:ext uri="{FF2B5EF4-FFF2-40B4-BE49-F238E27FC236}">
                <a16:creationId xmlns:a16="http://schemas.microsoft.com/office/drawing/2014/main" id="{C923BDD6-8E50-1878-2A20-2918B2F28490}"/>
              </a:ext>
            </a:extLst>
          </p:cNvPr>
          <p:cNvPicPr/>
          <p:nvPr/>
        </p:nvPicPr>
        <p:blipFill rotWithShape="1">
          <a:blip r:embed="rId4">
            <a:alphaModFix amt="58000"/>
          </a:blip>
          <a:stretch>
            <a:fillRect/>
          </a:stretch>
        </p:blipFill>
        <p:spPr>
          <a:xfrm>
            <a:off x="5648325" y="-502920"/>
            <a:ext cx="7945755" cy="83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EXAMPL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>
            <a:lum bright="51000"/>
          </a:blip>
          <a:stretch>
            <a:fillRect/>
          </a:stretch>
        </p:blipFill>
        <p:spPr>
          <a:xfrm>
            <a:off x="-361950" y="0"/>
            <a:ext cx="7724775" cy="731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95388" y="4495800"/>
            <a:ext cx="3324225" cy="19240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36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 NOT JUST ICE CREAM - IT'S GELATO!</a:t>
            </a:r>
          </a:p>
        </p:txBody>
      </p:sp>
      <p:pic>
        <p:nvPicPr>
          <p:cNvPr id="4" name="Firefly green pistachio ice cream 9470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695950" y="0"/>
            <a:ext cx="7315200" cy="731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9650" y="1247775"/>
            <a:ext cx="3695700" cy="95944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4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DO YOU OFFER A UNIQUE PRODUCT?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EXMAPL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efly green pistachio with coconut milk 63647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5695950" y="0"/>
            <a:ext cx="7315200" cy="731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0063" y="2476500"/>
            <a:ext cx="4576763" cy="2562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36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UNIQUE FLAVORS &amp; DAIRY FREE, MADE WITH PLANT BASED MILK</a:t>
            </a:r>
          </a:p>
        </p:txBody>
      </p:sp>
      <p:sp>
        <p:nvSpPr>
          <p:cNvPr id="4" name="Rectangle 3"/>
          <p:cNvSpPr/>
          <p:nvPr/>
        </p:nvSpPr>
        <p:spPr>
          <a:xfrm>
            <a:off x="500063" y="5505450"/>
            <a:ext cx="4005263" cy="1380898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585" dirty="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YOU SELL TO </a:t>
            </a:r>
            <a:r>
              <a:rPr sz="2585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PEOPLE </a:t>
            </a:r>
            <a:r>
              <a:rPr lang="en-US" sz="2585">
                <a:solidFill>
                  <a:srgbClr val="111236"/>
                </a:solidFill>
                <a:latin typeface="SuperscriptNumbersFontFix"/>
                <a:cs typeface="SuperscriptNumbersFontFix"/>
              </a:rPr>
              <a:t>WHO</a:t>
            </a:r>
            <a:r>
              <a:rPr sz="2585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 </a:t>
            </a:r>
            <a:r>
              <a:rPr sz="2585" dirty="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CAN'T USUALLY </a:t>
            </a:r>
            <a:r>
              <a:rPr sz="2585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HAVE </a:t>
            </a:r>
            <a:r>
              <a:rPr lang="en-US" sz="2585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ICE CREAM</a:t>
            </a:r>
            <a:endParaRPr sz="2585" dirty="0">
              <a:solidFill>
                <a:srgbClr val="111236"/>
              </a:solidFill>
              <a:latin typeface="SuperscriptNumbersFontFix"/>
              <a:ea typeface="+mn-ea"/>
              <a:cs typeface="SuperscriptNumbersFontFix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063" y="981075"/>
            <a:ext cx="3695700" cy="95944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4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WHAT MAKES SAID PRODUCT UNIQUE?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EXAMPL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efly a WOMENOWNED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5695950" y="0"/>
            <a:ext cx="7315200" cy="731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5300" y="3095625"/>
            <a:ext cx="3743325" cy="2562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36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LOCAL, WOMEN </a:t>
            </a:r>
          </a:p>
          <a:p>
            <a:pPr algn="l" hangingPunct="0">
              <a:lnSpc>
                <a:spcPct val="116667"/>
              </a:lnSpc>
            </a:pPr>
            <a:r>
              <a:rPr sz="36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OWNED BUSINESS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500063" y="981075"/>
            <a:ext cx="3695700" cy="95944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4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WHAT MAKES YOUR BUSINESS UNIQUE?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EXAMPLE 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efly pistachio ice cream made LOWERCALORIES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5695950" y="0"/>
            <a:ext cx="7315200" cy="731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0538" y="2962275"/>
            <a:ext cx="4610100" cy="19240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36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LESS CALORIES THAN OTHER GELATO</a:t>
            </a:r>
          </a:p>
        </p:txBody>
      </p:sp>
      <p:sp>
        <p:nvSpPr>
          <p:cNvPr id="4" name="Rectangle 3"/>
          <p:cNvSpPr/>
          <p:nvPr/>
        </p:nvSpPr>
        <p:spPr>
          <a:xfrm>
            <a:off x="552450" y="5543550"/>
            <a:ext cx="4548188" cy="1380898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585" dirty="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YOUR ICE CREAM APPEALS TO</a:t>
            </a:r>
            <a:r>
              <a:rPr lang="en-US" sz="2585" dirty="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 </a:t>
            </a:r>
            <a:br>
              <a:rPr lang="en-US" sz="2585" dirty="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</a:br>
            <a:r>
              <a:rPr lang="en-US" sz="2585" dirty="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A</a:t>
            </a:r>
            <a:r>
              <a:rPr sz="2585" dirty="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 </a:t>
            </a:r>
            <a:r>
              <a:rPr lang="en-US" sz="2585" dirty="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HEALTH-CONSCIOUS</a:t>
            </a:r>
            <a:r>
              <a:rPr sz="2585" dirty="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 CROWD</a:t>
            </a:r>
          </a:p>
        </p:txBody>
      </p:sp>
      <p:sp>
        <p:nvSpPr>
          <p:cNvPr id="5" name="Rectangle 4"/>
          <p:cNvSpPr/>
          <p:nvPr/>
        </p:nvSpPr>
        <p:spPr>
          <a:xfrm>
            <a:off x="500063" y="981075"/>
            <a:ext cx="4767263" cy="95944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4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WHAT ELSE MAKES SAID PRODUCT UNIQUE?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OVERVIEW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6680" y="438150"/>
            <a:ext cx="4046295" cy="8001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45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OVERVIEW</a:t>
            </a:r>
          </a:p>
        </p:txBody>
      </p:sp>
      <p:pic>
        <p:nvPicPr>
          <p:cNvPr id="3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4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5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90653" y="4810125"/>
            <a:ext cx="9826594" cy="4762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Defining Your Differentiators</a:t>
            </a:r>
          </a:p>
        </p:txBody>
      </p:sp>
      <p:pic>
        <p:nvPicPr>
          <p:cNvPr id="7" name="2020-Science-46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362075" y="4676775"/>
            <a:ext cx="688449" cy="714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90653" y="1638300"/>
            <a:ext cx="10730022" cy="4762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What is a Brand Story</a:t>
            </a:r>
          </a:p>
        </p:txBody>
      </p:sp>
      <p:pic>
        <p:nvPicPr>
          <p:cNvPr id="9" name="question bubble outline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212324" y="1457325"/>
            <a:ext cx="845522" cy="8455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7781" y="2686050"/>
            <a:ext cx="9961369" cy="4762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Why is a Brand Story Important</a:t>
            </a:r>
          </a:p>
        </p:txBody>
      </p:sp>
      <p:pic>
        <p:nvPicPr>
          <p:cNvPr id="11" name="gears settings double outline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212324" y="2495550"/>
            <a:ext cx="1050401" cy="10504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96811" y="5762625"/>
            <a:ext cx="10076211" cy="4762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How can a Brand Story impact your bottom line</a:t>
            </a:r>
          </a:p>
        </p:txBody>
      </p:sp>
      <p:pic>
        <p:nvPicPr>
          <p:cNvPr id="13" name="graph line chart outline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1212324" y="5562270"/>
            <a:ext cx="981075" cy="8337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96811" y="3743325"/>
            <a:ext cx="9192418" cy="4762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Do you know your Brand Story?</a:t>
            </a:r>
          </a:p>
        </p:txBody>
      </p:sp>
      <p:pic>
        <p:nvPicPr>
          <p:cNvPr id="15" name="location pin on round map outline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212324" y="3543300"/>
            <a:ext cx="976248" cy="97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EXAMPL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efly a restaurant with a drive through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5695950" y="0"/>
            <a:ext cx="7315200" cy="731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0538" y="4200525"/>
            <a:ext cx="5476875" cy="12763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36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DRIVE-THRU</a:t>
            </a:r>
          </a:p>
          <a:p>
            <a:pPr algn="l" hangingPunct="0">
              <a:lnSpc>
                <a:spcPct val="116667"/>
              </a:lnSpc>
            </a:pPr>
            <a:r>
              <a:rPr sz="36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SERVICE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0063" y="1238250"/>
            <a:ext cx="4414838" cy="191888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4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WHY DO YOU APPEAL TO YOUR CUSTOMERS OVER YOUR COMPETITION?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FULL STORY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tretch>
            <a:fillRect/>
          </a:stretch>
        </p:blipFill>
        <p:spPr>
          <a:xfrm>
            <a:off x="5648325" y="0"/>
            <a:ext cx="7362825" cy="731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9174" y="739417"/>
            <a:ext cx="3752850" cy="533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30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UNIQUE FLAVORS </a:t>
            </a:r>
          </a:p>
        </p:txBody>
      </p:sp>
      <p:pic>
        <p:nvPicPr>
          <p:cNvPr id="4" name="approved checked outline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209550" y="676275"/>
            <a:ext cx="723900" cy="723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9175" y="1835219"/>
            <a:ext cx="3080716" cy="533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30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DAIRY FREE!</a:t>
            </a:r>
          </a:p>
        </p:txBody>
      </p:sp>
      <p:pic>
        <p:nvPicPr>
          <p:cNvPr id="6" name="approved checked outline copy 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209550" y="1714500"/>
            <a:ext cx="723900" cy="723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9175" y="2730776"/>
            <a:ext cx="3467597" cy="10668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30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LOWER CALORIES</a:t>
            </a:r>
          </a:p>
        </p:txBody>
      </p:sp>
      <p:pic>
        <p:nvPicPr>
          <p:cNvPr id="8" name="approved checked outline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209550" y="2914650"/>
            <a:ext cx="723900" cy="723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9174" y="5719253"/>
            <a:ext cx="4119562" cy="10668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30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LOCAL &amp; WOMEN OWNED BUSINESS</a:t>
            </a:r>
          </a:p>
        </p:txBody>
      </p:sp>
      <p:pic>
        <p:nvPicPr>
          <p:cNvPr id="10" name="approved checked outline copy 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209549" y="5958496"/>
            <a:ext cx="723900" cy="723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19174" y="4176748"/>
            <a:ext cx="4119562" cy="10668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30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CONVENIENT FOR BUSY SCHEDULES </a:t>
            </a:r>
          </a:p>
        </p:txBody>
      </p:sp>
      <p:pic>
        <p:nvPicPr>
          <p:cNvPr id="12" name="approved checked outline copy 2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209549" y="4414873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428"/>
        </a:solidFill>
        <a:effectLst/>
      </p:bgPr>
    </p:bg>
    <p:spTree>
      <p:nvGrpSpPr>
        <p:cNvPr id="1" name="CONSIDER...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8675" y="781050"/>
            <a:ext cx="8610600" cy="14859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875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OTHER THINGS TO  CONSIDER...</a:t>
            </a:r>
          </a:p>
        </p:txBody>
      </p:sp>
      <p:pic>
        <p:nvPicPr>
          <p:cNvPr id="4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5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6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0137" y="3462516"/>
            <a:ext cx="8184313" cy="4095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342900" indent="-342900" algn="l" hangingPunct="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2700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Is there a cause that matters to your brand?</a:t>
            </a:r>
          </a:p>
        </p:txBody>
      </p:sp>
      <p:sp>
        <p:nvSpPr>
          <p:cNvPr id="8" name="Rectangle 7"/>
          <p:cNvSpPr/>
          <p:nvPr/>
        </p:nvSpPr>
        <p:spPr>
          <a:xfrm>
            <a:off x="750137" y="4167366"/>
            <a:ext cx="8050963" cy="4095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342900" indent="-342900" algn="l" hangingPunct="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27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Do you support any social movements?</a:t>
            </a:r>
          </a:p>
        </p:txBody>
      </p:sp>
      <p:sp>
        <p:nvSpPr>
          <p:cNvPr id="9" name="Rectangle 8"/>
          <p:cNvSpPr/>
          <p:nvPr/>
        </p:nvSpPr>
        <p:spPr>
          <a:xfrm>
            <a:off x="750137" y="4986516"/>
            <a:ext cx="8403388" cy="8191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342900" indent="-342900" algn="l" hangingPunct="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27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Is there something you would like your business to be known for?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0137" y="2771528"/>
            <a:ext cx="8184313" cy="4095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342900" indent="-342900" algn="l" hangingPunct="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27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Why did you start your business/brand?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The STOR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8112" y="1790516"/>
            <a:ext cx="4561829" cy="40005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25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Brand Story: Gelato Delights</a:t>
            </a:r>
          </a:p>
          <a:p>
            <a:pPr algn="l" hangingPunct="0">
              <a:lnSpc>
                <a:spcPct val="116667"/>
              </a:lnSpc>
            </a:pPr>
            <a:r>
              <a:rPr sz="225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At Gelato Delights, we believe that indulging in a sweet treat doesn’t have to come with a side of guilt. Our journey began with a simple idea: to create gelato that is not only delicious but also aligns with a healthier lifestyle and a commitment to social responsibility.</a:t>
            </a:r>
          </a:p>
        </p:txBody>
      </p:sp>
      <p:pic>
        <p:nvPicPr>
          <p:cNvPr id="3" name="Story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6005136" y="9525"/>
            <a:ext cx="7315200" cy="7315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97989" y="377625"/>
            <a:ext cx="4964289" cy="16002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THE </a:t>
            </a: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STORY?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The STOR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ry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6005136" y="9525"/>
            <a:ext cx="7315200" cy="731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1179" y="597935"/>
            <a:ext cx="5334316" cy="61626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165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The whole story:</a:t>
            </a:r>
          </a:p>
          <a:p>
            <a:pPr algn="l" hangingPunct="0">
              <a:lnSpc>
                <a:spcPct val="116667"/>
              </a:lnSpc>
            </a:pPr>
            <a:endParaRPr sz="1650">
              <a:solidFill>
                <a:srgbClr val="111236"/>
              </a:solidFill>
              <a:latin typeface="SuperscriptNumbersFontFix"/>
              <a:ea typeface="+mn-ea"/>
              <a:cs typeface="SuperscriptNumbersFontFix"/>
            </a:endParaRPr>
          </a:p>
          <a:p>
            <a:pPr algn="l" hangingPunct="0">
              <a:lnSpc>
                <a:spcPct val="116667"/>
              </a:lnSpc>
            </a:pPr>
            <a:r>
              <a:rPr sz="165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Our founder Jane, was a passionate gelato enthusiast who faced a challenge: she wanted to enjoy creamy, rich flavors without compromising her health or values. Driven by this challenge, Jane set out to craft unique, dairy-free gelato that would cater to both health-conscious individuals and those with dietary restrictions. Through countless experiments and taste tests, Gelato Delights was born—</a:t>
            </a:r>
            <a:r>
              <a:rPr sz="165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a place where every scoop is crafted from plant-based ingredients, lower in calories, and bursting with innovative flavors.</a:t>
            </a:r>
          </a:p>
          <a:p>
            <a:pPr algn="l" hangingPunct="0">
              <a:lnSpc>
                <a:spcPct val="116667"/>
              </a:lnSpc>
            </a:pPr>
            <a:endParaRPr sz="1650" b="1">
              <a:solidFill>
                <a:srgbClr val="111236"/>
              </a:solidFill>
              <a:latin typeface="SuperscriptNumbersFontFix"/>
              <a:ea typeface="+mn-ea"/>
              <a:cs typeface="SuperscriptNumbersFontFix"/>
            </a:endParaRPr>
          </a:p>
          <a:p>
            <a:pPr algn="l" hangingPunct="0">
              <a:lnSpc>
                <a:spcPct val="116667"/>
              </a:lnSpc>
            </a:pPr>
            <a:r>
              <a:rPr sz="165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But we didn’t stop there. Understanding the fast pace of modern life, we introduced a drive-through option, allowing you to enjoy your favorite gelato with ultimate convenience. Whether you're on a quick lunch break or picking up a treat after a long day, </a:t>
            </a:r>
            <a:r>
              <a:rPr sz="165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Gelato Delights is designed to fit seamlessly into your lifestyle.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97989" y="377625"/>
            <a:ext cx="4964289" cy="16002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THE </a:t>
            </a: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STORY?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The STORY 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010" y="666689"/>
            <a:ext cx="5103015" cy="5867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165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A step further...</a:t>
            </a:r>
          </a:p>
          <a:p>
            <a:pPr algn="l" hangingPunct="0">
              <a:lnSpc>
                <a:spcPct val="116667"/>
              </a:lnSpc>
            </a:pPr>
            <a:endParaRPr sz="1650">
              <a:solidFill>
                <a:srgbClr val="111236"/>
              </a:solidFill>
              <a:latin typeface="SuperscriptNumbersFontFix"/>
              <a:ea typeface="+mn-ea"/>
              <a:cs typeface="SuperscriptNumbersFontFix"/>
            </a:endParaRPr>
          </a:p>
          <a:p>
            <a:pPr algn="l" hangingPunct="0">
              <a:lnSpc>
                <a:spcPct val="116667"/>
              </a:lnSpc>
            </a:pPr>
            <a:r>
              <a:rPr sz="165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Our commitment extends beyond your taste buds.</a:t>
            </a:r>
            <a:r>
              <a:rPr sz="165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 We’re deeply invested in our community and support initiatives that promote sustainability and social well-being.</a:t>
            </a:r>
            <a:r>
              <a:rPr sz="165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 A portion of every sale goes toward local programs that aid in environmental conservation and provide support to underserved communities.</a:t>
            </a:r>
          </a:p>
          <a:p>
            <a:pPr algn="l" hangingPunct="0">
              <a:lnSpc>
                <a:spcPct val="116667"/>
              </a:lnSpc>
            </a:pPr>
            <a:endParaRPr sz="1650">
              <a:solidFill>
                <a:srgbClr val="111236"/>
              </a:solidFill>
              <a:latin typeface="SuperscriptNumbersFontFix"/>
              <a:ea typeface="+mn-ea"/>
              <a:cs typeface="SuperscriptNumbersFontFix"/>
            </a:endParaRPr>
          </a:p>
          <a:p>
            <a:pPr algn="l" hangingPunct="0">
              <a:lnSpc>
                <a:spcPct val="116667"/>
              </a:lnSpc>
            </a:pPr>
            <a:r>
              <a:rPr sz="165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By choosing Gelato Delights, you’re not only savoring a guilt-free dessert but also contributing to meaningful change.</a:t>
            </a:r>
          </a:p>
          <a:p>
            <a:pPr algn="l" hangingPunct="0">
              <a:lnSpc>
                <a:spcPct val="116667"/>
              </a:lnSpc>
            </a:pPr>
            <a:endParaRPr sz="1650" b="1">
              <a:solidFill>
                <a:srgbClr val="111236"/>
              </a:solidFill>
              <a:latin typeface="SuperscriptNumbersFontFix"/>
              <a:ea typeface="+mn-ea"/>
              <a:cs typeface="SuperscriptNumbersFontFix"/>
            </a:endParaRPr>
          </a:p>
          <a:p>
            <a:pPr algn="l" hangingPunct="0">
              <a:lnSpc>
                <a:spcPct val="116667"/>
              </a:lnSpc>
            </a:pPr>
            <a:r>
              <a:rPr sz="1650" b="1">
                <a:solidFill>
                  <a:srgbClr val="A69428"/>
                </a:solidFill>
                <a:latin typeface="SuperscriptNumbersFontFix"/>
                <a:ea typeface="+mn-ea"/>
                <a:cs typeface="SuperscriptNumbersFontFix"/>
              </a:rPr>
              <a:t>From our inventive flavors to our drive-through convenience and our dedication to social responsibility, Gelato Delights is more than just a gelato store. It’s a celebration of better choices, both for you and for the world around us.</a:t>
            </a:r>
          </a:p>
        </p:txBody>
      </p:sp>
      <p:pic>
        <p:nvPicPr>
          <p:cNvPr id="3" name="Story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6005136" y="9525"/>
            <a:ext cx="7315200" cy="7315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97989" y="377625"/>
            <a:ext cx="4964289" cy="16002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4500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THE </a:t>
            </a:r>
            <a:r>
              <a:rPr sz="4500" b="1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STOR</a:t>
            </a:r>
            <a:r>
              <a:rPr lang="en-US" sz="4500" b="1" dirty="0">
                <a:solidFill>
                  <a:srgbClr val="FFFFFF"/>
                </a:solidFill>
                <a:latin typeface="SuperscriptNumbersFontFix"/>
                <a:cs typeface="SuperscriptNumbersFontFix"/>
              </a:rPr>
              <a:t>Y</a:t>
            </a:r>
            <a:endParaRPr sz="4500" b="1" dirty="0">
              <a:solidFill>
                <a:srgbClr val="FFFFFF"/>
              </a:solidFill>
              <a:latin typeface="SuperscriptNumbersFontFix"/>
              <a:ea typeface="+mn-ea"/>
              <a:cs typeface="SuperscriptNumbersFontFix"/>
            </a:endParaRP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The STORY 3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09120" y="209338"/>
            <a:ext cx="4894331" cy="19240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36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Example:</a:t>
            </a:r>
          </a:p>
          <a:p>
            <a:pPr algn="l" hangingPunct="0">
              <a:lnSpc>
                <a:spcPct val="116667"/>
              </a:lnSpc>
            </a:pPr>
            <a:r>
              <a:rPr sz="36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SOCIAL MEDIA</a:t>
            </a:r>
          </a:p>
          <a:p>
            <a:pPr algn="l" hangingPunct="0">
              <a:lnSpc>
                <a:spcPct val="116667"/>
              </a:lnSpc>
            </a:pPr>
            <a:r>
              <a:rPr sz="36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POST</a:t>
            </a:r>
          </a:p>
        </p:txBody>
      </p:sp>
      <p:sp>
        <p:nvSpPr>
          <p:cNvPr id="3" name="Rectangle 2"/>
          <p:cNvSpPr/>
          <p:nvPr/>
        </p:nvSpPr>
        <p:spPr>
          <a:xfrm>
            <a:off x="7709120" y="2421262"/>
            <a:ext cx="4894331" cy="3581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81667"/>
              </a:lnSpc>
              <a:spcBef>
                <a:spcPct val="7333"/>
              </a:spcBef>
            </a:pPr>
            <a:r>
              <a:rPr sz="225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At Gelato Delights, every scoop supports local sustainability and community programs. Enjoy a delicious, plant-based treat and make a positive impact with every purchase. </a:t>
            </a:r>
          </a:p>
          <a:p>
            <a:pPr algn="l" hangingPunct="0">
              <a:lnSpc>
                <a:spcPct val="81667"/>
              </a:lnSpc>
            </a:pPr>
            <a:r>
              <a:rPr sz="225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#SustainableLiving #LocalEats #GelatoLovers #TasteTheChange</a:t>
            </a:r>
          </a:p>
        </p:txBody>
      </p:sp>
      <p:pic>
        <p:nvPicPr>
          <p:cNvPr id="4" name="Screenshot 2024-08-07 at 12.11.46 PM.png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" y="11414"/>
            <a:ext cx="7315361" cy="73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IMPACT TO BOTTOM LINE">
          <a:extLst>
            <a:ext uri="{FF2B5EF4-FFF2-40B4-BE49-F238E27FC236}">
              <a16:creationId xmlns:a16="http://schemas.microsoft.com/office/drawing/2014/main" id="{A6E11316-35F0-EC66-C7AF-577CC7B73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9">
            <a:hlinkClick r:id="rId2" action="ppaction://hlinksldjump"/>
            <a:extLst>
              <a:ext uri="{FF2B5EF4-FFF2-40B4-BE49-F238E27FC236}">
                <a16:creationId xmlns:a16="http://schemas.microsoft.com/office/drawing/2014/main" id="{60289F5B-98FA-BDEE-5455-6C1D14D87FE0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3" name="Shape-19 copy 1">
            <a:hlinkClick r:id="rId2" action="ppaction://hlinksldjump"/>
            <a:extLst>
              <a:ext uri="{FF2B5EF4-FFF2-40B4-BE49-F238E27FC236}">
                <a16:creationId xmlns:a16="http://schemas.microsoft.com/office/drawing/2014/main" id="{CDCFDA34-95B7-D83A-6234-0D75C4DFBFD5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4" name="Shape-19 copy 2">
            <a:hlinkClick r:id="rId2" action="ppaction://hlinksldjump"/>
            <a:extLst>
              <a:ext uri="{FF2B5EF4-FFF2-40B4-BE49-F238E27FC236}">
                <a16:creationId xmlns:a16="http://schemas.microsoft.com/office/drawing/2014/main" id="{8943DBF4-7483-258C-C519-B530A4307046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5" name="iStock-1374881282">
            <a:extLst>
              <a:ext uri="{FF2B5EF4-FFF2-40B4-BE49-F238E27FC236}">
                <a16:creationId xmlns:a16="http://schemas.microsoft.com/office/drawing/2014/main" id="{DC3C406E-7667-8666-920B-80F457BE6D9E}"/>
              </a:ext>
            </a:extLst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16859249" y="2095500"/>
            <a:ext cx="5486400" cy="2743200"/>
          </a:xfrm>
          <a:prstGeom prst="rect">
            <a:avLst/>
          </a:prstGeom>
        </p:spPr>
      </p:pic>
      <p:pic>
        <p:nvPicPr>
          <p:cNvPr id="6" name="Firefly Impacting your bottom line 51918">
            <a:extLst>
              <a:ext uri="{FF2B5EF4-FFF2-40B4-BE49-F238E27FC236}">
                <a16:creationId xmlns:a16="http://schemas.microsoft.com/office/drawing/2014/main" id="{87364876-3349-27CE-8503-01BDC2F52398}"/>
              </a:ext>
            </a:extLst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581650" y="0"/>
            <a:ext cx="7429500" cy="731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04178F-C90F-9320-E30F-0B09C8EE359D}"/>
              </a:ext>
            </a:extLst>
          </p:cNvPr>
          <p:cNvSpPr/>
          <p:nvPr/>
        </p:nvSpPr>
        <p:spPr>
          <a:xfrm>
            <a:off x="436386" y="1866900"/>
            <a:ext cx="4964289" cy="3200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0" marR="0" lvl="0" indent="0" algn="l" defTabSz="914400" rtl="0" eaLnBrk="1" fontAlgn="auto" latinLnBrk="0" hangingPunct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scriptNumbersFontFix"/>
                <a:ea typeface="+mn-ea"/>
                <a:cs typeface="SuperscriptNumbersFontFix"/>
              </a:rPr>
              <a:t>HOW CAN YOUR BRAND STORY</a:t>
            </a:r>
            <a:r>
              <a:rPr kumimoji="0" sz="4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scriptNumbersFontFix"/>
                <a:ea typeface="+mn-ea"/>
                <a:cs typeface="SuperscriptNumbersFontFix"/>
              </a:rPr>
              <a:t> IMPACT YOUR BOTTOM LINE?</a:t>
            </a:r>
          </a:p>
        </p:txBody>
      </p:sp>
    </p:spTree>
    <p:extLst>
      <p:ext uri="{BB962C8B-B14F-4D97-AF65-F5344CB8AC3E}">
        <p14:creationId xmlns:p14="http://schemas.microsoft.com/office/powerpoint/2010/main" val="331336935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ROI DOLLARS - ICE CREAM EXAMPL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>
            <a:lum bright="-52000"/>
          </a:blip>
          <a:stretch>
            <a:fillRect/>
          </a:stretch>
        </p:blipFill>
        <p:spPr>
          <a:xfrm>
            <a:off x="0" y="-66675"/>
            <a:ext cx="13232946" cy="7410450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375900" y="-31750"/>
            <a:ext cx="2673350" cy="7416800"/>
          </a:xfrm>
          <a:prstGeom prst="rect">
            <a:avLst/>
          </a:prstGeom>
        </p:spPr>
      </p:pic>
      <p:pic>
        <p:nvPicPr>
          <p:cNvPr id="4" name="Shape-19">
            <a:hlinkClick r:id="rId5" action="ppaction://hlinksldjump"/>
          </p:cNvPr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5" name="Shape-19 copy 1">
            <a:hlinkClick r:id="rId5" action="ppaction://hlinksldjump"/>
          </p:cNvPr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6" name="Shape-19 copy 2">
            <a:hlinkClick r:id="rId5" action="ppaction://hlinksldjump"/>
          </p:cNvPr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1587" y="3115099"/>
            <a:ext cx="8138388" cy="29146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41667"/>
              </a:lnSpc>
            </a:pPr>
            <a:r>
              <a:rPr sz="225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Demographics</a:t>
            </a:r>
            <a:r>
              <a:rPr sz="225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 - Age, Gender, Occupation, Location</a:t>
            </a:r>
          </a:p>
          <a:p>
            <a:pPr algn="l" hangingPunct="0">
              <a:lnSpc>
                <a:spcPct val="141667"/>
              </a:lnSpc>
            </a:pPr>
            <a:r>
              <a:rPr sz="225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Psychographics </a:t>
            </a:r>
            <a:r>
              <a:rPr sz="225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- Values, Lifestyle, Interests, Motivations</a:t>
            </a:r>
          </a:p>
          <a:p>
            <a:pPr algn="l" hangingPunct="0">
              <a:lnSpc>
                <a:spcPct val="141667"/>
              </a:lnSpc>
            </a:pPr>
            <a:r>
              <a:rPr sz="225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Behavioral Habits</a:t>
            </a:r>
            <a:r>
              <a:rPr sz="225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 - Shopping Habits, Media Consumption, Spending Habits</a:t>
            </a:r>
          </a:p>
          <a:p>
            <a:pPr algn="l" hangingPunct="0">
              <a:lnSpc>
                <a:spcPct val="141667"/>
              </a:lnSpc>
            </a:pPr>
            <a:r>
              <a:rPr sz="225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Pain Points</a:t>
            </a:r>
            <a:r>
              <a:rPr sz="225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 - Health Concerns, Busy Lifestyle, Ethical Consideration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921587" y="1024286"/>
            <a:ext cx="8138388" cy="17526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41667"/>
              </a:lnSpc>
            </a:pPr>
            <a:r>
              <a:rPr sz="27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QUESTIONS TO ASK</a:t>
            </a:r>
          </a:p>
          <a:p>
            <a:pPr algn="l" hangingPunct="0">
              <a:lnSpc>
                <a:spcPct val="141667"/>
              </a:lnSpc>
            </a:pPr>
            <a:r>
              <a:rPr sz="27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Who are you serving?</a:t>
            </a:r>
          </a:p>
          <a:p>
            <a:pPr algn="l" hangingPunct="0">
              <a:lnSpc>
                <a:spcPct val="141667"/>
              </a:lnSpc>
            </a:pPr>
            <a:r>
              <a:rPr sz="27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What are their needs and desires?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ROI DOLLAR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>
            <a:lum bright="-36000"/>
          </a:blip>
          <a:stretch>
            <a:fillRect/>
          </a:stretch>
        </p:blipFill>
        <p:spPr>
          <a:xfrm>
            <a:off x="0" y="0"/>
            <a:ext cx="12484553" cy="6991350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375900" y="-31750"/>
            <a:ext cx="2673350" cy="7416800"/>
          </a:xfrm>
          <a:prstGeom prst="rect">
            <a:avLst/>
          </a:prstGeom>
        </p:spPr>
      </p:pic>
      <p:pic>
        <p:nvPicPr>
          <p:cNvPr id="4" name="Shape-19">
            <a:hlinkClick r:id="rId5" action="ppaction://hlinksldjump"/>
          </p:cNvPr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5" name="Shape-19 copy 1">
            <a:hlinkClick r:id="rId5" action="ppaction://hlinksldjump"/>
          </p:cNvPr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6" name="Shape-19 copy 2">
            <a:hlinkClick r:id="rId5" action="ppaction://hlinksldjump"/>
          </p:cNvPr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7" name="iStock-1163536613.jpg"/>
          <p:cNvPicPr/>
          <p:nvPr/>
        </p:nvPicPr>
        <p:blipFill rotWithShape="1">
          <a:blip r:embed="rId7"/>
          <a:stretch>
            <a:fillRect/>
          </a:stretch>
        </p:blipFill>
        <p:spPr>
          <a:xfrm flipH="1">
            <a:off x="4467225" y="504825"/>
            <a:ext cx="10424472" cy="69445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6201" y="3522606"/>
            <a:ext cx="8138389" cy="6858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= SAVINGS!</a:t>
            </a:r>
          </a:p>
        </p:txBody>
      </p:sp>
      <p:sp>
        <p:nvSpPr>
          <p:cNvPr id="9" name="Rectangle 8"/>
          <p:cNvSpPr/>
          <p:nvPr/>
        </p:nvSpPr>
        <p:spPr>
          <a:xfrm>
            <a:off x="866201" y="2824254"/>
            <a:ext cx="8138389" cy="6858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MARKETING WISELY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INTRO- PART 1">
          <a:extLst>
            <a:ext uri="{FF2B5EF4-FFF2-40B4-BE49-F238E27FC236}">
              <a16:creationId xmlns:a16="http://schemas.microsoft.com/office/drawing/2014/main" id="{FFEC5EE5-4777-2124-7462-EAAF03F60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9">
            <a:hlinkClick r:id="rId2" action="ppaction://hlinksldjump"/>
            <a:extLst>
              <a:ext uri="{FF2B5EF4-FFF2-40B4-BE49-F238E27FC236}">
                <a16:creationId xmlns:a16="http://schemas.microsoft.com/office/drawing/2014/main" id="{9A78AFA3-7470-2F56-2D56-394F5A94891E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3" name="Shape-19 copy 1">
            <a:hlinkClick r:id="rId2" action="ppaction://hlinksldjump"/>
            <a:extLst>
              <a:ext uri="{FF2B5EF4-FFF2-40B4-BE49-F238E27FC236}">
                <a16:creationId xmlns:a16="http://schemas.microsoft.com/office/drawing/2014/main" id="{78DF6560-2748-973C-B84D-D5B6037EC35A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4" name="Shape-19 copy 2">
            <a:hlinkClick r:id="rId2" action="ppaction://hlinksldjump"/>
            <a:extLst>
              <a:ext uri="{FF2B5EF4-FFF2-40B4-BE49-F238E27FC236}">
                <a16:creationId xmlns:a16="http://schemas.microsoft.com/office/drawing/2014/main" id="{2F756C24-4DDE-85AF-B5AA-D24A1ABB68A0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5" name="BrandStory">
            <a:extLst>
              <a:ext uri="{FF2B5EF4-FFF2-40B4-BE49-F238E27FC236}">
                <a16:creationId xmlns:a16="http://schemas.microsoft.com/office/drawing/2014/main" id="{81BB9285-D428-AA17-13A2-4B053BBB8045}"/>
              </a:ext>
            </a:extLst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724525" y="0"/>
            <a:ext cx="7315200" cy="7315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3F6381-9BA0-422E-3A5C-0E1A154C88E3}"/>
              </a:ext>
            </a:extLst>
          </p:cNvPr>
          <p:cNvSpPr/>
          <p:nvPr/>
        </p:nvSpPr>
        <p:spPr>
          <a:xfrm>
            <a:off x="529872" y="1463520"/>
            <a:ext cx="5137503" cy="45910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lang="en-US" sz="3000" i="1" dirty="0">
                <a:solidFill>
                  <a:srgbClr val="FFFFFF"/>
                </a:solidFill>
                <a:latin typeface="SuperscriptNumbersFontFix"/>
                <a:cs typeface="SuperscriptNumbersFontFix"/>
              </a:rPr>
              <a:t>“EFFECTIVE CONTENT MARKETING IS ABOUT MASTERING THE ART OF STORYTELLING.”</a:t>
            </a:r>
          </a:p>
          <a:p>
            <a:pPr algn="l" hangingPunct="0">
              <a:lnSpc>
                <a:spcPct val="100000"/>
              </a:lnSpc>
            </a:pPr>
            <a:endParaRPr lang="en-US" sz="3000" i="1" dirty="0">
              <a:solidFill>
                <a:srgbClr val="FFFFFF"/>
              </a:solidFill>
              <a:latin typeface="SuperscriptNumbersFontFix"/>
              <a:cs typeface="SuperscriptNumbersFontFix"/>
            </a:endParaRPr>
          </a:p>
          <a:p>
            <a:pPr algn="l" hangingPunct="0">
              <a:lnSpc>
                <a:spcPct val="100000"/>
              </a:lnSpc>
            </a:pPr>
            <a:r>
              <a:rPr lang="en-US" sz="3000" i="1" dirty="0">
                <a:solidFill>
                  <a:srgbClr val="FFFFFF"/>
                </a:solidFill>
                <a:latin typeface="SuperscriptNumbersFontFix"/>
                <a:cs typeface="SuperscriptNumbersFontFix"/>
              </a:rPr>
              <a:t>“FACTS TELL, BUT STORIES SELL!”</a:t>
            </a:r>
          </a:p>
          <a:p>
            <a:pPr algn="l" hangingPunct="0">
              <a:lnSpc>
                <a:spcPct val="100000"/>
              </a:lnSpc>
            </a:pPr>
            <a:endParaRPr lang="en-US" sz="2000" dirty="0">
              <a:solidFill>
                <a:srgbClr val="FFFFFF"/>
              </a:solidFill>
              <a:latin typeface="SuperscriptNumbersFontFix"/>
              <a:cs typeface="SuperscriptNumbersFontFix"/>
            </a:endParaRPr>
          </a:p>
          <a:p>
            <a:pPr algn="l" hangingPunct="0"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latin typeface="SuperscriptNumbersFontFix"/>
                <a:cs typeface="SuperscriptNumbersFontFix"/>
              </a:rPr>
              <a:t>                                                    Bryan Eisenberg </a:t>
            </a:r>
          </a:p>
          <a:p>
            <a:pPr algn="l" hangingPunct="0">
              <a:lnSpc>
                <a:spcPct val="100000"/>
              </a:lnSpc>
            </a:pPr>
            <a:endParaRPr lang="en-US" sz="3000" dirty="0">
              <a:solidFill>
                <a:srgbClr val="FFFFFF"/>
              </a:solidFill>
              <a:latin typeface="SuperscriptNumbersFontFix"/>
              <a:cs typeface="SuperscriptNumbersFontFix"/>
            </a:endParaRPr>
          </a:p>
          <a:p>
            <a:pPr algn="l" hangingPunct="0">
              <a:lnSpc>
                <a:spcPct val="100000"/>
              </a:lnSpc>
            </a:pPr>
            <a:endParaRPr lang="en-US" sz="3000" dirty="0">
              <a:solidFill>
                <a:srgbClr val="FFFFFF"/>
              </a:solidFill>
              <a:latin typeface="SuperscriptNumbersFontFix"/>
              <a:cs typeface="SuperscriptNumbersFontFix"/>
            </a:endParaRPr>
          </a:p>
          <a:p>
            <a:pPr algn="l" hangingPunct="0">
              <a:lnSpc>
                <a:spcPct val="100000"/>
              </a:lnSpc>
            </a:pPr>
            <a:endParaRPr lang="en-US" sz="3000" dirty="0">
              <a:solidFill>
                <a:srgbClr val="FFFFFF"/>
              </a:solidFill>
              <a:latin typeface="SuperscriptNumbersFontFix"/>
              <a:ea typeface="+mn-ea"/>
              <a:cs typeface="SuperscriptNumbersFontFix"/>
            </a:endParaRPr>
          </a:p>
          <a:p>
            <a:pPr algn="l" hangingPunct="0">
              <a:lnSpc>
                <a:spcPct val="100000"/>
              </a:lnSpc>
            </a:pPr>
            <a:endParaRPr lang="en-US" sz="3000" dirty="0">
              <a:solidFill>
                <a:srgbClr val="FFFFFF"/>
              </a:solidFill>
              <a:latin typeface="SuperscriptNumbersFontFix"/>
              <a:cs typeface="SuperscriptNumbersFontFix"/>
            </a:endParaRPr>
          </a:p>
          <a:p>
            <a:pPr algn="l" hangingPunct="0">
              <a:lnSpc>
                <a:spcPct val="100000"/>
              </a:lnSpc>
            </a:pPr>
            <a:endParaRPr sz="3000" dirty="0">
              <a:solidFill>
                <a:srgbClr val="FFFFFF"/>
              </a:solidFill>
              <a:latin typeface="SuperscriptNumbersFontFix"/>
              <a:ea typeface="+mn-ea"/>
              <a:cs typeface="SuperscriptNumbersFontFix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AE7537-F58A-2D04-317F-AAEA4859B2A9}"/>
              </a:ext>
            </a:extLst>
          </p:cNvPr>
          <p:cNvSpPr/>
          <p:nvPr/>
        </p:nvSpPr>
        <p:spPr>
          <a:xfrm>
            <a:off x="436386" y="1362075"/>
            <a:ext cx="2240139" cy="736046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 sz="4838" b="1" dirty="0">
              <a:solidFill>
                <a:srgbClr val="A69428"/>
              </a:solidFill>
              <a:latin typeface="SuperscriptNumbersFontFix"/>
              <a:ea typeface="+mn-ea"/>
              <a:cs typeface="SuperscriptNumbersFontFix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0589E4-ADB1-297A-F0C1-F4BE3F5E0866}"/>
              </a:ext>
            </a:extLst>
          </p:cNvPr>
          <p:cNvSpPr/>
          <p:nvPr/>
        </p:nvSpPr>
        <p:spPr>
          <a:xfrm>
            <a:off x="9477375" y="6191250"/>
            <a:ext cx="3324225" cy="914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3000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YOUR </a:t>
            </a:r>
            <a:r>
              <a:rPr sz="3000" b="1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STORY </a:t>
            </a:r>
            <a:r>
              <a:rPr sz="3000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MATTERS</a:t>
            </a:r>
          </a:p>
        </p:txBody>
      </p:sp>
    </p:spTree>
    <p:extLst>
      <p:ext uri="{BB962C8B-B14F-4D97-AF65-F5344CB8AC3E}">
        <p14:creationId xmlns:p14="http://schemas.microsoft.com/office/powerpoint/2010/main" val="3304210957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INTRO PART 2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3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4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5" name="BrandStor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724525" y="0"/>
            <a:ext cx="7315200" cy="7315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6386" y="1362075"/>
            <a:ext cx="2964039" cy="736046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838" b="1">
                <a:solidFill>
                  <a:srgbClr val="A69428"/>
                </a:solidFill>
                <a:latin typeface="SuperscriptNumbersFontFix"/>
                <a:ea typeface="+mn-ea"/>
                <a:cs typeface="SuperscriptNumbersFontFix"/>
              </a:rPr>
              <a:t>PART 2</a:t>
            </a:r>
          </a:p>
        </p:txBody>
      </p:sp>
      <p:sp>
        <p:nvSpPr>
          <p:cNvPr id="7" name="Rectangle 6"/>
          <p:cNvSpPr/>
          <p:nvPr/>
        </p:nvSpPr>
        <p:spPr>
          <a:xfrm>
            <a:off x="9382125" y="6248400"/>
            <a:ext cx="4067175" cy="914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30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YOUR </a:t>
            </a:r>
            <a:r>
              <a:rPr sz="30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STORY </a:t>
            </a:r>
            <a:r>
              <a:rPr sz="30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MATTERS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3375" y="3990975"/>
            <a:ext cx="5000625" cy="24765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sz="3000" cap="all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Turn your employees into </a:t>
            </a:r>
            <a:r>
              <a:rPr sz="3000" b="1" cap="all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ambassadors</a:t>
            </a:r>
          </a:p>
        </p:txBody>
      </p:sp>
      <p:sp>
        <p:nvSpPr>
          <p:cNvPr id="9" name="text 1"/>
          <p:cNvSpPr/>
          <p:nvPr/>
        </p:nvSpPr>
        <p:spPr>
          <a:xfrm>
            <a:off x="1676400" y="2419350"/>
            <a:ext cx="3168827" cy="1240204"/>
          </a:xfrm>
          <a:prstGeom prst="rect">
            <a:avLst/>
          </a:prstGeom>
        </p:spPr>
        <p:txBody>
          <a:bodyPr spcFirstLastPara="0" lIns="52551" tIns="52551" rIns="52551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2979" b="1" cap="all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</a:t>
            </a:r>
          </a:p>
          <a:p>
            <a:pPr algn="l" hangingPunct="0">
              <a:lnSpc>
                <a:spcPct val="83333"/>
              </a:lnSpc>
            </a:pPr>
            <a:r>
              <a:rPr sz="2979" b="1" cap="all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Engagement Tips</a:t>
            </a:r>
          </a:p>
        </p:txBody>
      </p:sp>
      <p:sp>
        <p:nvSpPr>
          <p:cNvPr id="10" name="text 2"/>
          <p:cNvSpPr/>
          <p:nvPr/>
        </p:nvSpPr>
        <p:spPr>
          <a:xfrm>
            <a:off x="114300" y="1581150"/>
            <a:ext cx="1828800" cy="3077029"/>
          </a:xfrm>
          <a:prstGeom prst="rect">
            <a:avLst/>
          </a:prstGeom>
        </p:spPr>
        <p:txBody>
          <a:bodyPr spcFirstLastPara="0" lIns="290286" tIns="290286" rIns="290286" bIns="0" anchor="t"/>
          <a:lstStyle/>
          <a:p>
            <a:pPr algn="l" hangingPunct="0">
              <a:lnSpc>
                <a:spcPct val="100000"/>
              </a:lnSpc>
            </a:pPr>
            <a:r>
              <a:rPr sz="16457" b="1" cap="all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6386" y="945683"/>
            <a:ext cx="3965111" cy="3429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 sz="2250" b="1" dirty="0">
              <a:solidFill>
                <a:srgbClr val="DFE0E5"/>
              </a:solidFill>
              <a:latin typeface="SuperscriptNumbersFontFix"/>
              <a:ea typeface="+mn-ea"/>
              <a:cs typeface="SuperscriptNumbersFontFix"/>
            </a:endParaRP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BRAND AMBASSADOR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1772" y="1733550"/>
            <a:ext cx="5070828" cy="2057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WHAT IS </a:t>
            </a:r>
          </a:p>
          <a:p>
            <a:pPr algn="l" hangingPunct="0">
              <a:lnSpc>
                <a:spcPct val="100000"/>
              </a:lnSpc>
            </a:pP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A </a:t>
            </a: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</a:t>
            </a:r>
          </a:p>
          <a:p>
            <a:pPr algn="l" hangingPunct="0">
              <a:lnSpc>
                <a:spcPct val="100000"/>
              </a:lnSpc>
            </a:pP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AMBASSADOR?</a:t>
            </a:r>
          </a:p>
        </p:txBody>
      </p:sp>
      <p:pic>
        <p:nvPicPr>
          <p:cNvPr id="3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4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5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6" name="Firefly leadership 5335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724525" y="0"/>
            <a:ext cx="73152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BRAND AMBASSADORS HOW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nd ambassador2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-129662" y="-3727"/>
            <a:ext cx="6701912" cy="7343774"/>
          </a:xfrm>
          <a:prstGeom prst="rect">
            <a:avLst/>
          </a:prstGeom>
        </p:spPr>
      </p:pic>
      <p:pic>
        <p:nvPicPr>
          <p:cNvPr id="3" name="Shape-19">
            <a:hlinkClick r:id="rId3" action="ppaction://hlinksldjump"/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4" name="Shape-19 copy 1">
            <a:hlinkClick r:id="rId3" action="ppaction://hlinksldjump"/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5" name="Shape-19 copy 2">
            <a:hlinkClick r:id="rId3" action="ppaction://hlinksldjump"/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6202" y="4460155"/>
            <a:ext cx="5070828" cy="2057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HOW DO </a:t>
            </a: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</a:t>
            </a:r>
          </a:p>
          <a:p>
            <a:pPr algn="l" hangingPunct="0">
              <a:lnSpc>
                <a:spcPct val="100000"/>
              </a:lnSpc>
            </a:pP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AMBASSADORS CONTRIBUTE?</a:t>
            </a:r>
          </a:p>
        </p:txBody>
      </p:sp>
      <p:sp>
        <p:nvSpPr>
          <p:cNvPr id="7" name="Rectangle 6"/>
          <p:cNvSpPr/>
          <p:nvPr/>
        </p:nvSpPr>
        <p:spPr>
          <a:xfrm>
            <a:off x="7061506" y="1250327"/>
            <a:ext cx="5070828" cy="914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381000" indent="-381000" algn="l" hangingPunct="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30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Increase brand awareness &amp; credibility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7061506" y="2329913"/>
            <a:ext cx="5070828" cy="4572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381000" indent="-381000" algn="l" hangingPunct="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30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Drive sales &amp; leads</a:t>
            </a:r>
          </a:p>
        </p:txBody>
      </p:sp>
      <p:sp>
        <p:nvSpPr>
          <p:cNvPr id="9" name="Rectangle 8"/>
          <p:cNvSpPr/>
          <p:nvPr/>
        </p:nvSpPr>
        <p:spPr>
          <a:xfrm>
            <a:off x="7061507" y="3031975"/>
            <a:ext cx="5585178" cy="4572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381000" indent="-381000" algn="l" hangingPunct="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30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Build trust &amp; engagement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61507" y="3754060"/>
            <a:ext cx="5585178" cy="914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381000" indent="-381000" algn="l" hangingPunct="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30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Provide cost effective marketing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61507" y="4882868"/>
            <a:ext cx="5585178" cy="4572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381000" indent="-381000" algn="l" hangingPunct="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30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Extend social reach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61507" y="5648755"/>
            <a:ext cx="5585178" cy="4572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  <a:buClr>
                <a:srgbClr val="FFFFFF"/>
              </a:buClr>
            </a:pPr>
            <a:endParaRPr sz="3000" dirty="0">
              <a:solidFill>
                <a:srgbClr val="FFFFFF"/>
              </a:solidFill>
              <a:latin typeface="SuperscriptNumbersFontFix"/>
              <a:ea typeface="+mn-ea"/>
              <a:cs typeface="SuperscriptNumbersFontFix"/>
            </a:endParaRP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INTRO PART 2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3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4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5" name="BrandStor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724525" y="0"/>
            <a:ext cx="7315200" cy="7315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82125" y="6248400"/>
            <a:ext cx="4067175" cy="914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30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YOUR </a:t>
            </a:r>
            <a:r>
              <a:rPr sz="30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STORY </a:t>
            </a:r>
            <a:r>
              <a:rPr sz="30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MATTERS</a:t>
            </a:r>
          </a:p>
        </p:txBody>
      </p:sp>
      <p:sp>
        <p:nvSpPr>
          <p:cNvPr id="7" name="text 1"/>
          <p:cNvSpPr/>
          <p:nvPr/>
        </p:nvSpPr>
        <p:spPr>
          <a:xfrm>
            <a:off x="2053872" y="2585916"/>
            <a:ext cx="3168827" cy="1240204"/>
          </a:xfrm>
          <a:prstGeom prst="rect">
            <a:avLst/>
          </a:prstGeom>
        </p:spPr>
        <p:txBody>
          <a:bodyPr spcFirstLastPara="0" lIns="52551" tIns="52551" rIns="52551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2979" b="1" cap="all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</a:t>
            </a:r>
          </a:p>
          <a:p>
            <a:pPr algn="l" hangingPunct="0">
              <a:lnSpc>
                <a:spcPct val="83333"/>
              </a:lnSpc>
            </a:pPr>
            <a:r>
              <a:rPr sz="2979" b="1" cap="all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Engagement Tips</a:t>
            </a:r>
          </a:p>
        </p:txBody>
      </p:sp>
      <p:sp>
        <p:nvSpPr>
          <p:cNvPr id="8" name="text 2"/>
          <p:cNvSpPr/>
          <p:nvPr/>
        </p:nvSpPr>
        <p:spPr>
          <a:xfrm>
            <a:off x="491772" y="1747716"/>
            <a:ext cx="1828800" cy="3077029"/>
          </a:xfrm>
          <a:prstGeom prst="rect">
            <a:avLst/>
          </a:prstGeom>
        </p:spPr>
        <p:txBody>
          <a:bodyPr spcFirstLastPara="0" lIns="290286" tIns="290286" rIns="290286" bIns="0" anchor="t"/>
          <a:lstStyle/>
          <a:p>
            <a:pPr algn="l" hangingPunct="0">
              <a:lnSpc>
                <a:spcPct val="100000"/>
              </a:lnSpc>
            </a:pPr>
            <a:r>
              <a:rPr sz="16457" b="1" cap="all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DEFINE YOUR STORY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1772" y="3653725"/>
            <a:ext cx="4981144" cy="13716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YOUR </a:t>
            </a: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STORY</a:t>
            </a:r>
          </a:p>
        </p:txBody>
      </p:sp>
      <p:pic>
        <p:nvPicPr>
          <p:cNvPr id="3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4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5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6" name="BrandStor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7086600" y="0"/>
            <a:ext cx="6772275" cy="7315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8649" y="2157736"/>
            <a:ext cx="4741526" cy="14859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875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CLEARLY DEFINE</a:t>
            </a:r>
          </a:p>
        </p:txBody>
      </p:sp>
      <p:sp>
        <p:nvSpPr>
          <p:cNvPr id="9" name="text 2 copy 1"/>
          <p:cNvSpPr/>
          <p:nvPr/>
        </p:nvSpPr>
        <p:spPr>
          <a:xfrm>
            <a:off x="5759789" y="1140340"/>
            <a:ext cx="2977889" cy="5010416"/>
          </a:xfrm>
          <a:prstGeom prst="rect">
            <a:avLst/>
          </a:prstGeom>
        </p:spPr>
        <p:txBody>
          <a:bodyPr spcFirstLastPara="0" lIns="472681" tIns="472681" rIns="472681" bIns="0" anchor="t"/>
          <a:lstStyle/>
          <a:p>
            <a:pPr algn="l" hangingPunct="0">
              <a:lnSpc>
                <a:spcPct val="100000"/>
              </a:lnSpc>
            </a:pPr>
            <a:r>
              <a:rPr sz="26798" b="1" cap="all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COMMUNICATE YOUR STORY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1772" y="3356158"/>
            <a:ext cx="4981144" cy="13716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YOUR </a:t>
            </a: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STORY</a:t>
            </a:r>
          </a:p>
        </p:txBody>
      </p:sp>
      <p:pic>
        <p:nvPicPr>
          <p:cNvPr id="3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4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5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6" name="Firefly communicate your story to your team 6116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7181850" y="0"/>
            <a:ext cx="5829300" cy="7315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1771" y="2611078"/>
            <a:ext cx="5299429" cy="7429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875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COMMUNICATE</a:t>
            </a:r>
          </a:p>
        </p:txBody>
      </p:sp>
      <p:sp>
        <p:nvSpPr>
          <p:cNvPr id="8" name="text 2 copy 1"/>
          <p:cNvSpPr/>
          <p:nvPr/>
        </p:nvSpPr>
        <p:spPr>
          <a:xfrm>
            <a:off x="5288641" y="1140340"/>
            <a:ext cx="2977889" cy="5010416"/>
          </a:xfrm>
          <a:prstGeom prst="rect">
            <a:avLst/>
          </a:prstGeom>
        </p:spPr>
        <p:txBody>
          <a:bodyPr spcFirstLastPara="0" lIns="472681" tIns="472681" rIns="472681" bIns="0" anchor="t"/>
          <a:lstStyle/>
          <a:p>
            <a:pPr algn="l" hangingPunct="0">
              <a:lnSpc>
                <a:spcPct val="100000"/>
              </a:lnSpc>
            </a:pPr>
            <a:r>
              <a:rPr sz="26798" b="1" cap="all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TEAM CONTRIBJUTION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6680" y="1568913"/>
            <a:ext cx="4760670" cy="44005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125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Clearly articulate story to your team and identify how </a:t>
            </a:r>
            <a:r>
              <a:rPr sz="4125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your team contributes to communicating that story.</a:t>
            </a:r>
          </a:p>
        </p:txBody>
      </p:sp>
      <p:pic>
        <p:nvPicPr>
          <p:cNvPr id="3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4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5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6" name="CONTRIBUTE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7181850" y="0"/>
            <a:ext cx="5829300" cy="7315200"/>
          </a:xfrm>
          <a:prstGeom prst="rect">
            <a:avLst/>
          </a:prstGeom>
        </p:spPr>
      </p:pic>
      <p:sp>
        <p:nvSpPr>
          <p:cNvPr id="8" name="text 2 copy 1"/>
          <p:cNvSpPr/>
          <p:nvPr/>
        </p:nvSpPr>
        <p:spPr>
          <a:xfrm>
            <a:off x="5288641" y="1140340"/>
            <a:ext cx="2977889" cy="5010416"/>
          </a:xfrm>
          <a:prstGeom prst="rect">
            <a:avLst/>
          </a:prstGeom>
        </p:spPr>
        <p:txBody>
          <a:bodyPr spcFirstLastPara="0" lIns="472681" tIns="472681" rIns="472681" bIns="0" anchor="t"/>
          <a:lstStyle/>
          <a:p>
            <a:pPr algn="l" hangingPunct="0">
              <a:lnSpc>
                <a:spcPct val="100000"/>
              </a:lnSpc>
            </a:pPr>
            <a:r>
              <a:rPr sz="26798" b="1" cap="all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APPEAL TO YOUR AUDIENC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0815" y="2302661"/>
            <a:ext cx="5094685" cy="34290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Identify your ideal customer personas and </a:t>
            </a: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how your story appeals to them</a:t>
            </a: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.</a:t>
            </a:r>
          </a:p>
        </p:txBody>
      </p:sp>
      <p:pic>
        <p:nvPicPr>
          <p:cNvPr id="3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4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5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6" name="Firefly someone reading a story book 4542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7181850" y="0"/>
            <a:ext cx="5829300" cy="7315200"/>
          </a:xfrm>
          <a:prstGeom prst="rect">
            <a:avLst/>
          </a:prstGeom>
        </p:spPr>
      </p:pic>
      <p:pic>
        <p:nvPicPr>
          <p:cNvPr id="8" name="image.png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276726" y="3457575"/>
            <a:ext cx="4457700" cy="400050"/>
          </a:xfrm>
          <a:prstGeom prst="rect">
            <a:avLst/>
          </a:prstGeom>
        </p:spPr>
      </p:pic>
      <p:sp>
        <p:nvSpPr>
          <p:cNvPr id="9" name="text 2 copy 1"/>
          <p:cNvSpPr/>
          <p:nvPr/>
        </p:nvSpPr>
        <p:spPr>
          <a:xfrm>
            <a:off x="5288641" y="1140340"/>
            <a:ext cx="2977889" cy="5010416"/>
          </a:xfrm>
          <a:prstGeom prst="rect">
            <a:avLst/>
          </a:prstGeom>
        </p:spPr>
        <p:txBody>
          <a:bodyPr spcFirstLastPara="0" lIns="472681" tIns="472681" rIns="472681" bIns="0" anchor="t"/>
          <a:lstStyle/>
          <a:p>
            <a:pPr algn="l" hangingPunct="0">
              <a:lnSpc>
                <a:spcPct val="100000"/>
              </a:lnSpc>
            </a:pPr>
            <a:r>
              <a:rPr sz="26798" b="1" cap="all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SPREAD THE WORD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1772" y="4744806"/>
            <a:ext cx="4981144" cy="13716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YOUR </a:t>
            </a: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STORY</a:t>
            </a:r>
          </a:p>
        </p:txBody>
      </p:sp>
      <p:pic>
        <p:nvPicPr>
          <p:cNvPr id="3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4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5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6" name="spreading a similar story across the globe 5358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7198497" y="0"/>
            <a:ext cx="5829300" cy="7315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4619" y="1533525"/>
            <a:ext cx="4930356" cy="29718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875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IMPLEMENT INITIATIVES AND TOOLS</a:t>
            </a:r>
          </a:p>
          <a:p>
            <a:pPr algn="l" hangingPunct="0">
              <a:lnSpc>
                <a:spcPct val="100000"/>
              </a:lnSpc>
            </a:pPr>
            <a:r>
              <a:rPr sz="4875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TO SPREAD</a:t>
            </a:r>
          </a:p>
        </p:txBody>
      </p:sp>
      <p:sp>
        <p:nvSpPr>
          <p:cNvPr id="9" name="text 2"/>
          <p:cNvSpPr/>
          <p:nvPr/>
        </p:nvSpPr>
        <p:spPr>
          <a:xfrm>
            <a:off x="5577053" y="1239529"/>
            <a:ext cx="2977889" cy="5010416"/>
          </a:xfrm>
          <a:prstGeom prst="rect">
            <a:avLst/>
          </a:prstGeom>
        </p:spPr>
        <p:txBody>
          <a:bodyPr spcFirstLastPara="0" lIns="472681" tIns="472681" rIns="472681" bIns="0" anchor="t"/>
          <a:lstStyle/>
          <a:p>
            <a:pPr algn="l" hangingPunct="0">
              <a:lnSpc>
                <a:spcPct val="100000"/>
              </a:lnSpc>
            </a:pPr>
            <a:r>
              <a:rPr sz="26798" b="1" cap="all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SPREAD THE WORD Tool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0814" y="1896411"/>
            <a:ext cx="5897740" cy="5715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375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Training Materials</a:t>
            </a:r>
          </a:p>
        </p:txBody>
      </p:sp>
      <p:pic>
        <p:nvPicPr>
          <p:cNvPr id="3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4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5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6" name="spreading a similar story across the globe 5358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7198497" y="0"/>
            <a:ext cx="5829300" cy="7315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64261" y="573437"/>
            <a:ext cx="4524375" cy="914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60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INTERNAL </a:t>
            </a:r>
          </a:p>
        </p:txBody>
      </p:sp>
      <p:sp>
        <p:nvSpPr>
          <p:cNvPr id="9" name="Rectangle 8"/>
          <p:cNvSpPr/>
          <p:nvPr/>
        </p:nvSpPr>
        <p:spPr>
          <a:xfrm>
            <a:off x="856677" y="978912"/>
            <a:ext cx="6775802" cy="5715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375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Activities that connect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0814" y="2813910"/>
            <a:ext cx="5897740" cy="11430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3750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Create opportunities for ideation &amp; contribution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0814" y="4302909"/>
            <a:ext cx="5897740" cy="11430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3750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Share information about the company's vision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0814" y="2863506"/>
            <a:ext cx="5897740" cy="5715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 sz="3750" dirty="0">
              <a:solidFill>
                <a:srgbClr val="FFFFFF"/>
              </a:solidFill>
              <a:latin typeface="SuperscriptNumbersFontFix"/>
              <a:ea typeface="+mn-ea"/>
              <a:cs typeface="SuperscriptNumbersFontFix"/>
            </a:endParaRP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BRAND STORY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1772" y="1733550"/>
            <a:ext cx="4981144" cy="34290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7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WHAT IS </a:t>
            </a:r>
          </a:p>
          <a:p>
            <a:pPr algn="l" hangingPunct="0">
              <a:lnSpc>
                <a:spcPct val="100000"/>
              </a:lnSpc>
            </a:pPr>
            <a:r>
              <a:rPr sz="7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A </a:t>
            </a:r>
            <a:r>
              <a:rPr sz="7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</a:t>
            </a:r>
          </a:p>
          <a:p>
            <a:pPr algn="l" hangingPunct="0">
              <a:lnSpc>
                <a:spcPct val="100000"/>
              </a:lnSpc>
            </a:pPr>
            <a:r>
              <a:rPr sz="7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STORY?</a:t>
            </a:r>
          </a:p>
        </p:txBody>
      </p:sp>
      <p:pic>
        <p:nvPicPr>
          <p:cNvPr id="3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4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5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6" name="BrandStor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724525" y="0"/>
            <a:ext cx="73152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SPREAD THE WORD Tools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0817" y="1864311"/>
            <a:ext cx="5897740" cy="4944862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3375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Marketing &amp; external communications (Social media, traditional advertising, sponsor community activities)</a:t>
            </a:r>
          </a:p>
        </p:txBody>
      </p:sp>
      <p:pic>
        <p:nvPicPr>
          <p:cNvPr id="3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4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5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6" name="spreading a similar story across the globe 5358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7181850" y="0"/>
            <a:ext cx="5829300" cy="7315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26811" y="534692"/>
            <a:ext cx="4352925" cy="914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60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EXTERNAL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0816" y="1361526"/>
            <a:ext cx="6341819" cy="2057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 sz="3375" dirty="0">
              <a:solidFill>
                <a:srgbClr val="FFFFFF"/>
              </a:solidFill>
              <a:latin typeface="SuperscriptNumbersFontFix"/>
              <a:ea typeface="+mn-ea"/>
              <a:cs typeface="SuperscriptNumbersFontFix"/>
            </a:endParaRP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IMPACT TO BOTTOM LINE">
          <a:extLst>
            <a:ext uri="{FF2B5EF4-FFF2-40B4-BE49-F238E27FC236}">
              <a16:creationId xmlns:a16="http://schemas.microsoft.com/office/drawing/2014/main" id="{37A1D17E-3079-EFFA-E832-B00043E9B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9">
            <a:hlinkClick r:id="rId2" action="ppaction://hlinksldjump"/>
            <a:extLst>
              <a:ext uri="{FF2B5EF4-FFF2-40B4-BE49-F238E27FC236}">
                <a16:creationId xmlns:a16="http://schemas.microsoft.com/office/drawing/2014/main" id="{01503CE0-891C-B629-7461-4248517DD313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3" name="Shape-19 copy 1">
            <a:hlinkClick r:id="rId2" action="ppaction://hlinksldjump"/>
            <a:extLst>
              <a:ext uri="{FF2B5EF4-FFF2-40B4-BE49-F238E27FC236}">
                <a16:creationId xmlns:a16="http://schemas.microsoft.com/office/drawing/2014/main" id="{D49CC8FD-887D-802D-B9A1-E7E0396454BE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4" name="Shape-19 copy 2">
            <a:hlinkClick r:id="rId2" action="ppaction://hlinksldjump"/>
            <a:extLst>
              <a:ext uri="{FF2B5EF4-FFF2-40B4-BE49-F238E27FC236}">
                <a16:creationId xmlns:a16="http://schemas.microsoft.com/office/drawing/2014/main" id="{4A5E7093-BEBC-BAC6-6876-0762AEFCC5F3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5" name="iStock-1374881282">
            <a:extLst>
              <a:ext uri="{FF2B5EF4-FFF2-40B4-BE49-F238E27FC236}">
                <a16:creationId xmlns:a16="http://schemas.microsoft.com/office/drawing/2014/main" id="{9C4B5F80-074C-4BD5-7751-842FDDA8D8B6}"/>
              </a:ext>
            </a:extLst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16859249" y="2095500"/>
            <a:ext cx="5486400" cy="2743200"/>
          </a:xfrm>
          <a:prstGeom prst="rect">
            <a:avLst/>
          </a:prstGeom>
        </p:spPr>
      </p:pic>
      <p:pic>
        <p:nvPicPr>
          <p:cNvPr id="6" name="Firefly Impacting your bottom line 51918">
            <a:extLst>
              <a:ext uri="{FF2B5EF4-FFF2-40B4-BE49-F238E27FC236}">
                <a16:creationId xmlns:a16="http://schemas.microsoft.com/office/drawing/2014/main" id="{2BDB78AC-3D28-81DF-7D46-918FF962FA52}"/>
              </a:ext>
            </a:extLst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581650" y="0"/>
            <a:ext cx="7429500" cy="731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A258C2-1D22-9E7E-B411-C4B208085F3A}"/>
              </a:ext>
            </a:extLst>
          </p:cNvPr>
          <p:cNvSpPr/>
          <p:nvPr/>
        </p:nvSpPr>
        <p:spPr>
          <a:xfrm>
            <a:off x="436386" y="1866900"/>
            <a:ext cx="4964289" cy="3200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0" marR="0" lvl="0" indent="0" algn="l" defTabSz="914400" rtl="0" eaLnBrk="1" fontAlgn="auto" latinLnBrk="0" hangingPunct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scriptNumbersFontFix"/>
                <a:ea typeface="+mn-ea"/>
                <a:cs typeface="SuperscriptNumbersFontFix"/>
              </a:rPr>
              <a:t>HOW CAN YOUR BRAND STORY</a:t>
            </a:r>
            <a:r>
              <a:rPr kumimoji="0" sz="4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scriptNumbersFontFix"/>
                <a:ea typeface="+mn-ea"/>
                <a:cs typeface="SuperscriptNumbersFontFix"/>
              </a:rPr>
              <a:t> IMPACT YOUR BOTTOM LINE?</a:t>
            </a:r>
          </a:p>
        </p:txBody>
      </p:sp>
    </p:spTree>
    <p:extLst>
      <p:ext uri="{BB962C8B-B14F-4D97-AF65-F5344CB8AC3E}">
        <p14:creationId xmlns:p14="http://schemas.microsoft.com/office/powerpoint/2010/main" val="2615278247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428"/>
        </a:solidFill>
        <a:effectLst/>
      </p:bgPr>
    </p:bg>
    <p:spTree>
      <p:nvGrpSpPr>
        <p:cNvPr id="1" name="Q&amp;A PART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-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375900" y="-31750"/>
            <a:ext cx="2673350" cy="7416800"/>
          </a:xfrm>
          <a:prstGeom prst="rect">
            <a:avLst/>
          </a:prstGeom>
        </p:spPr>
      </p:pic>
      <p:pic>
        <p:nvPicPr>
          <p:cNvPr id="4" name="Shape-19">
            <a:hlinkClick r:id="rId3" action="ppaction://hlinksldjump"/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5" name="Shape-19 copy 1">
            <a:hlinkClick r:id="rId3" action="ppaction://hlinksldjump"/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6" name="Shape-19 copy 2">
            <a:hlinkClick r:id="rId3" action="ppaction://hlinksldjump"/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6201" y="3515557"/>
            <a:ext cx="8138389" cy="3428168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500" b="1" dirty="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QUESTIONS?</a:t>
            </a:r>
            <a:endParaRPr lang="en-US" sz="4500" b="1" dirty="0">
              <a:solidFill>
                <a:srgbClr val="FFFFFF"/>
              </a:solidFill>
              <a:latin typeface="SuperscriptNumbersFontFix"/>
              <a:ea typeface="+mn-ea"/>
              <a:cs typeface="SuperscriptNumbersFontFix"/>
            </a:endParaRPr>
          </a:p>
          <a:p>
            <a:pPr algn="l" hangingPunct="0">
              <a:lnSpc>
                <a:spcPct val="100000"/>
              </a:lnSpc>
            </a:pPr>
            <a:endParaRPr lang="en-US" sz="4500" b="1" dirty="0">
              <a:solidFill>
                <a:srgbClr val="FFFFFF"/>
              </a:solidFill>
              <a:latin typeface="SuperscriptNumbersFontFix"/>
              <a:cs typeface="SuperscriptNumbersFontFix"/>
            </a:endParaRPr>
          </a:p>
          <a:p>
            <a:pPr algn="l" hangingPunct="0"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  <a:latin typeface="SuperscriptNumbersFontFix"/>
                <a:cs typeface="SuperscriptNumbersFontFix"/>
              </a:rPr>
              <a:t>Bob Vornbrock</a:t>
            </a:r>
          </a:p>
          <a:p>
            <a:pPr algn="l" hangingPunct="0"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  <a:latin typeface="SuperscriptNumbersFontFix"/>
                <a:cs typeface="SuperscriptNumbersFontFix"/>
                <a:hlinkClick r:id="rId5"/>
              </a:rPr>
              <a:t>robert.vornbrock@scorevolunteer.org</a:t>
            </a:r>
            <a:endParaRPr lang="en-US" sz="2000" b="1" dirty="0">
              <a:solidFill>
                <a:srgbClr val="FFFFFF"/>
              </a:solidFill>
              <a:latin typeface="SuperscriptNumbersFontFix"/>
              <a:cs typeface="SuperscriptNumbersFontFix"/>
            </a:endParaRPr>
          </a:p>
          <a:p>
            <a:pPr algn="l" hangingPunct="0"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  <a:latin typeface="SuperscriptNumbersFontFix"/>
                <a:cs typeface="SuperscriptNumbersFontFix"/>
              </a:rPr>
              <a:t>www.score.org/memphis</a:t>
            </a:r>
          </a:p>
          <a:p>
            <a:pPr algn="l" hangingPunct="0">
              <a:lnSpc>
                <a:spcPct val="100000"/>
              </a:lnSpc>
            </a:pPr>
            <a:endParaRPr lang="en-US" sz="2400" b="1" dirty="0">
              <a:solidFill>
                <a:srgbClr val="FFFFFF"/>
              </a:solidFill>
              <a:latin typeface="SuperscriptNumbersFontFix"/>
              <a:cs typeface="SuperscriptNumbersFontFix"/>
            </a:endParaRPr>
          </a:p>
          <a:p>
            <a:pPr algn="l" hangingPunct="0">
              <a:lnSpc>
                <a:spcPct val="100000"/>
              </a:lnSpc>
            </a:pPr>
            <a:endParaRPr sz="4500" b="1" dirty="0">
              <a:solidFill>
                <a:srgbClr val="FFFFFF"/>
              </a:solidFill>
              <a:latin typeface="SuperscriptNumbersFontFix"/>
              <a:ea typeface="+mn-ea"/>
              <a:cs typeface="SuperscriptNumbersFontFix"/>
            </a:endParaRP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WH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-161925" y="-31750"/>
            <a:ext cx="13211175" cy="7416800"/>
          </a:xfrm>
          <a:prstGeom prst="rect">
            <a:avLst/>
          </a:prstGeom>
        </p:spPr>
      </p:pic>
      <p:pic>
        <p:nvPicPr>
          <p:cNvPr id="3" name="2020_Arrows_4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2249150" y="6870302"/>
            <a:ext cx="495422" cy="356396"/>
          </a:xfrm>
          <a:prstGeom prst="rect">
            <a:avLst/>
          </a:prstGeom>
        </p:spPr>
      </p:pic>
      <p:pic>
        <p:nvPicPr>
          <p:cNvPr id="4" name="Shape-19">
            <a:hlinkClick r:id="rId4" action="ppaction://hlinksldjump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5" name="Shape-19 copy 2">
            <a:hlinkClick r:id="rId4" action="ppaction://hlinksldjump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6" name="Shape-19 copy 1">
            <a:hlinkClick r:id="rId4" action="ppaction://hlinksldjump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95908" y="323850"/>
            <a:ext cx="148872" cy="148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38875" y="523875"/>
            <a:ext cx="6086475" cy="22860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7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WHY </a:t>
            </a:r>
            <a:r>
              <a:rPr sz="7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IT'S IMPORTANT</a:t>
            </a:r>
          </a:p>
        </p:txBody>
      </p:sp>
      <p:pic>
        <p:nvPicPr>
          <p:cNvPr id="8" name="Radials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66201" y="1552575"/>
            <a:ext cx="4695825" cy="46958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38875" y="3657600"/>
            <a:ext cx="4905375" cy="15621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sz="30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68% of consumers say brand stories influence their</a:t>
            </a:r>
          </a:p>
          <a:p>
            <a:pPr algn="l" hangingPunct="0">
              <a:lnSpc>
                <a:spcPct val="100000"/>
              </a:lnSpc>
            </a:pPr>
            <a:r>
              <a:rPr sz="30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purchasing decisions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38875" y="6172200"/>
            <a:ext cx="4905375" cy="4667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sz="18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Source: Ad Age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rakenimages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0" y="-47594"/>
            <a:ext cx="5400675" cy="6828421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9525" y="6743700"/>
            <a:ext cx="13068300" cy="609600"/>
          </a:xfrm>
          <a:prstGeom prst="rect">
            <a:avLst/>
          </a:prstGeom>
        </p:spPr>
      </p:pic>
      <p:pic>
        <p:nvPicPr>
          <p:cNvPr id="4" name="2020_Arrows_4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2249150" y="6870302"/>
            <a:ext cx="495422" cy="356396"/>
          </a:xfrm>
          <a:prstGeom prst="rect">
            <a:avLst/>
          </a:prstGeom>
        </p:spPr>
      </p:pic>
      <p:pic>
        <p:nvPicPr>
          <p:cNvPr id="5" name="Shape-19">
            <a:hlinkClick r:id="rId5" action="ppaction://hlinksldjump"/>
          </p:cNvPr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6" name="Shape-19 copy 1">
            <a:hlinkClick r:id="rId5" action="ppaction://hlinksldjump"/>
          </p:cNvPr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7" name="Shape-19 copy 2">
            <a:hlinkClick r:id="rId5" action="ppaction://hlinksldjump"/>
          </p:cNvPr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8" name="Creative-12"/>
          <p:cNvPicPr/>
          <p:nvPr/>
        </p:nvPicPr>
        <p:blipFill rotWithShape="1">
          <a:blip r:embed="rId7"/>
          <a:stretch>
            <a:fillRect/>
          </a:stretch>
        </p:blipFill>
        <p:spPr>
          <a:xfrm rot="-5400000">
            <a:off x="11235814" y="2573616"/>
            <a:ext cx="2419350" cy="12763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644812"/>
            <a:ext cx="4866144" cy="24003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STORIES THAT INFLUENCE</a:t>
            </a:r>
          </a:p>
        </p:txBody>
      </p:sp>
      <p:pic>
        <p:nvPicPr>
          <p:cNvPr id="10" name="Shape-19 copy 4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5627941" y="5267773"/>
            <a:ext cx="586711" cy="5867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04154" y="5324923"/>
            <a:ext cx="6263764" cy="4762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LEGO</a:t>
            </a:r>
          </a:p>
        </p:txBody>
      </p:sp>
      <p:pic>
        <p:nvPicPr>
          <p:cNvPr id="12" name="education6-O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753863" y="5380213"/>
            <a:ext cx="355429" cy="3554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66751" y="4897727"/>
            <a:ext cx="5101167" cy="12763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18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LEGO’s story centers on creativity, imagination, and the power of play. They emphasize the importance of building and creating, both literally and metaphorically.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49968" y="6175399"/>
            <a:ext cx="5570706" cy="3238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18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Impact: Promotes imagination &amp; problem solving</a:t>
            </a:r>
          </a:p>
        </p:txBody>
      </p:sp>
      <p:pic>
        <p:nvPicPr>
          <p:cNvPr id="15" name="Shape-19 copy 3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5627941" y="2931949"/>
            <a:ext cx="586711" cy="5867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04154" y="2989099"/>
            <a:ext cx="6263764" cy="4762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NIKE </a:t>
            </a:r>
          </a:p>
        </p:txBody>
      </p:sp>
      <p:pic>
        <p:nvPicPr>
          <p:cNvPr id="17" name="Marketing94-O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5769420" y="3027199"/>
            <a:ext cx="320228" cy="3707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466750" y="2399978"/>
            <a:ext cx="4868125" cy="16002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18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Nike’s brand story revolves around the spirit of overcoming obstacles and achieving greatness. Their "Just Do It" slogan and compelling athlete stories reinforce themes of perseverance and empowerment.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66751" y="4001437"/>
            <a:ext cx="5570706" cy="3238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18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Impact: Inspires to push ones limits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04154" y="704055"/>
            <a:ext cx="6263764" cy="4762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Apple</a:t>
            </a:r>
          </a:p>
        </p:txBody>
      </p:sp>
      <p:pic>
        <p:nvPicPr>
          <p:cNvPr id="21" name="Shape-19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5627941" y="646905"/>
            <a:ext cx="586711" cy="586711"/>
          </a:xfrm>
          <a:prstGeom prst="rect">
            <a:avLst/>
          </a:prstGeom>
        </p:spPr>
      </p:pic>
      <p:pic>
        <p:nvPicPr>
          <p:cNvPr id="22" name="BusinessOutline17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5769969" y="761205"/>
            <a:ext cx="319502" cy="3615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466750" y="331338"/>
            <a:ext cx="4959688" cy="12763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18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Apple’s story is about innovation, design, and the empowerment of creativity. Their products are marketed not just as technology but as tools that enhance and simplify lives.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466751" y="1622236"/>
            <a:ext cx="5570706" cy="3238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18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Impact: Says innovation, simplicity and design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WH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-161925" y="-31750"/>
            <a:ext cx="13211175" cy="7416800"/>
          </a:xfrm>
          <a:prstGeom prst="rect">
            <a:avLst/>
          </a:prstGeom>
        </p:spPr>
      </p:pic>
      <p:pic>
        <p:nvPicPr>
          <p:cNvPr id="3" name="2020_Arrows_4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2249150" y="6870302"/>
            <a:ext cx="495422" cy="356396"/>
          </a:xfrm>
          <a:prstGeom prst="rect">
            <a:avLst/>
          </a:prstGeom>
        </p:spPr>
      </p:pic>
      <p:pic>
        <p:nvPicPr>
          <p:cNvPr id="4" name="Shape-19">
            <a:hlinkClick r:id="rId4" action="ppaction://hlinksldjump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5" name="Shape-19 copy 2">
            <a:hlinkClick r:id="rId4" action="ppaction://hlinksldjump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6" name="Shape-19 copy 1">
            <a:hlinkClick r:id="rId4" action="ppaction://hlinksldjump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95908" y="323850"/>
            <a:ext cx="148872" cy="148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38875" y="523875"/>
            <a:ext cx="6086475" cy="22860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75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WHY </a:t>
            </a:r>
            <a:r>
              <a:rPr sz="7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IT'S IMPORTANT</a:t>
            </a:r>
          </a:p>
        </p:txBody>
      </p:sp>
      <p:pic>
        <p:nvPicPr>
          <p:cNvPr id="8" name="Radials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66201" y="1552575"/>
            <a:ext cx="4695825" cy="46958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38875" y="3657600"/>
            <a:ext cx="4905375" cy="15621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sz="30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Compelling brand stories enhance customer loyalty by 20%.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38875" y="6172200"/>
            <a:ext cx="4905375" cy="4667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sz="18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Source: The Brand Shop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9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rakenimages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0" y="-47594"/>
            <a:ext cx="5400675" cy="6828421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9525" y="6743700"/>
            <a:ext cx="13068300" cy="609600"/>
          </a:xfrm>
          <a:prstGeom prst="rect">
            <a:avLst/>
          </a:prstGeom>
        </p:spPr>
      </p:pic>
      <p:pic>
        <p:nvPicPr>
          <p:cNvPr id="4" name="2020_Arrows_4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2249150" y="6870302"/>
            <a:ext cx="495422" cy="356396"/>
          </a:xfrm>
          <a:prstGeom prst="rect">
            <a:avLst/>
          </a:prstGeom>
        </p:spPr>
      </p:pic>
      <p:pic>
        <p:nvPicPr>
          <p:cNvPr id="5" name="Shape-19">
            <a:hlinkClick r:id="rId5" action="ppaction://hlinksldjump"/>
          </p:cNvPr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6" name="Shape-19 copy 1">
            <a:hlinkClick r:id="rId5" action="ppaction://hlinksldjump"/>
          </p:cNvPr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7" name="Shape-19 copy 2">
            <a:hlinkClick r:id="rId5" action="ppaction://hlinksldjump"/>
          </p:cNvPr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8" name="Creative-12"/>
          <p:cNvPicPr/>
          <p:nvPr/>
        </p:nvPicPr>
        <p:blipFill rotWithShape="1">
          <a:blip r:embed="rId7"/>
          <a:stretch>
            <a:fillRect/>
          </a:stretch>
        </p:blipFill>
        <p:spPr>
          <a:xfrm rot="-5400000">
            <a:off x="11235814" y="2573616"/>
            <a:ext cx="2419350" cy="12763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644812"/>
            <a:ext cx="4866144" cy="32004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45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BRAND STORIES THAT CREATE LOYALTY</a:t>
            </a:r>
          </a:p>
        </p:txBody>
      </p:sp>
      <p:pic>
        <p:nvPicPr>
          <p:cNvPr id="10" name="Shape-19 copy 4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5627941" y="5267773"/>
            <a:ext cx="586711" cy="5867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04154" y="5324923"/>
            <a:ext cx="6263764" cy="4762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BMW</a:t>
            </a:r>
          </a:p>
        </p:txBody>
      </p:sp>
      <p:pic>
        <p:nvPicPr>
          <p:cNvPr id="12" name="Transport45-O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753863" y="5418313"/>
            <a:ext cx="355429" cy="2462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38345" y="4960779"/>
            <a:ext cx="4420449" cy="9620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18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Premium quality, performance, and a strong brand identity centered around driving pleasure.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38345" y="5918302"/>
            <a:ext cx="5570706" cy="3238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18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What they sell: Luxury &amp; Driving Experience</a:t>
            </a:r>
          </a:p>
        </p:txBody>
      </p:sp>
      <p:pic>
        <p:nvPicPr>
          <p:cNvPr id="15" name="Shape-19 copy 3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5627941" y="3036724"/>
            <a:ext cx="586711" cy="5867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04154" y="3093874"/>
            <a:ext cx="6263764" cy="4762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Amazon</a:t>
            </a:r>
          </a:p>
        </p:txBody>
      </p:sp>
      <p:pic>
        <p:nvPicPr>
          <p:cNvPr id="17" name="Digital-Nomad-Good-Internet-Outline-35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5750370" y="3122449"/>
            <a:ext cx="349398" cy="3952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838346" y="2844997"/>
            <a:ext cx="4868125" cy="9620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18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Amazon’s emphasis on customer-centric services and continuous innovation helps build strong loyalty among its users.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38346" y="3853299"/>
            <a:ext cx="5570706" cy="3238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18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What they sell: Convenience &amp; Variety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04154" y="704055"/>
            <a:ext cx="6263764" cy="4762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27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Bonvoy</a:t>
            </a:r>
          </a:p>
        </p:txBody>
      </p:sp>
      <p:pic>
        <p:nvPicPr>
          <p:cNvPr id="21" name="Shape-19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5627941" y="646905"/>
            <a:ext cx="586711" cy="586711"/>
          </a:xfrm>
          <a:prstGeom prst="rect">
            <a:avLst/>
          </a:prstGeom>
        </p:spPr>
      </p:pic>
      <p:pic>
        <p:nvPicPr>
          <p:cNvPr id="22" name="Digital-Nomad-Accomodation-Outline-2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5722344" y="713580"/>
            <a:ext cx="396473" cy="4103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838347" y="349310"/>
            <a:ext cx="4420448" cy="12763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1800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Marriott attracts and retains loyalists through a combination of strategic benefits, personalized experiences, and a strong rewards structure.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838346" y="1631281"/>
            <a:ext cx="5570706" cy="3238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16667"/>
              </a:lnSpc>
            </a:pPr>
            <a:r>
              <a:rPr sz="1800" b="1">
                <a:solidFill>
                  <a:srgbClr val="111236"/>
                </a:solidFill>
                <a:latin typeface="SuperscriptNumbersFontFix"/>
                <a:ea typeface="+mn-ea"/>
                <a:cs typeface="SuperscriptNumbersFontFix"/>
              </a:rPr>
              <a:t>What they sell: Consistency &amp; Rewards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236"/>
        </a:solidFill>
        <a:effectLst/>
      </p:bgPr>
    </p:bg>
    <p:spTree>
      <p:nvGrpSpPr>
        <p:cNvPr id="1" name="Using a Story to Refresh Your Brand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9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1000" y="323850"/>
            <a:ext cx="148872" cy="148872"/>
          </a:xfrm>
          <a:prstGeom prst="rect">
            <a:avLst/>
          </a:prstGeom>
        </p:spPr>
      </p:pic>
      <p:pic>
        <p:nvPicPr>
          <p:cNvPr id="3" name="Shape-19 copy 1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5907" y="323850"/>
            <a:ext cx="148872" cy="148872"/>
          </a:xfrm>
          <a:prstGeom prst="rect">
            <a:avLst/>
          </a:prstGeom>
        </p:spPr>
      </p:pic>
      <p:pic>
        <p:nvPicPr>
          <p:cNvPr id="4" name="Shape-19 copy 2">
            <a:hlinkClick r:id="rId2" action="ppaction://hlinksldjump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10815" y="323850"/>
            <a:ext cx="148872" cy="148872"/>
          </a:xfrm>
          <a:prstGeom prst="rect">
            <a:avLst/>
          </a:prstGeom>
        </p:spPr>
      </p:pic>
      <p:pic>
        <p:nvPicPr>
          <p:cNvPr id="5" name="iStock-1374881282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16859249" y="2095500"/>
            <a:ext cx="5486400" cy="2743200"/>
          </a:xfrm>
          <a:prstGeom prst="rect">
            <a:avLst/>
          </a:prstGeom>
        </p:spPr>
      </p:pic>
      <p:pic>
        <p:nvPicPr>
          <p:cNvPr id="6" name="image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7202828" y="331121"/>
            <a:ext cx="4819167" cy="60283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4878" y="1134192"/>
            <a:ext cx="5130197" cy="41148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5400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USING THE STORY </a:t>
            </a:r>
            <a:r>
              <a:rPr sz="5400" b="1">
                <a:solidFill>
                  <a:srgbClr val="FFFFFF"/>
                </a:solidFill>
                <a:latin typeface="SuperscriptNumbersFontFix"/>
                <a:ea typeface="+mn-ea"/>
                <a:cs typeface="SuperscriptNumbersFontFix"/>
              </a:rPr>
              <a:t>TO REPOSITION OR REFRESH YOUR BRAND</a:t>
            </a:r>
          </a:p>
        </p:txBody>
      </p:sp>
      <p:pic>
        <p:nvPicPr>
          <p:cNvPr id="8" name="2020_Arrows_4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2249150" y="6870302"/>
            <a:ext cx="495422" cy="356396"/>
          </a:xfrm>
          <a:prstGeom prst="rect">
            <a:avLst/>
          </a:prstGeom>
        </p:spPr>
      </p:pic>
      <p:pic>
        <p:nvPicPr>
          <p:cNvPr id="9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-9525" y="6781800"/>
            <a:ext cx="13068300" cy="609600"/>
          </a:xfrm>
          <a:prstGeom prst="rect">
            <a:avLst/>
          </a:prstGeom>
        </p:spPr>
      </p:pic>
      <p:pic>
        <p:nvPicPr>
          <p:cNvPr id="10" name="2020_Arrows_4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2249150" y="6870302"/>
            <a:ext cx="495422" cy="35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1163</Words>
  <Application>Microsoft Office PowerPoint</Application>
  <PresentationFormat>Custom</PresentationFormat>
  <Paragraphs>169</Paragraphs>
  <Slides>42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creator/>
  <cp:lastModifiedBy>Bob Vornbrock</cp:lastModifiedBy>
  <cp:revision>6</cp:revision>
  <dcterms:created xsi:type="dcterms:W3CDTF">2024-10-04T18:34:34Z</dcterms:created>
  <dcterms:modified xsi:type="dcterms:W3CDTF">2025-08-07T13:58:22Z</dcterms:modified>
</cp:coreProperties>
</file>