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2"/>
  </p:notesMasterIdLst>
  <p:sldIdLst>
    <p:sldId id="256" r:id="rId2"/>
    <p:sldId id="276" r:id="rId3"/>
    <p:sldId id="277" r:id="rId4"/>
    <p:sldId id="285" r:id="rId5"/>
    <p:sldId id="279" r:id="rId6"/>
    <p:sldId id="261" r:id="rId7"/>
    <p:sldId id="280" r:id="rId8"/>
    <p:sldId id="263" r:id="rId9"/>
    <p:sldId id="281" r:id="rId10"/>
    <p:sldId id="265" r:id="rId11"/>
    <p:sldId id="266" r:id="rId12"/>
    <p:sldId id="282" r:id="rId13"/>
    <p:sldId id="283" r:id="rId14"/>
    <p:sldId id="286" r:id="rId15"/>
    <p:sldId id="270" r:id="rId16"/>
    <p:sldId id="271" r:id="rId17"/>
    <p:sldId id="272" r:id="rId18"/>
    <p:sldId id="273" r:id="rId19"/>
    <p:sldId id="274" r:id="rId20"/>
    <p:sldId id="284" r:id="rId21"/>
  </p:sldIdLst>
  <p:sldSz cx="12188825" cy="6858000"/>
  <p:notesSz cx="6858000" cy="9144000"/>
  <p:embeddedFontLst>
    <p:embeddedFont>
      <p:font typeface="Century Gothic" panose="020B0502020202020204" pitchFamily="34" charset="0"/>
      <p:regular r:id="rId23"/>
      <p:bold r:id="rId24"/>
      <p:italic r:id="rId25"/>
      <p:boldItalic r:id="rId26"/>
    </p:embeddedFont>
    <p:embeddedFont>
      <p:font typeface="Gill Sans" panose="020B0604020202020204" charset="0"/>
      <p:regular r:id="rId27"/>
      <p:bold r:id="rId28"/>
    </p:embeddedFont>
    <p:embeddedFont>
      <p:font typeface="Gill Sans MT" panose="020B0502020104020203" pitchFamily="34" charset="0"/>
      <p:regular r:id="rId29"/>
      <p:bold r:id="rId30"/>
      <p:italic r:id="rId31"/>
      <p:boldItalic r:id="rId32"/>
    </p:embeddedFont>
    <p:embeddedFont>
      <p:font typeface="Verdana" panose="020B060403050404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5bUTHJZDjeLg/hdszNSV0g==" hashData="YkGRP/cppHnZPtO0R6s7cB0tkXMNEmNPKqP5TpP9r+IjKPzmSDX2/OwjyMuh8IbXrQlt2h7xKeR4AUrjLFwpKA=="/>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guide id="3" pos="281" userDrawn="1">
          <p15:clr>
            <a:srgbClr val="A4A3A4"/>
          </p15:clr>
        </p15:guide>
        <p15:guide id="4" orient="horz" pos="1524" userDrawn="1">
          <p15:clr>
            <a:srgbClr val="A4A3A4"/>
          </p15:clr>
        </p15:guide>
        <p15:guide id="5" pos="48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Alcantara" initials="AA" lastIdx="16" clrIdx="0">
    <p:extLst>
      <p:ext uri="{19B8F6BF-5375-455C-9EA6-DF929625EA0E}">
        <p15:presenceInfo xmlns:p15="http://schemas.microsoft.com/office/powerpoint/2012/main" userId="4e2a1daef238a8bd" providerId="Windows Live"/>
      </p:ext>
    </p:extLst>
  </p:cmAuthor>
  <p:cmAuthor id="2" name="Rosemary Hepozden" initials="RH" lastIdx="4" clrIdx="1">
    <p:extLst>
      <p:ext uri="{19B8F6BF-5375-455C-9EA6-DF929625EA0E}">
        <p15:presenceInfo xmlns:p15="http://schemas.microsoft.com/office/powerpoint/2012/main" userId="cee56a64bc1353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FEC"/>
    <a:srgbClr val="EE4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31B26C-AB71-4ECC-8CEF-E4A4E0CDAF72}">
  <a:tblStyle styleId="{6031B26C-AB71-4ECC-8CEF-E4A4E0CDAF7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87B6B02-29A2-4F0C-B5B3-2895B3DF9508}"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8E7"/>
          </a:solidFill>
        </a:fill>
      </a:tcStyle>
    </a:wholeTbl>
    <a:band1H>
      <a:tcTxStyle b="off" i="off"/>
      <a:tcStyle>
        <a:tcBdr/>
        <a:fill>
          <a:solidFill>
            <a:srgbClr val="F8CECB"/>
          </a:solidFill>
        </a:fill>
      </a:tcStyle>
    </a:band1H>
    <a:band2H>
      <a:tcTxStyle b="off" i="off"/>
      <a:tcStyle>
        <a:tcBdr/>
      </a:tcStyle>
    </a:band2H>
    <a:band1V>
      <a:tcTxStyle b="off" i="off"/>
      <a:tcStyle>
        <a:tcBdr/>
        <a:fill>
          <a:solidFill>
            <a:srgbClr val="F8CECB"/>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80" autoAdjust="0"/>
  </p:normalViewPr>
  <p:slideViewPr>
    <p:cSldViewPr snapToGrid="0">
      <p:cViewPr varScale="1">
        <p:scale>
          <a:sx n="93" d="100"/>
          <a:sy n="93" d="100"/>
        </p:scale>
        <p:origin x="53" y="53"/>
      </p:cViewPr>
      <p:guideLst>
        <p:guide orient="horz" pos="2160"/>
        <p:guide pos="3863"/>
        <p:guide pos="281"/>
        <p:guide orient="horz" pos="1524"/>
        <p:guide pos="4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9050">
              <a:solidFill>
                <a:schemeClr val="accent2"/>
              </a:solidFill>
            </a:ln>
          </c:spPr>
          <c:dPt>
            <c:idx val="0"/>
            <c:bubble3D val="0"/>
            <c:spPr>
              <a:solidFill>
                <a:srgbClr val="C7E4F2"/>
              </a:solidFill>
              <a:ln w="19050">
                <a:solidFill>
                  <a:schemeClr val="accent2"/>
                </a:solidFill>
              </a:ln>
            </c:spPr>
            <c:extLst>
              <c:ext xmlns:c16="http://schemas.microsoft.com/office/drawing/2014/chart" uri="{C3380CC4-5D6E-409C-BE32-E72D297353CC}">
                <c16:uniqueId val="{00000003-67FC-45E2-89ED-6D0D5549B537}"/>
              </c:ext>
            </c:extLst>
          </c:dPt>
          <c:dPt>
            <c:idx val="1"/>
            <c:bubble3D val="0"/>
            <c:spPr>
              <a:solidFill>
                <a:srgbClr val="AAE2DE"/>
              </a:solidFill>
              <a:ln w="19050">
                <a:solidFill>
                  <a:schemeClr val="accent2"/>
                </a:solidFill>
              </a:ln>
            </c:spPr>
            <c:extLst>
              <c:ext xmlns:c16="http://schemas.microsoft.com/office/drawing/2014/chart" uri="{C3380CC4-5D6E-409C-BE32-E72D297353CC}">
                <c16:uniqueId val="{00000004-67FC-45E2-89ED-6D0D5549B537}"/>
              </c:ext>
            </c:extLst>
          </c:dPt>
          <c:dPt>
            <c:idx val="2"/>
            <c:bubble3D val="0"/>
            <c:spPr>
              <a:solidFill>
                <a:srgbClr val="BEEDCD"/>
              </a:solidFill>
              <a:ln w="19050">
                <a:solidFill>
                  <a:schemeClr val="accent2"/>
                </a:solidFill>
              </a:ln>
            </c:spPr>
            <c:extLst>
              <c:ext xmlns:c16="http://schemas.microsoft.com/office/drawing/2014/chart" uri="{C3380CC4-5D6E-409C-BE32-E72D297353CC}">
                <c16:uniqueId val="{00000001-67FC-45E2-89ED-6D0D5549B537}"/>
              </c:ext>
            </c:extLst>
          </c:dPt>
          <c:cat>
            <c:strRef>
              <c:f>Sheet1!$A$2:$A$4</c:f>
              <c:strCache>
                <c:ptCount val="3"/>
                <c:pt idx="0">
                  <c:v>1st Qtr</c:v>
                </c:pt>
                <c:pt idx="1">
                  <c:v>2nd Qtr</c:v>
                </c:pt>
                <c:pt idx="2">
                  <c:v>3rd Qtr</c:v>
                </c:pt>
              </c:strCache>
            </c:strRef>
          </c:cat>
          <c:val>
            <c:numRef>
              <c:f>Sheet1!$B$2:$B$4</c:f>
              <c:numCache>
                <c:formatCode>General</c:formatCode>
                <c:ptCount val="3"/>
                <c:pt idx="0">
                  <c:v>50</c:v>
                </c:pt>
                <c:pt idx="1">
                  <c:v>20</c:v>
                </c:pt>
                <c:pt idx="2">
                  <c:v>30</c:v>
                </c:pt>
              </c:numCache>
            </c:numRef>
          </c:val>
          <c:extLst>
            <c:ext xmlns:c16="http://schemas.microsoft.com/office/drawing/2014/chart" uri="{C3380CC4-5D6E-409C-BE32-E72D297353CC}">
              <c16:uniqueId val="{00000002-67FC-45E2-89ED-6D0D5549B537}"/>
            </c:ext>
          </c:extLst>
        </c:ser>
        <c:dLbls>
          <c:showLegendKey val="0"/>
          <c:showVal val="0"/>
          <c:showCatName val="0"/>
          <c:showSerName val="0"/>
          <c:showPercent val="0"/>
          <c:showBubbleSize val="0"/>
          <c:showLeaderLines val="1"/>
        </c:dLbls>
        <c:firstSliceAng val="0"/>
        <c:holeSize val="71"/>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9050">
              <a:solidFill>
                <a:schemeClr val="accent2"/>
              </a:solidFill>
            </a:ln>
          </c:spPr>
          <c:dPt>
            <c:idx val="0"/>
            <c:bubble3D val="0"/>
            <c:spPr>
              <a:solidFill>
                <a:srgbClr val="C7E4F2"/>
              </a:solidFill>
              <a:ln w="19050">
                <a:solidFill>
                  <a:schemeClr val="accent2"/>
                </a:solidFill>
              </a:ln>
            </c:spPr>
            <c:extLst>
              <c:ext xmlns:c16="http://schemas.microsoft.com/office/drawing/2014/chart" uri="{C3380CC4-5D6E-409C-BE32-E72D297353CC}">
                <c16:uniqueId val="{00000001-993E-471C-8FDC-1B062820E52E}"/>
              </c:ext>
            </c:extLst>
          </c:dPt>
          <c:dPt>
            <c:idx val="1"/>
            <c:bubble3D val="0"/>
            <c:spPr>
              <a:solidFill>
                <a:srgbClr val="AAE2DE"/>
              </a:solidFill>
              <a:ln w="19050">
                <a:solidFill>
                  <a:schemeClr val="accent2"/>
                </a:solidFill>
              </a:ln>
            </c:spPr>
            <c:extLst>
              <c:ext xmlns:c16="http://schemas.microsoft.com/office/drawing/2014/chart" uri="{C3380CC4-5D6E-409C-BE32-E72D297353CC}">
                <c16:uniqueId val="{00000003-993E-471C-8FDC-1B062820E52E}"/>
              </c:ext>
            </c:extLst>
          </c:dPt>
          <c:dPt>
            <c:idx val="2"/>
            <c:bubble3D val="0"/>
            <c:spPr>
              <a:solidFill>
                <a:srgbClr val="BEEDCD"/>
              </a:solidFill>
              <a:ln w="19050">
                <a:solidFill>
                  <a:schemeClr val="accent2"/>
                </a:solidFill>
              </a:ln>
            </c:spPr>
            <c:extLst>
              <c:ext xmlns:c16="http://schemas.microsoft.com/office/drawing/2014/chart" uri="{C3380CC4-5D6E-409C-BE32-E72D297353CC}">
                <c16:uniqueId val="{00000005-993E-471C-8FDC-1B062820E52E}"/>
              </c:ext>
            </c:extLst>
          </c:dPt>
          <c:cat>
            <c:strRef>
              <c:f>Sheet1!$A$2:$A$4</c:f>
              <c:strCache>
                <c:ptCount val="3"/>
                <c:pt idx="0">
                  <c:v>1st Qtr</c:v>
                </c:pt>
                <c:pt idx="1">
                  <c:v>2nd Qtr</c:v>
                </c:pt>
                <c:pt idx="2">
                  <c:v>3rd Qtr</c:v>
                </c:pt>
              </c:strCache>
            </c:strRef>
          </c:cat>
          <c:val>
            <c:numRef>
              <c:f>Sheet1!$B$2:$B$4</c:f>
              <c:numCache>
                <c:formatCode>General</c:formatCode>
                <c:ptCount val="3"/>
                <c:pt idx="0">
                  <c:v>50</c:v>
                </c:pt>
                <c:pt idx="1">
                  <c:v>20</c:v>
                </c:pt>
                <c:pt idx="2">
                  <c:v>30</c:v>
                </c:pt>
              </c:numCache>
            </c:numRef>
          </c:val>
          <c:extLst>
            <c:ext xmlns:c16="http://schemas.microsoft.com/office/drawing/2014/chart" uri="{C3380CC4-5D6E-409C-BE32-E72D297353CC}">
              <c16:uniqueId val="{00000006-993E-471C-8FDC-1B062820E52E}"/>
            </c:ext>
          </c:extLst>
        </c:ser>
        <c:dLbls>
          <c:showLegendKey val="0"/>
          <c:showVal val="0"/>
          <c:showCatName val="0"/>
          <c:showSerName val="0"/>
          <c:showPercent val="0"/>
          <c:showBubbleSize val="0"/>
          <c:showLeaderLines val="1"/>
        </c:dLbls>
        <c:firstSliceAng val="0"/>
        <c:holeSize val="71"/>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9050">
              <a:solidFill>
                <a:schemeClr val="accent2"/>
              </a:solidFill>
            </a:ln>
          </c:spPr>
          <c:dPt>
            <c:idx val="0"/>
            <c:bubble3D val="0"/>
            <c:spPr>
              <a:solidFill>
                <a:srgbClr val="C7E4F2"/>
              </a:solidFill>
              <a:ln w="19050">
                <a:solidFill>
                  <a:schemeClr val="accent2"/>
                </a:solidFill>
              </a:ln>
            </c:spPr>
            <c:extLst>
              <c:ext xmlns:c16="http://schemas.microsoft.com/office/drawing/2014/chart" uri="{C3380CC4-5D6E-409C-BE32-E72D297353CC}">
                <c16:uniqueId val="{00000001-D351-429F-9D4C-0AC37567704C}"/>
              </c:ext>
            </c:extLst>
          </c:dPt>
          <c:dPt>
            <c:idx val="1"/>
            <c:bubble3D val="0"/>
            <c:spPr>
              <a:solidFill>
                <a:srgbClr val="AAE2DE"/>
              </a:solidFill>
              <a:ln w="19050">
                <a:solidFill>
                  <a:schemeClr val="accent2"/>
                </a:solidFill>
              </a:ln>
            </c:spPr>
            <c:extLst>
              <c:ext xmlns:c16="http://schemas.microsoft.com/office/drawing/2014/chart" uri="{C3380CC4-5D6E-409C-BE32-E72D297353CC}">
                <c16:uniqueId val="{00000003-D351-429F-9D4C-0AC37567704C}"/>
              </c:ext>
            </c:extLst>
          </c:dPt>
          <c:dPt>
            <c:idx val="2"/>
            <c:bubble3D val="0"/>
            <c:spPr>
              <a:solidFill>
                <a:srgbClr val="BEEDCD"/>
              </a:solidFill>
              <a:ln w="19050">
                <a:solidFill>
                  <a:schemeClr val="accent2"/>
                </a:solidFill>
              </a:ln>
            </c:spPr>
            <c:extLst>
              <c:ext xmlns:c16="http://schemas.microsoft.com/office/drawing/2014/chart" uri="{C3380CC4-5D6E-409C-BE32-E72D297353CC}">
                <c16:uniqueId val="{00000005-D351-429F-9D4C-0AC37567704C}"/>
              </c:ext>
            </c:extLst>
          </c:dPt>
          <c:cat>
            <c:strRef>
              <c:f>Sheet1!$A$2:$A$4</c:f>
              <c:strCache>
                <c:ptCount val="3"/>
                <c:pt idx="0">
                  <c:v>1st Qtr</c:v>
                </c:pt>
                <c:pt idx="1">
                  <c:v>2nd Qtr</c:v>
                </c:pt>
                <c:pt idx="2">
                  <c:v>3rd Qtr</c:v>
                </c:pt>
              </c:strCache>
            </c:strRef>
          </c:cat>
          <c:val>
            <c:numRef>
              <c:f>Sheet1!$B$2:$B$4</c:f>
              <c:numCache>
                <c:formatCode>General</c:formatCode>
                <c:ptCount val="3"/>
                <c:pt idx="0">
                  <c:v>50</c:v>
                </c:pt>
                <c:pt idx="1">
                  <c:v>20</c:v>
                </c:pt>
                <c:pt idx="2">
                  <c:v>30</c:v>
                </c:pt>
              </c:numCache>
            </c:numRef>
          </c:val>
          <c:extLst>
            <c:ext xmlns:c16="http://schemas.microsoft.com/office/drawing/2014/chart" uri="{C3380CC4-5D6E-409C-BE32-E72D297353CC}">
              <c16:uniqueId val="{00000006-D351-429F-9D4C-0AC37567704C}"/>
            </c:ext>
          </c:extLst>
        </c:ser>
        <c:dLbls>
          <c:showLegendKey val="0"/>
          <c:showVal val="0"/>
          <c:showCatName val="0"/>
          <c:showSerName val="0"/>
          <c:showPercent val="0"/>
          <c:showBubbleSize val="0"/>
          <c:showLeaderLines val="1"/>
        </c:dLbls>
        <c:firstSliceAng val="0"/>
        <c:holeSize val="71"/>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234032656_2_2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74" name="Google Shape;74;g8234032656_2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234032656_2_17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93" name="Google Shape;193;g8234032656_2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8234032656_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3" name="Google Shape;203;g8234032656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8c0cd624a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8c0cd624a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234032656_2_23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216" name="Google Shape;216;g8234032656_2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829f1915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829f1915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30579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829f1915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829f1915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1410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234032656_2_7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 name="Google Shape;124;g8234032656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234032656_2_9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6" name="Google Shape;136;g8234032656_2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234032656_2_10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8" name="Google Shape;148;g8234032656_2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234032656_2_106: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4" name="Google Shape;154;g8234032656_2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234032656_2_12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1" name="Google Shape;171;g8234032656_2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8249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234032656_2_12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1" name="Google Shape;171;g8234032656_2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8254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234032656_2_16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85" name="Google Shape;185;g8234032656_2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17CD78-6F6C-4644-A5E8-B2224A5DA5BC}"/>
              </a:ext>
            </a:extLst>
          </p:cNvPr>
          <p:cNvSpPr/>
          <p:nvPr userDrawn="1"/>
        </p:nvSpPr>
        <p:spPr>
          <a:xfrm>
            <a:off x="0" y="-1"/>
            <a:ext cx="12188825" cy="59055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ndParaRPr>
          </a:p>
        </p:txBody>
      </p:sp>
      <p:sp>
        <p:nvSpPr>
          <p:cNvPr id="8" name="Rectangle 7">
            <a:extLst>
              <a:ext uri="{FF2B5EF4-FFF2-40B4-BE49-F238E27FC236}">
                <a16:creationId xmlns:a16="http://schemas.microsoft.com/office/drawing/2014/main" id="{0818EA47-920B-4681-BC9E-FD64D7542CDB}"/>
              </a:ext>
            </a:extLst>
          </p:cNvPr>
          <p:cNvSpPr/>
          <p:nvPr userDrawn="1"/>
        </p:nvSpPr>
        <p:spPr>
          <a:xfrm>
            <a:off x="570181" y="2624373"/>
            <a:ext cx="910995" cy="571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ndParaRPr>
          </a:p>
        </p:txBody>
      </p:sp>
      <p:sp>
        <p:nvSpPr>
          <p:cNvPr id="2" name="Title 1">
            <a:extLst>
              <a:ext uri="{FF2B5EF4-FFF2-40B4-BE49-F238E27FC236}">
                <a16:creationId xmlns:a16="http://schemas.microsoft.com/office/drawing/2014/main" id="{0A6CB42A-77D0-46D6-A7AD-7636FAABC650}"/>
              </a:ext>
            </a:extLst>
          </p:cNvPr>
          <p:cNvSpPr>
            <a:spLocks noGrp="1"/>
          </p:cNvSpPr>
          <p:nvPr>
            <p:ph type="ctrTitle"/>
          </p:nvPr>
        </p:nvSpPr>
        <p:spPr>
          <a:xfrm>
            <a:off x="481459" y="2727137"/>
            <a:ext cx="11059835" cy="1963737"/>
          </a:xfrm>
        </p:spPr>
        <p:txBody>
          <a:bodyPr anchor="t">
            <a:normAutofit/>
          </a:bodyPr>
          <a:lstStyle>
            <a:lvl1pPr algn="l">
              <a:defRPr lang="en-US" sz="5999" b="0" kern="1200" dirty="0">
                <a:solidFill>
                  <a:schemeClr val="bg1"/>
                </a:solidFill>
                <a:latin typeface="Verdana" panose="020B0604030504040204" pitchFamily="34" charset="0"/>
                <a:ea typeface="+mj-ea"/>
                <a:cs typeface="+mj-cs"/>
              </a:defRPr>
            </a:lvl1pPr>
          </a:lstStyle>
          <a:p>
            <a:r>
              <a:rPr lang="en-US" dirty="0"/>
              <a:t>Click to edit Master title style</a:t>
            </a:r>
          </a:p>
        </p:txBody>
      </p:sp>
      <p:sp>
        <p:nvSpPr>
          <p:cNvPr id="3" name="Subtitle 2">
            <a:extLst>
              <a:ext uri="{FF2B5EF4-FFF2-40B4-BE49-F238E27FC236}">
                <a16:creationId xmlns:a16="http://schemas.microsoft.com/office/drawing/2014/main" id="{DB202225-E536-4220-BF40-16FDF00BE159}"/>
              </a:ext>
            </a:extLst>
          </p:cNvPr>
          <p:cNvSpPr>
            <a:spLocks noGrp="1"/>
          </p:cNvSpPr>
          <p:nvPr>
            <p:ph type="subTitle" idx="1"/>
          </p:nvPr>
        </p:nvSpPr>
        <p:spPr>
          <a:xfrm>
            <a:off x="481459" y="4765494"/>
            <a:ext cx="11059835" cy="681927"/>
          </a:xfrm>
          <a:prstGeom prst="rect">
            <a:avLst/>
          </a:prstGeom>
        </p:spPr>
        <p:txBody>
          <a:bodyPr/>
          <a:lstStyle>
            <a:lvl1pPr marL="0" indent="0" algn="l">
              <a:buNone/>
              <a:defRPr sz="2399">
                <a:solidFill>
                  <a:schemeClr val="bg1"/>
                </a:solidFill>
              </a:defRPr>
            </a:lvl1pPr>
            <a:lvl2pPr marL="457086" indent="0" algn="ctr">
              <a:buNone/>
              <a:defRPr sz="2000"/>
            </a:lvl2pPr>
            <a:lvl3pPr marL="914171"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dirty="0"/>
              <a:t>Click to edit Master subtitle style</a:t>
            </a:r>
          </a:p>
        </p:txBody>
      </p:sp>
      <p:sp>
        <p:nvSpPr>
          <p:cNvPr id="11" name="Freeform: Shape 10">
            <a:extLst>
              <a:ext uri="{FF2B5EF4-FFF2-40B4-BE49-F238E27FC236}">
                <a16:creationId xmlns:a16="http://schemas.microsoft.com/office/drawing/2014/main" id="{A646BA7D-87EC-4030-B3E5-E25380927AF6}"/>
              </a:ext>
            </a:extLst>
          </p:cNvPr>
          <p:cNvSpPr/>
          <p:nvPr userDrawn="1"/>
        </p:nvSpPr>
        <p:spPr>
          <a:xfrm>
            <a:off x="1" y="5905501"/>
            <a:ext cx="9961449" cy="952500"/>
          </a:xfrm>
          <a:custGeom>
            <a:avLst/>
            <a:gdLst>
              <a:gd name="connsiteX0" fmla="*/ 0 w 9964044"/>
              <a:gd name="connsiteY0" fmla="*/ 0 h 952500"/>
              <a:gd name="connsiteX1" fmla="*/ 3048000 w 9964044"/>
              <a:gd name="connsiteY1" fmla="*/ 0 h 952500"/>
              <a:gd name="connsiteX2" fmla="*/ 6916044 w 9964044"/>
              <a:gd name="connsiteY2" fmla="*/ 0 h 952500"/>
              <a:gd name="connsiteX3" fmla="*/ 9964044 w 9964044"/>
              <a:gd name="connsiteY3" fmla="*/ 0 h 952500"/>
              <a:gd name="connsiteX4" fmla="*/ 9687819 w 9964044"/>
              <a:gd name="connsiteY4" fmla="*/ 952500 h 952500"/>
              <a:gd name="connsiteX5" fmla="*/ 6639819 w 9964044"/>
              <a:gd name="connsiteY5" fmla="*/ 952500 h 952500"/>
              <a:gd name="connsiteX6" fmla="*/ 3048000 w 9964044"/>
              <a:gd name="connsiteY6" fmla="*/ 952500 h 952500"/>
              <a:gd name="connsiteX7" fmla="*/ 0 w 9964044"/>
              <a:gd name="connsiteY7" fmla="*/ 95250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64044" h="952500">
                <a:moveTo>
                  <a:pt x="0" y="0"/>
                </a:moveTo>
                <a:lnTo>
                  <a:pt x="3048000" y="0"/>
                </a:lnTo>
                <a:lnTo>
                  <a:pt x="6916044" y="0"/>
                </a:lnTo>
                <a:lnTo>
                  <a:pt x="9964044" y="0"/>
                </a:lnTo>
                <a:lnTo>
                  <a:pt x="9687819" y="952500"/>
                </a:lnTo>
                <a:lnTo>
                  <a:pt x="6639819" y="952500"/>
                </a:lnTo>
                <a:lnTo>
                  <a:pt x="3048000" y="952500"/>
                </a:lnTo>
                <a:lnTo>
                  <a:pt x="0" y="952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dirty="0">
              <a:latin typeface="Verdana" panose="020B0604030504040204" pitchFamily="34" charset="0"/>
            </a:endParaRPr>
          </a:p>
        </p:txBody>
      </p:sp>
      <p:sp>
        <p:nvSpPr>
          <p:cNvPr id="13" name="TextBox 12">
            <a:extLst>
              <a:ext uri="{FF2B5EF4-FFF2-40B4-BE49-F238E27FC236}">
                <a16:creationId xmlns:a16="http://schemas.microsoft.com/office/drawing/2014/main" id="{A5B1B46B-48C8-49A4-A2CB-A59AFF560512}"/>
              </a:ext>
            </a:extLst>
          </p:cNvPr>
          <p:cNvSpPr txBox="1"/>
          <p:nvPr userDrawn="1"/>
        </p:nvSpPr>
        <p:spPr>
          <a:xfrm>
            <a:off x="376635" y="6337661"/>
            <a:ext cx="1821332" cy="246221"/>
          </a:xfrm>
          <a:prstGeom prst="rect">
            <a:avLst/>
          </a:prstGeom>
          <a:noFill/>
        </p:spPr>
        <p:txBody>
          <a:bodyPr wrap="none" rtlCol="0">
            <a:spAutoFit/>
          </a:bodyPr>
          <a:lstStyle/>
          <a:p>
            <a:r>
              <a:rPr lang="en-US" sz="1000" b="0" i="0" u="none" strike="noStrike" cap="none" dirty="0">
                <a:solidFill>
                  <a:schemeClr val="bg1"/>
                </a:solidFill>
                <a:effectLst/>
                <a:latin typeface="Arial"/>
                <a:ea typeface="Arial"/>
                <a:cs typeface="Arial"/>
                <a:sym typeface="Arial"/>
              </a:rPr>
              <a:t>Copyright 2022 EVERFI, Inc.</a:t>
            </a:r>
            <a:endParaRPr lang="en-US" sz="600" dirty="0">
              <a:solidFill>
                <a:schemeClr val="bg1"/>
              </a:solidFill>
              <a:latin typeface="Verdana" panose="020B0604030504040204" pitchFamily="34" charset="0"/>
            </a:endParaRPr>
          </a:p>
        </p:txBody>
      </p:sp>
    </p:spTree>
    <p:extLst>
      <p:ext uri="{BB962C8B-B14F-4D97-AF65-F5344CB8AC3E}">
        <p14:creationId xmlns:p14="http://schemas.microsoft.com/office/powerpoint/2010/main" val="364442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835F4-5E05-4F2A-B2FF-C5004D1A64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DEA22-6B39-4CEB-8A59-3D980DE7CCB2}"/>
              </a:ext>
            </a:extLst>
          </p:cNvPr>
          <p:cNvSpPr>
            <a:spLocks noGrp="1"/>
          </p:cNvSpPr>
          <p:nvPr>
            <p:ph idx="1"/>
          </p:nvPr>
        </p:nvSpPr>
        <p:spPr>
          <a:xfrm>
            <a:off x="470793" y="1216153"/>
            <a:ext cx="11408740" cy="485546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3CAA33-E9B4-4284-B560-C1DE6ADBC79A}"/>
              </a:ext>
            </a:extLst>
          </p:cNvPr>
          <p:cNvSpPr>
            <a:spLocks noGrp="1"/>
          </p:cNvSpPr>
          <p:nvPr>
            <p:ph type="dt" sz="half" idx="10"/>
          </p:nvPr>
        </p:nvSpPr>
        <p:spPr/>
        <p:txBody>
          <a:bodyPr/>
          <a:lstStyle/>
          <a:p>
            <a:fld id="{1C8FC2A8-7767-4BBD-9126-89E8A78DF10D}" type="datetimeFigureOut">
              <a:rPr lang="en-US" smtClean="0"/>
              <a:t>10/10/2022</a:t>
            </a:fld>
            <a:endParaRPr lang="en-US" dirty="0"/>
          </a:p>
        </p:txBody>
      </p:sp>
      <p:sp>
        <p:nvSpPr>
          <p:cNvPr id="5" name="Footer Placeholder 4">
            <a:extLst>
              <a:ext uri="{FF2B5EF4-FFF2-40B4-BE49-F238E27FC236}">
                <a16:creationId xmlns:a16="http://schemas.microsoft.com/office/drawing/2014/main" id="{C7AF3EE3-B3E2-4100-8C33-95163D34DB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60B161-EEC4-4115-BDE5-4FD337539286}"/>
              </a:ext>
            </a:extLst>
          </p:cNvPr>
          <p:cNvSpPr>
            <a:spLocks noGrp="1"/>
          </p:cNvSpPr>
          <p:nvPr>
            <p:ph type="sldNum" sz="quarter" idx="12"/>
          </p:nvPr>
        </p:nvSpPr>
        <p:spPr/>
        <p:txBody>
          <a:bodyPr/>
          <a:lstStyle/>
          <a:p>
            <a:fld id="{F193668F-DA03-4798-AFEB-6724D11A4F24}" type="slidenum">
              <a:rPr lang="en-US" smtClean="0"/>
              <a:t>‹#›</a:t>
            </a:fld>
            <a:endParaRPr lang="en-US" dirty="0"/>
          </a:p>
        </p:txBody>
      </p:sp>
    </p:spTree>
    <p:extLst>
      <p:ext uri="{BB962C8B-B14F-4D97-AF65-F5344CB8AC3E}">
        <p14:creationId xmlns:p14="http://schemas.microsoft.com/office/powerpoint/2010/main" val="1197908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E81CF3-F664-4390-88AF-A978CED81AD4}"/>
              </a:ext>
            </a:extLst>
          </p:cNvPr>
          <p:cNvSpPr>
            <a:spLocks noGrp="1"/>
          </p:cNvSpPr>
          <p:nvPr>
            <p:ph type="dt" sz="half" idx="10"/>
          </p:nvPr>
        </p:nvSpPr>
        <p:spPr/>
        <p:txBody>
          <a:bodyPr/>
          <a:lstStyle/>
          <a:p>
            <a:fld id="{1C8FC2A8-7767-4BBD-9126-89E8A78DF10D}" type="datetimeFigureOut">
              <a:rPr lang="en-US" smtClean="0"/>
              <a:t>10/10/2022</a:t>
            </a:fld>
            <a:endParaRPr lang="en-US" dirty="0"/>
          </a:p>
        </p:txBody>
      </p:sp>
      <p:sp>
        <p:nvSpPr>
          <p:cNvPr id="4" name="Footer Placeholder 3">
            <a:extLst>
              <a:ext uri="{FF2B5EF4-FFF2-40B4-BE49-F238E27FC236}">
                <a16:creationId xmlns:a16="http://schemas.microsoft.com/office/drawing/2014/main" id="{F9CFD1E2-658B-4F1C-B66C-F1B39D1399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7ADB473-4B25-41F3-8432-868704F11DBC}"/>
              </a:ext>
            </a:extLst>
          </p:cNvPr>
          <p:cNvSpPr>
            <a:spLocks noGrp="1"/>
          </p:cNvSpPr>
          <p:nvPr>
            <p:ph type="sldNum" sz="quarter" idx="12"/>
          </p:nvPr>
        </p:nvSpPr>
        <p:spPr/>
        <p:txBody>
          <a:bodyPr/>
          <a:lstStyle/>
          <a:p>
            <a:fld id="{F193668F-DA03-4798-AFEB-6724D11A4F24}" type="slidenum">
              <a:rPr lang="en-US" smtClean="0"/>
              <a:t>‹#›</a:t>
            </a:fld>
            <a:endParaRPr lang="en-US" dirty="0"/>
          </a:p>
        </p:txBody>
      </p:sp>
      <p:sp>
        <p:nvSpPr>
          <p:cNvPr id="6" name="Title 5">
            <a:extLst>
              <a:ext uri="{FF2B5EF4-FFF2-40B4-BE49-F238E27FC236}">
                <a16:creationId xmlns:a16="http://schemas.microsoft.com/office/drawing/2014/main" id="{9B824F18-67B8-4C85-9412-D55FBAFDB14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8474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258794-B33A-4AB4-8284-66689910BAA1}"/>
              </a:ext>
            </a:extLst>
          </p:cNvPr>
          <p:cNvSpPr/>
          <p:nvPr userDrawn="1"/>
        </p:nvSpPr>
        <p:spPr>
          <a:xfrm>
            <a:off x="358047" y="877825"/>
            <a:ext cx="1397144" cy="224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ndParaRPr>
          </a:p>
        </p:txBody>
      </p:sp>
      <p:sp>
        <p:nvSpPr>
          <p:cNvPr id="3" name="Date Placeholder 2">
            <a:extLst>
              <a:ext uri="{FF2B5EF4-FFF2-40B4-BE49-F238E27FC236}">
                <a16:creationId xmlns:a16="http://schemas.microsoft.com/office/drawing/2014/main" id="{27E81CF3-F664-4390-88AF-A978CED81AD4}"/>
              </a:ext>
            </a:extLst>
          </p:cNvPr>
          <p:cNvSpPr>
            <a:spLocks noGrp="1"/>
          </p:cNvSpPr>
          <p:nvPr>
            <p:ph type="dt" sz="half" idx="10"/>
          </p:nvPr>
        </p:nvSpPr>
        <p:spPr/>
        <p:txBody>
          <a:bodyPr/>
          <a:lstStyle/>
          <a:p>
            <a:fld id="{1C8FC2A8-7767-4BBD-9126-89E8A78DF10D}" type="datetimeFigureOut">
              <a:rPr lang="en-US" smtClean="0"/>
              <a:t>10/10/2022</a:t>
            </a:fld>
            <a:endParaRPr lang="en-US" dirty="0"/>
          </a:p>
        </p:txBody>
      </p:sp>
      <p:sp>
        <p:nvSpPr>
          <p:cNvPr id="4" name="Footer Placeholder 3">
            <a:extLst>
              <a:ext uri="{FF2B5EF4-FFF2-40B4-BE49-F238E27FC236}">
                <a16:creationId xmlns:a16="http://schemas.microsoft.com/office/drawing/2014/main" id="{F9CFD1E2-658B-4F1C-B66C-F1B39D1399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7ADB473-4B25-41F3-8432-868704F11DBC}"/>
              </a:ext>
            </a:extLst>
          </p:cNvPr>
          <p:cNvSpPr>
            <a:spLocks noGrp="1"/>
          </p:cNvSpPr>
          <p:nvPr>
            <p:ph type="sldNum" sz="quarter" idx="12"/>
          </p:nvPr>
        </p:nvSpPr>
        <p:spPr/>
        <p:txBody>
          <a:bodyPr/>
          <a:lstStyle/>
          <a:p>
            <a:fld id="{F193668F-DA03-4798-AFEB-6724D11A4F24}" type="slidenum">
              <a:rPr lang="en-US" smtClean="0"/>
              <a:t>‹#›</a:t>
            </a:fld>
            <a:endParaRPr lang="en-US" dirty="0"/>
          </a:p>
        </p:txBody>
      </p:sp>
      <p:sp>
        <p:nvSpPr>
          <p:cNvPr id="7" name="Title 6">
            <a:extLst>
              <a:ext uri="{FF2B5EF4-FFF2-40B4-BE49-F238E27FC236}">
                <a16:creationId xmlns:a16="http://schemas.microsoft.com/office/drawing/2014/main" id="{7944B5AE-BF51-432B-8FC7-1A117FFF06F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555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509F60-E8D6-42B7-B4C4-3F769B6C6E75}"/>
              </a:ext>
            </a:extLst>
          </p:cNvPr>
          <p:cNvSpPr>
            <a:spLocks noGrp="1"/>
          </p:cNvSpPr>
          <p:nvPr>
            <p:ph type="dt" sz="half" idx="10"/>
          </p:nvPr>
        </p:nvSpPr>
        <p:spPr/>
        <p:txBody>
          <a:bodyPr/>
          <a:lstStyle/>
          <a:p>
            <a:fld id="{1C8FC2A8-7767-4BBD-9126-89E8A78DF10D}" type="datetimeFigureOut">
              <a:rPr lang="en-US" smtClean="0"/>
              <a:t>10/10/2022</a:t>
            </a:fld>
            <a:endParaRPr lang="en-US" dirty="0"/>
          </a:p>
        </p:txBody>
      </p:sp>
      <p:sp>
        <p:nvSpPr>
          <p:cNvPr id="3" name="Footer Placeholder 2">
            <a:extLst>
              <a:ext uri="{FF2B5EF4-FFF2-40B4-BE49-F238E27FC236}">
                <a16:creationId xmlns:a16="http://schemas.microsoft.com/office/drawing/2014/main" id="{AFCBB423-3B4F-4E85-91E6-299673C8E75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145ADB-05C2-4D6E-A48D-839CB203FD52}"/>
              </a:ext>
            </a:extLst>
          </p:cNvPr>
          <p:cNvSpPr>
            <a:spLocks noGrp="1"/>
          </p:cNvSpPr>
          <p:nvPr>
            <p:ph type="sldNum" sz="quarter" idx="12"/>
          </p:nvPr>
        </p:nvSpPr>
        <p:spPr/>
        <p:txBody>
          <a:bodyPr/>
          <a:lstStyle/>
          <a:p>
            <a:fld id="{F193668F-DA03-4798-AFEB-6724D11A4F24}" type="slidenum">
              <a:rPr lang="en-US" smtClean="0"/>
              <a:t>‹#›</a:t>
            </a:fld>
            <a:endParaRPr lang="en-US" dirty="0"/>
          </a:p>
        </p:txBody>
      </p:sp>
      <p:sp>
        <p:nvSpPr>
          <p:cNvPr id="5" name="Rectangle 4">
            <a:extLst>
              <a:ext uri="{FF2B5EF4-FFF2-40B4-BE49-F238E27FC236}">
                <a16:creationId xmlns:a16="http://schemas.microsoft.com/office/drawing/2014/main" id="{45220A15-8F2E-4B5F-91B7-A47F2AC894E6}"/>
              </a:ext>
            </a:extLst>
          </p:cNvPr>
          <p:cNvSpPr/>
          <p:nvPr userDrawn="1"/>
        </p:nvSpPr>
        <p:spPr>
          <a:xfrm>
            <a:off x="358047" y="877825"/>
            <a:ext cx="1397144" cy="224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ndParaRPr>
          </a:p>
        </p:txBody>
      </p:sp>
    </p:spTree>
    <p:extLst>
      <p:ext uri="{BB962C8B-B14F-4D97-AF65-F5344CB8AC3E}">
        <p14:creationId xmlns:p14="http://schemas.microsoft.com/office/powerpoint/2010/main" val="50561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492" y="593367"/>
            <a:ext cx="11357841"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492" y="1536633"/>
            <a:ext cx="11357841" cy="4555200"/>
          </a:xfrm>
          <a:prstGeom prst="rect">
            <a:avLst/>
          </a:prstGeom>
        </p:spPr>
        <p:txBody>
          <a:bodyPr spcFirstLastPara="1" wrap="square" lIns="91425" tIns="91425" rIns="91425" bIns="91425" anchor="t" anchorCtr="0">
            <a:noAutofit/>
          </a:bodyPr>
          <a:lstStyle>
            <a:lvl1pPr marL="609433" lvl="0" indent="-457075">
              <a:spcBef>
                <a:spcPts val="0"/>
              </a:spcBef>
              <a:spcAft>
                <a:spcPts val="0"/>
              </a:spcAft>
              <a:buSzPts val="1800"/>
              <a:buChar char="●"/>
              <a:defRPr/>
            </a:lvl1pPr>
            <a:lvl2pPr marL="1218866" lvl="1" indent="-423217">
              <a:spcBef>
                <a:spcPts val="2133"/>
              </a:spcBef>
              <a:spcAft>
                <a:spcPts val="0"/>
              </a:spcAft>
              <a:buSzPts val="1400"/>
              <a:buChar char="○"/>
              <a:defRPr/>
            </a:lvl2pPr>
            <a:lvl3pPr marL="1828297" lvl="2" indent="-423217">
              <a:spcBef>
                <a:spcPts val="2133"/>
              </a:spcBef>
              <a:spcAft>
                <a:spcPts val="0"/>
              </a:spcAft>
              <a:buSzPts val="1400"/>
              <a:buChar char="■"/>
              <a:defRPr/>
            </a:lvl3pPr>
            <a:lvl4pPr marL="2437729" lvl="3" indent="-423217">
              <a:spcBef>
                <a:spcPts val="2133"/>
              </a:spcBef>
              <a:spcAft>
                <a:spcPts val="0"/>
              </a:spcAft>
              <a:buSzPts val="1400"/>
              <a:buChar char="●"/>
              <a:defRPr/>
            </a:lvl4pPr>
            <a:lvl5pPr marL="3047162" lvl="4" indent="-423217">
              <a:spcBef>
                <a:spcPts val="2133"/>
              </a:spcBef>
              <a:spcAft>
                <a:spcPts val="0"/>
              </a:spcAft>
              <a:buSzPts val="1400"/>
              <a:buChar char="○"/>
              <a:defRPr/>
            </a:lvl5pPr>
            <a:lvl6pPr marL="3656595" lvl="5" indent="-423217">
              <a:spcBef>
                <a:spcPts val="2133"/>
              </a:spcBef>
              <a:spcAft>
                <a:spcPts val="0"/>
              </a:spcAft>
              <a:buSzPts val="1400"/>
              <a:buChar char="■"/>
              <a:defRPr/>
            </a:lvl6pPr>
            <a:lvl7pPr marL="4266027" lvl="6" indent="-423217">
              <a:spcBef>
                <a:spcPts val="2133"/>
              </a:spcBef>
              <a:spcAft>
                <a:spcPts val="0"/>
              </a:spcAft>
              <a:buSzPts val="1400"/>
              <a:buChar char="●"/>
              <a:defRPr/>
            </a:lvl7pPr>
            <a:lvl8pPr marL="4875459" lvl="7" indent="-423217">
              <a:spcBef>
                <a:spcPts val="2133"/>
              </a:spcBef>
              <a:spcAft>
                <a:spcPts val="0"/>
              </a:spcAft>
              <a:buSzPts val="1400"/>
              <a:buChar char="○"/>
              <a:defRPr/>
            </a:lvl8pPr>
            <a:lvl9pPr marL="5484891" lvl="8" indent="-423217">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3669" y="6217623"/>
            <a:ext cx="731409"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90449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56"/>
        <p:cNvGrpSpPr/>
        <p:nvPr/>
      </p:nvGrpSpPr>
      <p:grpSpPr>
        <a:xfrm>
          <a:off x="0" y="0"/>
          <a:ext cx="0" cy="0"/>
          <a:chOff x="0" y="0"/>
          <a:chExt cx="0" cy="0"/>
        </a:xfrm>
      </p:grpSpPr>
      <p:sp>
        <p:nvSpPr>
          <p:cNvPr id="60" name="Google Shape;60;p14"/>
          <p:cNvSpPr txBox="1">
            <a:spLocks noGrp="1"/>
          </p:cNvSpPr>
          <p:nvPr>
            <p:ph type="ctrTitle"/>
          </p:nvPr>
        </p:nvSpPr>
        <p:spPr>
          <a:xfrm>
            <a:off x="705460" y="2918541"/>
            <a:ext cx="9935796" cy="1477328"/>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6000"/>
              <a:buFont typeface="Gill Sans"/>
              <a:buNone/>
              <a:defRPr sz="7998"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25649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2_Title Only">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609440" y="376473"/>
            <a:ext cx="10969943" cy="4308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5754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oolsToo_Slide" descr="ToolsToo_Slide">
            <a:extLst>
              <a:ext uri="{FF2B5EF4-FFF2-40B4-BE49-F238E27FC236}">
                <a16:creationId xmlns:a16="http://schemas.microsoft.com/office/drawing/2014/main" id="{89F95F27-7071-4E8C-911E-54A22BC1A045}"/>
              </a:ext>
            </a:extLst>
          </p:cNvPr>
          <p:cNvSpPr/>
          <p:nvPr userDrawn="1"/>
        </p:nvSpPr>
        <p:spPr>
          <a:xfrm>
            <a:off x="0" y="0"/>
            <a:ext cx="12188825" cy="6858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28EB1BC-7A13-49F8-98AC-E5F4E6725F81}"/>
              </a:ext>
            </a:extLst>
          </p:cNvPr>
          <p:cNvSpPr>
            <a:spLocks noGrp="1"/>
          </p:cNvSpPr>
          <p:nvPr>
            <p:ph type="title"/>
          </p:nvPr>
        </p:nvSpPr>
        <p:spPr>
          <a:xfrm>
            <a:off x="358047" y="314961"/>
            <a:ext cx="11521487" cy="636017"/>
          </a:xfrm>
          <a:prstGeom prst="rect">
            <a:avLst/>
          </a:prstGeom>
        </p:spPr>
        <p:txBody>
          <a:bodyPr vert="horz" lIns="91440" tIns="45720" rIns="91440" bIns="45720" rtlCol="0" anchor="t">
            <a:normAutofit/>
          </a:bodyPr>
          <a:lstStyle/>
          <a:p>
            <a:r>
              <a:rPr lang="en-US" dirty="0"/>
              <a:t>Click to edit Master title style</a:t>
            </a:r>
          </a:p>
        </p:txBody>
      </p:sp>
      <p:sp>
        <p:nvSpPr>
          <p:cNvPr id="4" name="Date Placeholder 3">
            <a:extLst>
              <a:ext uri="{FF2B5EF4-FFF2-40B4-BE49-F238E27FC236}">
                <a16:creationId xmlns:a16="http://schemas.microsoft.com/office/drawing/2014/main" id="{0B3CFF73-4D96-407C-9D4D-8871D59B39C4}"/>
              </a:ext>
            </a:extLst>
          </p:cNvPr>
          <p:cNvSpPr>
            <a:spLocks noGrp="1"/>
          </p:cNvSpPr>
          <p:nvPr>
            <p:ph type="dt" sz="half" idx="2"/>
          </p:nvPr>
        </p:nvSpPr>
        <p:spPr>
          <a:xfrm>
            <a:off x="8853658" y="6282056"/>
            <a:ext cx="1084805" cy="365125"/>
          </a:xfrm>
          <a:prstGeom prst="rect">
            <a:avLst/>
          </a:prstGeom>
        </p:spPr>
        <p:txBody>
          <a:bodyPr vert="horz" lIns="91440" tIns="45720" rIns="91440" bIns="45720" rtlCol="0" anchor="ctr"/>
          <a:lstStyle>
            <a:lvl1pPr algn="r">
              <a:defRPr sz="1000">
                <a:solidFill>
                  <a:schemeClr val="accent4"/>
                </a:solidFill>
                <a:latin typeface="Verdana" panose="020B0604030504040204" pitchFamily="34" charset="0"/>
              </a:defRPr>
            </a:lvl1pPr>
          </a:lstStyle>
          <a:p>
            <a:fld id="{1C8FC2A8-7767-4BBD-9126-89E8A78DF10D}" type="datetimeFigureOut">
              <a:rPr lang="en-US" smtClean="0"/>
              <a:pPr/>
              <a:t>10/10/2022</a:t>
            </a:fld>
            <a:endParaRPr lang="en-US" dirty="0"/>
          </a:p>
        </p:txBody>
      </p:sp>
      <p:sp>
        <p:nvSpPr>
          <p:cNvPr id="5" name="Footer Placeholder 4">
            <a:extLst>
              <a:ext uri="{FF2B5EF4-FFF2-40B4-BE49-F238E27FC236}">
                <a16:creationId xmlns:a16="http://schemas.microsoft.com/office/drawing/2014/main" id="{57C02393-2B4F-47C0-9EC0-FD00D7DB340D}"/>
              </a:ext>
            </a:extLst>
          </p:cNvPr>
          <p:cNvSpPr>
            <a:spLocks noGrp="1"/>
          </p:cNvSpPr>
          <p:nvPr>
            <p:ph type="ftr" sz="quarter" idx="3"/>
          </p:nvPr>
        </p:nvSpPr>
        <p:spPr>
          <a:xfrm>
            <a:off x="2328066" y="6282056"/>
            <a:ext cx="6443318" cy="365125"/>
          </a:xfrm>
          <a:prstGeom prst="rect">
            <a:avLst/>
          </a:prstGeom>
        </p:spPr>
        <p:txBody>
          <a:bodyPr vert="horz" lIns="91440" tIns="45720" rIns="91440" bIns="45720" rtlCol="0" anchor="ctr"/>
          <a:lstStyle>
            <a:lvl1pPr algn="l">
              <a:defRPr sz="1000">
                <a:solidFill>
                  <a:schemeClr val="accent4"/>
                </a:solidFill>
                <a:latin typeface="Verdana" panose="020B0604030504040204" pitchFamily="34" charset="0"/>
              </a:defRPr>
            </a:lvl1pPr>
          </a:lstStyle>
          <a:p>
            <a:endParaRPr lang="en-US" dirty="0"/>
          </a:p>
        </p:txBody>
      </p:sp>
      <p:sp>
        <p:nvSpPr>
          <p:cNvPr id="6" name="Slide Number Placeholder 5">
            <a:extLst>
              <a:ext uri="{FF2B5EF4-FFF2-40B4-BE49-F238E27FC236}">
                <a16:creationId xmlns:a16="http://schemas.microsoft.com/office/drawing/2014/main" id="{E5BA8DCF-3BD7-4C32-879F-1A8AABF55690}"/>
              </a:ext>
            </a:extLst>
          </p:cNvPr>
          <p:cNvSpPr>
            <a:spLocks noGrp="1"/>
          </p:cNvSpPr>
          <p:nvPr>
            <p:ph type="sldNum" sz="quarter" idx="4"/>
          </p:nvPr>
        </p:nvSpPr>
        <p:spPr>
          <a:xfrm>
            <a:off x="0" y="6492876"/>
            <a:ext cx="554592" cy="365125"/>
          </a:xfrm>
          <a:prstGeom prst="rect">
            <a:avLst/>
          </a:prstGeom>
        </p:spPr>
        <p:txBody>
          <a:bodyPr vert="horz" lIns="91440" tIns="45720" rIns="91440" bIns="45720" rtlCol="0" anchor="ctr"/>
          <a:lstStyle>
            <a:lvl1pPr algn="l">
              <a:defRPr sz="1000">
                <a:solidFill>
                  <a:schemeClr val="accent4"/>
                </a:solidFill>
                <a:latin typeface="Verdana" panose="020B0604030504040204" pitchFamily="34" charset="0"/>
              </a:defRPr>
            </a:lvl1pPr>
          </a:lstStyle>
          <a:p>
            <a:fld id="{F193668F-DA03-4798-AFEB-6724D11A4F24}" type="slidenum">
              <a:rPr lang="en-US" smtClean="0"/>
              <a:pPr/>
              <a:t>‹#›</a:t>
            </a:fld>
            <a:endParaRPr lang="en-US" dirty="0"/>
          </a:p>
        </p:txBody>
      </p:sp>
      <p:sp>
        <p:nvSpPr>
          <p:cNvPr id="7" name="Rectangle 6">
            <a:extLst>
              <a:ext uri="{FF2B5EF4-FFF2-40B4-BE49-F238E27FC236}">
                <a16:creationId xmlns:a16="http://schemas.microsoft.com/office/drawing/2014/main" id="{DB3F5BD3-8EED-4279-B278-795FF600EABE}"/>
              </a:ext>
            </a:extLst>
          </p:cNvPr>
          <p:cNvSpPr/>
          <p:nvPr userDrawn="1"/>
        </p:nvSpPr>
        <p:spPr>
          <a:xfrm>
            <a:off x="457079" y="992772"/>
            <a:ext cx="910995" cy="571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ndParaRPr>
          </a:p>
        </p:txBody>
      </p:sp>
      <p:sp>
        <p:nvSpPr>
          <p:cNvPr id="11" name="Text Placeholder 10">
            <a:extLst>
              <a:ext uri="{FF2B5EF4-FFF2-40B4-BE49-F238E27FC236}">
                <a16:creationId xmlns:a16="http://schemas.microsoft.com/office/drawing/2014/main" id="{C4776184-26E2-4EE1-82DC-1C99E73DBBDF}"/>
              </a:ext>
            </a:extLst>
          </p:cNvPr>
          <p:cNvSpPr>
            <a:spLocks noGrp="1"/>
          </p:cNvSpPr>
          <p:nvPr>
            <p:ph type="body" idx="1"/>
          </p:nvPr>
        </p:nvSpPr>
        <p:spPr>
          <a:xfrm>
            <a:off x="358047" y="1303867"/>
            <a:ext cx="11521487" cy="46347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D4DF96C0-594F-4C11-ABE1-4BDFFB1D55F9}"/>
              </a:ext>
            </a:extLst>
          </p:cNvPr>
          <p:cNvSpPr txBox="1"/>
          <p:nvPr userDrawn="1"/>
        </p:nvSpPr>
        <p:spPr>
          <a:xfrm>
            <a:off x="376635" y="6337661"/>
            <a:ext cx="1821332" cy="246221"/>
          </a:xfrm>
          <a:prstGeom prst="rect">
            <a:avLst/>
          </a:prstGeom>
          <a:noFill/>
        </p:spPr>
        <p:txBody>
          <a:bodyPr wrap="none" rtlCol="0">
            <a:spAutoFit/>
          </a:bodyPr>
          <a:lstStyle/>
          <a:p>
            <a:r>
              <a:rPr lang="en-US" sz="1000" b="0" i="0" u="none" strike="noStrike" cap="none" dirty="0">
                <a:solidFill>
                  <a:srgbClr val="000000"/>
                </a:solidFill>
                <a:effectLst/>
                <a:latin typeface="Arial"/>
                <a:ea typeface="Arial"/>
                <a:cs typeface="Arial"/>
                <a:sym typeface="Arial"/>
              </a:rPr>
              <a:t>Copyright 2022 EVERFI, Inc.</a:t>
            </a:r>
            <a:endParaRPr lang="en-US" sz="600" dirty="0">
              <a:latin typeface="Verdana" panose="020B0604030504040204" pitchFamily="34" charset="0"/>
            </a:endParaRPr>
          </a:p>
        </p:txBody>
      </p:sp>
      <p:pic>
        <p:nvPicPr>
          <p:cNvPr id="10" name="Picture 9">
            <a:extLst>
              <a:ext uri="{FF2B5EF4-FFF2-40B4-BE49-F238E27FC236}">
                <a16:creationId xmlns:a16="http://schemas.microsoft.com/office/drawing/2014/main" id="{D6344910-E734-BE0D-67A9-9F2B6B5A0975}"/>
              </a:ext>
            </a:extLst>
          </p:cNvPr>
          <p:cNvPicPr>
            <a:picLocks noChangeAspect="1"/>
          </p:cNvPicPr>
          <p:nvPr userDrawn="1"/>
        </p:nvPicPr>
        <p:blipFill>
          <a:blip r:embed="rId10"/>
          <a:stretch>
            <a:fillRect/>
          </a:stretch>
        </p:blipFill>
        <p:spPr>
          <a:xfrm>
            <a:off x="10276964" y="6130291"/>
            <a:ext cx="1578313" cy="502920"/>
          </a:xfrm>
          <a:prstGeom prst="rect">
            <a:avLst/>
          </a:prstGeom>
        </p:spPr>
      </p:pic>
    </p:spTree>
    <p:extLst>
      <p:ext uri="{BB962C8B-B14F-4D97-AF65-F5344CB8AC3E}">
        <p14:creationId xmlns:p14="http://schemas.microsoft.com/office/powerpoint/2010/main" val="119713672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txStyles>
    <p:titleStyle>
      <a:lvl1pPr algn="l" defTabSz="914171" rtl="0" eaLnBrk="1" latinLnBrk="0" hangingPunct="1">
        <a:lnSpc>
          <a:spcPct val="90000"/>
        </a:lnSpc>
        <a:spcBef>
          <a:spcPct val="0"/>
        </a:spcBef>
        <a:buNone/>
        <a:defRPr lang="en-US" sz="3199" b="1" kern="1200" dirty="0">
          <a:solidFill>
            <a:schemeClr val="accent2"/>
          </a:solidFill>
          <a:latin typeface="Verdana" panose="020B0604030504040204" pitchFamily="34" charset="0"/>
          <a:ea typeface="+mj-ea"/>
          <a:cs typeface="+mj-cs"/>
        </a:defRPr>
      </a:lvl1pPr>
    </p:titleStyle>
    <p:bodyStyle>
      <a:lvl1pPr marL="228543" indent="-228543" algn="l" defTabSz="914171" rtl="0" eaLnBrk="1" latinLnBrk="0" hangingPunct="1">
        <a:lnSpc>
          <a:spcPct val="100000"/>
        </a:lnSpc>
        <a:spcBef>
          <a:spcPts val="1800"/>
        </a:spcBef>
        <a:buClr>
          <a:schemeClr val="accent1"/>
        </a:buClr>
        <a:buFont typeface="Arial" panose="020B0604020202020204" pitchFamily="34" charset="0"/>
        <a:buChar char="•"/>
        <a:defRPr lang="en-US" sz="2399" kern="1200" dirty="0" smtClean="0">
          <a:solidFill>
            <a:schemeClr val="accent2"/>
          </a:solidFill>
          <a:latin typeface="Verdana" panose="020B0604030504040204" pitchFamily="34" charset="0"/>
          <a:ea typeface="+mn-ea"/>
          <a:cs typeface="+mn-cs"/>
        </a:defRPr>
      </a:lvl1pPr>
      <a:lvl2pPr marL="514222" indent="-246001" algn="l" defTabSz="914171" rtl="0" eaLnBrk="1" latinLnBrk="0" hangingPunct="1">
        <a:lnSpc>
          <a:spcPct val="100000"/>
        </a:lnSpc>
        <a:spcBef>
          <a:spcPts val="600"/>
        </a:spcBef>
        <a:buClr>
          <a:schemeClr val="accent1"/>
        </a:buClr>
        <a:buFont typeface="Gill Sans MT" panose="020B0502020104020203" pitchFamily="34" charset="0"/>
        <a:buChar char="–"/>
        <a:defRPr lang="en-US" sz="2000" kern="1200" dirty="0" smtClean="0">
          <a:solidFill>
            <a:schemeClr val="accent2"/>
          </a:solidFill>
          <a:latin typeface="Verdana" panose="020B0604030504040204" pitchFamily="34" charset="0"/>
          <a:ea typeface="+mn-ea"/>
          <a:cs typeface="+mn-cs"/>
        </a:defRPr>
      </a:lvl2pPr>
      <a:lvl3pPr marL="718959" indent="-196801" algn="l" defTabSz="914171" rtl="0" eaLnBrk="1" latinLnBrk="0" hangingPunct="1">
        <a:lnSpc>
          <a:spcPct val="100000"/>
        </a:lnSpc>
        <a:spcBef>
          <a:spcPts val="600"/>
        </a:spcBef>
        <a:buClr>
          <a:schemeClr val="accent1"/>
        </a:buClr>
        <a:buFont typeface="Wingdings" panose="05000000000000000000" pitchFamily="2" charset="2"/>
        <a:buChar char="§"/>
        <a:defRPr lang="en-US" sz="1800" kern="1200" dirty="0" smtClean="0">
          <a:solidFill>
            <a:schemeClr val="accent2"/>
          </a:solidFill>
          <a:latin typeface="Verdana" panose="020B0604030504040204" pitchFamily="34" charset="0"/>
          <a:ea typeface="+mn-ea"/>
          <a:cs typeface="+mn-cs"/>
        </a:defRPr>
      </a:lvl3pPr>
      <a:lvl4pPr marL="931630" indent="-187279" algn="l" defTabSz="914171" rtl="0" eaLnBrk="1" latinLnBrk="0" hangingPunct="1">
        <a:lnSpc>
          <a:spcPct val="100000"/>
        </a:lnSpc>
        <a:spcBef>
          <a:spcPts val="600"/>
        </a:spcBef>
        <a:buClr>
          <a:schemeClr val="accent1"/>
        </a:buClr>
        <a:buFont typeface="Century Gothic" panose="020B0502020202020204" pitchFamily="34" charset="0"/>
        <a:buChar char="♦"/>
        <a:defRPr lang="en-US" sz="1600" kern="1200" dirty="0" smtClean="0">
          <a:solidFill>
            <a:schemeClr val="accent2"/>
          </a:solidFill>
          <a:latin typeface="Verdana" panose="020B0604030504040204" pitchFamily="34" charset="0"/>
          <a:ea typeface="+mn-ea"/>
          <a:cs typeface="+mn-cs"/>
        </a:defRPr>
      </a:lvl4pPr>
      <a:lvl5pPr marL="1185566" indent="-226957" algn="l" defTabSz="914171" rtl="0" eaLnBrk="1" latinLnBrk="0" hangingPunct="1">
        <a:lnSpc>
          <a:spcPct val="100000"/>
        </a:lnSpc>
        <a:spcBef>
          <a:spcPts val="600"/>
        </a:spcBef>
        <a:buClr>
          <a:schemeClr val="accent1"/>
        </a:buClr>
        <a:buFont typeface="Wingdings" panose="05000000000000000000" pitchFamily="2" charset="2"/>
        <a:buChar char="Ø"/>
        <a:defRPr lang="en-US" sz="1600" kern="1200" dirty="0" smtClean="0">
          <a:solidFill>
            <a:schemeClr val="accent2"/>
          </a:solidFill>
          <a:latin typeface="Verdana" panose="020B0604030504040204" pitchFamily="34" charset="0"/>
          <a:ea typeface="+mn-ea"/>
          <a:cs typeface="+mn-cs"/>
        </a:defRPr>
      </a:lvl5pPr>
      <a:lvl6pPr marL="2513971"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8"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9"/>
          <p:cNvSpPr txBox="1">
            <a:spLocks noGrp="1"/>
          </p:cNvSpPr>
          <p:nvPr>
            <p:ph type="ctrTitle"/>
          </p:nvPr>
        </p:nvSpPr>
        <p:spPr/>
        <p:txBody>
          <a:bodyPr/>
          <a:lstStyle/>
          <a:p>
            <a:pPr lvl="0"/>
            <a:r>
              <a:rPr lang="en-US" dirty="0"/>
              <a:t>Making Budgets Work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p:txBody>
          <a:bodyPr/>
          <a:lstStyle/>
          <a:p>
            <a:pPr lvl="0"/>
            <a:r>
              <a:rPr lang="en-US" dirty="0"/>
              <a:t>Participant Guide: Listing Debts</a:t>
            </a:r>
          </a:p>
        </p:txBody>
      </p:sp>
      <p:graphicFrame>
        <p:nvGraphicFramePr>
          <p:cNvPr id="4" name="Table 3">
            <a:extLst>
              <a:ext uri="{FF2B5EF4-FFF2-40B4-BE49-F238E27FC236}">
                <a16:creationId xmlns:a16="http://schemas.microsoft.com/office/drawing/2014/main" id="{BCF9D8BC-6FEB-4C20-B138-12C424BDF77E}"/>
              </a:ext>
            </a:extLst>
          </p:cNvPr>
          <p:cNvGraphicFramePr>
            <a:graphicFrameLocks noGrp="1"/>
          </p:cNvGraphicFramePr>
          <p:nvPr>
            <p:extLst>
              <p:ext uri="{D42A27DB-BD31-4B8C-83A1-F6EECF244321}">
                <p14:modId xmlns:p14="http://schemas.microsoft.com/office/powerpoint/2010/main" val="910438731"/>
              </p:ext>
            </p:extLst>
          </p:nvPr>
        </p:nvGraphicFramePr>
        <p:xfrm>
          <a:off x="771956" y="2795492"/>
          <a:ext cx="10447712" cy="2056865"/>
        </p:xfrm>
        <a:graphic>
          <a:graphicData uri="http://schemas.openxmlformats.org/drawingml/2006/table">
            <a:tbl>
              <a:tblPr bandRow="1">
                <a:tableStyleId>{5C22544A-7EE6-4342-B048-85BDC9FD1C3A}</a:tableStyleId>
              </a:tblPr>
              <a:tblGrid>
                <a:gridCol w="2611928">
                  <a:extLst>
                    <a:ext uri="{9D8B030D-6E8A-4147-A177-3AD203B41FA5}">
                      <a16:colId xmlns:a16="http://schemas.microsoft.com/office/drawing/2014/main" val="20000"/>
                    </a:ext>
                  </a:extLst>
                </a:gridCol>
                <a:gridCol w="2611928">
                  <a:extLst>
                    <a:ext uri="{9D8B030D-6E8A-4147-A177-3AD203B41FA5}">
                      <a16:colId xmlns:a16="http://schemas.microsoft.com/office/drawing/2014/main" val="2943963474"/>
                    </a:ext>
                  </a:extLst>
                </a:gridCol>
                <a:gridCol w="2611928">
                  <a:extLst>
                    <a:ext uri="{9D8B030D-6E8A-4147-A177-3AD203B41FA5}">
                      <a16:colId xmlns:a16="http://schemas.microsoft.com/office/drawing/2014/main" val="3736536433"/>
                    </a:ext>
                  </a:extLst>
                </a:gridCol>
                <a:gridCol w="2611928">
                  <a:extLst>
                    <a:ext uri="{9D8B030D-6E8A-4147-A177-3AD203B41FA5}">
                      <a16:colId xmlns:a16="http://schemas.microsoft.com/office/drawing/2014/main" val="20001"/>
                    </a:ext>
                  </a:extLst>
                </a:gridCol>
              </a:tblGrid>
              <a:tr h="411373">
                <a:tc>
                  <a:txBody>
                    <a:bodyPr/>
                    <a:lstStyle/>
                    <a:p>
                      <a:endParaRPr lang="en-US" sz="1500" dirty="0">
                        <a:latin typeface="Verdana" panose="020B0604030504040204" pitchFamily="34" charset="0"/>
                      </a:endParaRPr>
                    </a:p>
                  </a:txBody>
                  <a:tcPr marL="91416" marR="91416" marT="27425" marB="27425" anchor="ctr">
                    <a:lnR w="12700"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endParaRPr lang="en-US" sz="1500" dirty="0">
                        <a:latin typeface="Verdana" panose="020B0604030504040204" pitchFamily="34" charset="0"/>
                      </a:endParaRPr>
                    </a:p>
                  </a:txBody>
                  <a:tcPr marL="91416" marR="91416" marT="27425" marB="2742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endParaRPr lang="en-US" sz="1500" dirty="0">
                        <a:latin typeface="Verdana" panose="020B0604030504040204" pitchFamily="34" charset="0"/>
                      </a:endParaRPr>
                    </a:p>
                  </a:txBody>
                  <a:tcPr marL="91416" marR="91416" marT="27425" marB="2742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pPr algn="r"/>
                      <a:endParaRPr lang="en-US" sz="1500" dirty="0">
                        <a:solidFill>
                          <a:schemeClr val="accent1"/>
                        </a:solidFill>
                        <a:latin typeface="Verdana" panose="020B0604030504040204" pitchFamily="34" charset="0"/>
                      </a:endParaRPr>
                    </a:p>
                  </a:txBody>
                  <a:tcPr marL="91416" marR="91416" marT="27425" marB="27425" anchor="ctr">
                    <a:lnL w="12700" cap="flat" cmpd="sng" algn="ctr">
                      <a:solidFill>
                        <a:schemeClr val="bg2"/>
                      </a:solidFill>
                      <a:prstDash val="solid"/>
                      <a:round/>
                      <a:headEnd type="none" w="med" len="med"/>
                      <a:tailEnd type="none" w="med" len="med"/>
                    </a:lnL>
                    <a:lnT w="9525" cap="flat" cmpd="sng" algn="ctr">
                      <a:solidFill>
                        <a:schemeClr val="accent2"/>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0"/>
                  </a:ext>
                </a:extLst>
              </a:tr>
              <a:tr h="411373">
                <a:tc>
                  <a:txBody>
                    <a:bodyPr/>
                    <a:lstStyle/>
                    <a:p>
                      <a:endParaRPr lang="en-US" sz="1500" dirty="0">
                        <a:latin typeface="Verdana" panose="020B0604030504040204" pitchFamily="34" charset="0"/>
                      </a:endParaRPr>
                    </a:p>
                  </a:txBody>
                  <a:tcPr marL="91416" marR="91416" marT="27425" marB="27425" anchor="ctr">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endParaRPr lang="en-US" sz="1500" dirty="0">
                        <a:latin typeface="Verdana" panose="020B0604030504040204" pitchFamily="34" charset="0"/>
                      </a:endParaRPr>
                    </a:p>
                  </a:txBody>
                  <a:tcPr marL="91416" marR="91416" marT="27425" marB="2742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endParaRPr lang="en-US" sz="1500" dirty="0">
                        <a:latin typeface="Verdana" panose="020B0604030504040204" pitchFamily="34" charset="0"/>
                      </a:endParaRPr>
                    </a:p>
                  </a:txBody>
                  <a:tcPr marL="91416" marR="91416" marT="27425" marB="2742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pPr algn="r"/>
                      <a:endParaRPr lang="en-US" sz="1500" dirty="0">
                        <a:solidFill>
                          <a:schemeClr val="accent1"/>
                        </a:solidFill>
                        <a:latin typeface="Verdana" panose="020B0604030504040204" pitchFamily="34" charset="0"/>
                      </a:endParaRPr>
                    </a:p>
                  </a:txBody>
                  <a:tcPr marL="91416" marR="91416" marT="27425" marB="27425" anchor="ctr">
                    <a:lnL w="12700" cap="flat" cmpd="sng" algn="ctr">
                      <a:solidFill>
                        <a:schemeClr val="bg2"/>
                      </a:solidFill>
                      <a:prstDash val="solid"/>
                      <a:round/>
                      <a:headEnd type="none" w="med" len="med"/>
                      <a:tailEnd type="none" w="med" len="med"/>
                    </a:lnL>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1"/>
                  </a:ext>
                </a:extLst>
              </a:tr>
              <a:tr h="411373">
                <a:tc>
                  <a:txBody>
                    <a:bodyPr/>
                    <a:lstStyle/>
                    <a:p>
                      <a:endParaRPr lang="en-US" sz="1500" dirty="0">
                        <a:latin typeface="Verdana" panose="020B0604030504040204" pitchFamily="34" charset="0"/>
                      </a:endParaRPr>
                    </a:p>
                  </a:txBody>
                  <a:tcPr marL="91416" marR="91416" marT="27425" marB="27425" anchor="ctr">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endParaRPr lang="en-US" sz="1500" dirty="0">
                        <a:latin typeface="Verdana" panose="020B0604030504040204" pitchFamily="34" charset="0"/>
                      </a:endParaRPr>
                    </a:p>
                  </a:txBody>
                  <a:tcPr marL="91416" marR="91416" marT="27425" marB="2742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endParaRPr lang="en-US" sz="1500" dirty="0">
                        <a:latin typeface="Verdana" panose="020B0604030504040204" pitchFamily="34" charset="0"/>
                      </a:endParaRPr>
                    </a:p>
                  </a:txBody>
                  <a:tcPr marL="91416" marR="91416" marT="27425" marB="2742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pPr algn="r"/>
                      <a:endParaRPr lang="en-US" sz="1500" dirty="0">
                        <a:solidFill>
                          <a:schemeClr val="accent1"/>
                        </a:solidFill>
                        <a:latin typeface="Verdana" panose="020B0604030504040204" pitchFamily="34" charset="0"/>
                      </a:endParaRPr>
                    </a:p>
                  </a:txBody>
                  <a:tcPr marL="91416" marR="91416" marT="27425" marB="27425" anchor="ctr">
                    <a:lnL w="12700" cap="flat" cmpd="sng" algn="ctr">
                      <a:solidFill>
                        <a:schemeClr val="bg2"/>
                      </a:solidFill>
                      <a:prstDash val="solid"/>
                      <a:round/>
                      <a:headEnd type="none" w="med" len="med"/>
                      <a:tailEnd type="none" w="med" len="med"/>
                    </a:lnL>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2"/>
                  </a:ext>
                </a:extLst>
              </a:tr>
              <a:tr h="411373">
                <a:tc>
                  <a:txBody>
                    <a:bodyPr/>
                    <a:lstStyle/>
                    <a:p>
                      <a:endParaRPr lang="en-US" sz="1500" b="1" dirty="0">
                        <a:latin typeface="Verdana" panose="020B0604030504040204" pitchFamily="34" charset="0"/>
                      </a:endParaRPr>
                    </a:p>
                  </a:txBody>
                  <a:tcPr marL="91416" marR="91416" marT="27425" marB="27425" anchor="ctr">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500" b="1" dirty="0">
                        <a:latin typeface="Verdana" panose="020B0604030504040204" pitchFamily="34" charset="0"/>
                      </a:endParaRPr>
                    </a:p>
                  </a:txBody>
                  <a:tcPr marL="91416" marR="91416" marT="27425" marB="2742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500" b="1" dirty="0">
                        <a:latin typeface="Verdana" panose="020B0604030504040204" pitchFamily="34" charset="0"/>
                      </a:endParaRPr>
                    </a:p>
                  </a:txBody>
                  <a:tcPr marL="91416" marR="91416" marT="27425" marB="2742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a:endParaRPr lang="en-US" sz="1500" dirty="0">
                        <a:solidFill>
                          <a:schemeClr val="accent1"/>
                        </a:solidFill>
                        <a:latin typeface="Verdana" panose="020B0604030504040204" pitchFamily="34" charset="0"/>
                      </a:endParaRPr>
                    </a:p>
                  </a:txBody>
                  <a:tcPr marL="91416" marR="91416" marT="27425" marB="27425" anchor="ctr">
                    <a:lnL w="12700" cap="flat" cmpd="sng" algn="ctr">
                      <a:solidFill>
                        <a:schemeClr val="bg2"/>
                      </a:solidFill>
                      <a:prstDash val="solid"/>
                      <a:round/>
                      <a:headEnd type="none" w="med" len="med"/>
                      <a:tailEnd type="none" w="med" len="med"/>
                    </a:lnL>
                    <a:lnT w="9525" cap="flat" cmpd="sng" algn="ctr">
                      <a:solidFill>
                        <a:schemeClr val="accent2">
                          <a:lumMod val="20000"/>
                          <a:lumOff val="8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411373">
                <a:tc gridSpan="2">
                  <a:txBody>
                    <a:bodyPr/>
                    <a:lstStyle/>
                    <a:p>
                      <a:r>
                        <a:rPr lang="en-US" sz="1500" b="0" dirty="0">
                          <a:solidFill>
                            <a:schemeClr val="bg1"/>
                          </a:solidFill>
                          <a:latin typeface="Verdana" panose="020B0604030504040204" pitchFamily="34" charset="0"/>
                        </a:rPr>
                        <a:t>TOTALS</a:t>
                      </a:r>
                    </a:p>
                  </a:txBody>
                  <a:tcPr marL="91416" marR="91416" marT="27425" marB="27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lang="en-US" sz="1500" b="1" dirty="0">
                        <a:latin typeface="Verdana" panose="020B0604030504040204" pitchFamily="34" charset="0"/>
                      </a:endParaRPr>
                    </a:p>
                  </a:txBody>
                  <a:tcPr marL="91416" marR="91416" marT="27425" marB="2742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pPr algn="l"/>
                      <a:r>
                        <a:rPr lang="en-US" sz="1500" b="0" dirty="0">
                          <a:solidFill>
                            <a:schemeClr val="accent1"/>
                          </a:solidFill>
                          <a:latin typeface="Verdana" panose="020B0604030504040204" pitchFamily="34" charset="0"/>
                        </a:rPr>
                        <a:t>$</a:t>
                      </a:r>
                    </a:p>
                  </a:txBody>
                  <a:tcPr marL="91416" marR="91416" marT="27425" marB="27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lang="en-US" sz="1500" b="0" dirty="0">
                          <a:solidFill>
                            <a:schemeClr val="accent1"/>
                          </a:solidFill>
                          <a:latin typeface="Verdana" panose="020B0604030504040204" pitchFamily="34" charset="0"/>
                        </a:rPr>
                        <a:t>$</a:t>
                      </a:r>
                    </a:p>
                  </a:txBody>
                  <a:tcPr marL="91416" marR="91416" marT="27425" marB="27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31662149"/>
                  </a:ext>
                </a:extLst>
              </a:tr>
            </a:tbl>
          </a:graphicData>
        </a:graphic>
      </p:graphicFrame>
      <p:graphicFrame>
        <p:nvGraphicFramePr>
          <p:cNvPr id="2" name="Table 1">
            <a:extLst>
              <a:ext uri="{FF2B5EF4-FFF2-40B4-BE49-F238E27FC236}">
                <a16:creationId xmlns:a16="http://schemas.microsoft.com/office/drawing/2014/main" id="{649CB8CE-8A8F-4509-9069-3315E1A0BBFA}"/>
              </a:ext>
            </a:extLst>
          </p:cNvPr>
          <p:cNvGraphicFramePr>
            <a:graphicFrameLocks noGrp="1"/>
          </p:cNvGraphicFramePr>
          <p:nvPr>
            <p:extLst>
              <p:ext uri="{D42A27DB-BD31-4B8C-83A1-F6EECF244321}">
                <p14:modId xmlns:p14="http://schemas.microsoft.com/office/powerpoint/2010/main" val="4059263095"/>
              </p:ext>
            </p:extLst>
          </p:nvPr>
        </p:nvGraphicFramePr>
        <p:xfrm>
          <a:off x="771954" y="2246995"/>
          <a:ext cx="10450968" cy="548497"/>
        </p:xfrm>
        <a:graphic>
          <a:graphicData uri="http://schemas.openxmlformats.org/drawingml/2006/table">
            <a:tbl>
              <a:tblPr bandRow="1">
                <a:tableStyleId>{5C22544A-7EE6-4342-B048-85BDC9FD1C3A}</a:tableStyleId>
              </a:tblPr>
              <a:tblGrid>
                <a:gridCol w="2612742">
                  <a:extLst>
                    <a:ext uri="{9D8B030D-6E8A-4147-A177-3AD203B41FA5}">
                      <a16:colId xmlns:a16="http://schemas.microsoft.com/office/drawing/2014/main" val="20000"/>
                    </a:ext>
                  </a:extLst>
                </a:gridCol>
                <a:gridCol w="2612742">
                  <a:extLst>
                    <a:ext uri="{9D8B030D-6E8A-4147-A177-3AD203B41FA5}">
                      <a16:colId xmlns:a16="http://schemas.microsoft.com/office/drawing/2014/main" val="2189103115"/>
                    </a:ext>
                  </a:extLst>
                </a:gridCol>
                <a:gridCol w="2612742">
                  <a:extLst>
                    <a:ext uri="{9D8B030D-6E8A-4147-A177-3AD203B41FA5}">
                      <a16:colId xmlns:a16="http://schemas.microsoft.com/office/drawing/2014/main" val="3072350908"/>
                    </a:ext>
                  </a:extLst>
                </a:gridCol>
                <a:gridCol w="2612742">
                  <a:extLst>
                    <a:ext uri="{9D8B030D-6E8A-4147-A177-3AD203B41FA5}">
                      <a16:colId xmlns:a16="http://schemas.microsoft.com/office/drawing/2014/main" val="3554278093"/>
                    </a:ext>
                  </a:extLst>
                </a:gridCol>
              </a:tblGrid>
              <a:tr h="548497">
                <a:tc>
                  <a:txBody>
                    <a:bodyPr/>
                    <a:lstStyle/>
                    <a:p>
                      <a:pPr marL="0" marR="0" lvl="0" indent="0" algn="l" defTabSz="914400" rtl="0" eaLnBrk="1" fontAlgn="auto" latinLnBrk="0" hangingPunct="1">
                        <a:lnSpc>
                          <a:spcPct val="100000"/>
                        </a:lnSpc>
                        <a:spcBef>
                          <a:spcPts val="400"/>
                        </a:spcBef>
                        <a:spcAft>
                          <a:spcPts val="0"/>
                        </a:spcAft>
                        <a:buClr>
                          <a:schemeClr val="accent1"/>
                        </a:buClr>
                        <a:buSzTx/>
                        <a:buFont typeface="Arial" panose="020B0604020202020204" pitchFamily="34" charset="0"/>
                        <a:buNone/>
                        <a:tabLst/>
                        <a:defRPr/>
                      </a:pPr>
                      <a:r>
                        <a:rPr lang="en-US" sz="1800" b="1" i="0" u="none" strike="noStrike" kern="1200" cap="none" noProof="0" dirty="0">
                          <a:solidFill>
                            <a:schemeClr val="tx2"/>
                          </a:solidFill>
                          <a:latin typeface="Verdana" panose="020B0604030504040204" pitchFamily="34" charset="0"/>
                          <a:ea typeface="+mn-ea"/>
                          <a:cs typeface="+mn-cs"/>
                          <a:sym typeface="Arial"/>
                        </a:rPr>
                        <a:t>Debt</a:t>
                      </a:r>
                    </a:p>
                  </a:txBody>
                  <a:tcPr marL="0" marR="121888" marT="36566" marB="36566"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400"/>
                        </a:spcBef>
                        <a:spcAft>
                          <a:spcPts val="0"/>
                        </a:spcAft>
                        <a:buClr>
                          <a:schemeClr val="accent1"/>
                        </a:buClr>
                        <a:buSzTx/>
                        <a:buFont typeface="Arial" panose="020B0604020202020204" pitchFamily="34" charset="0"/>
                        <a:buNone/>
                        <a:tabLst/>
                        <a:defRPr/>
                      </a:pPr>
                      <a:r>
                        <a:rPr lang="en-US" sz="1800" b="1" i="0" u="none" strike="noStrike" kern="1200" cap="none" noProof="0" dirty="0">
                          <a:solidFill>
                            <a:schemeClr val="tx2"/>
                          </a:solidFill>
                          <a:latin typeface="Verdana" panose="020B0604030504040204" pitchFamily="34" charset="0"/>
                          <a:ea typeface="+mn-ea"/>
                          <a:cs typeface="+mn-cs"/>
                          <a:sym typeface="Arial"/>
                        </a:rPr>
                        <a:t>APR%</a:t>
                      </a:r>
                    </a:p>
                  </a:txBody>
                  <a:tcPr marL="0" marR="121888" marT="36566" marB="3656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400"/>
                        </a:spcBef>
                        <a:spcAft>
                          <a:spcPts val="0"/>
                        </a:spcAft>
                        <a:buClr>
                          <a:schemeClr val="accent1"/>
                        </a:buClr>
                        <a:buSzTx/>
                        <a:buFont typeface="Arial" panose="020B0604020202020204" pitchFamily="34" charset="0"/>
                        <a:buNone/>
                        <a:tabLst/>
                        <a:defRPr/>
                      </a:pPr>
                      <a:r>
                        <a:rPr lang="en-US" sz="1800" b="1" i="0" u="none" strike="noStrike" kern="1200" cap="none" noProof="0" dirty="0">
                          <a:solidFill>
                            <a:schemeClr val="tx2"/>
                          </a:solidFill>
                          <a:latin typeface="Verdana" panose="020B0604030504040204" pitchFamily="34" charset="0"/>
                          <a:ea typeface="+mn-ea"/>
                          <a:cs typeface="+mn-cs"/>
                          <a:sym typeface="Arial"/>
                        </a:rPr>
                        <a:t>Monthly Payment</a:t>
                      </a:r>
                    </a:p>
                  </a:txBody>
                  <a:tcPr marL="0" marR="121888" marT="36566" marB="3656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400"/>
                        </a:spcBef>
                        <a:spcAft>
                          <a:spcPts val="0"/>
                        </a:spcAft>
                        <a:buClr>
                          <a:schemeClr val="accent1"/>
                        </a:buClr>
                        <a:buSzTx/>
                        <a:buFont typeface="Arial" panose="020B0604020202020204" pitchFamily="34" charset="0"/>
                        <a:buNone/>
                        <a:tabLst/>
                        <a:defRPr/>
                      </a:pPr>
                      <a:r>
                        <a:rPr lang="en-US" sz="1800" b="1" i="0" u="none" strike="noStrike" kern="1200" cap="none" noProof="0" dirty="0">
                          <a:solidFill>
                            <a:schemeClr val="tx2"/>
                          </a:solidFill>
                          <a:latin typeface="Verdana" panose="020B0604030504040204" pitchFamily="34" charset="0"/>
                          <a:ea typeface="+mn-ea"/>
                          <a:cs typeface="+mn-cs"/>
                          <a:sym typeface="Arial"/>
                        </a:rPr>
                        <a:t>Balance</a:t>
                      </a:r>
                    </a:p>
                  </a:txBody>
                  <a:tcPr marL="0" marR="121888" marT="36566" marB="3656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3"/>
                  </a:ext>
                </a:extLst>
              </a:tr>
            </a:tbl>
          </a:graphicData>
        </a:graphic>
      </p:graphicFrame>
      <p:pic>
        <p:nvPicPr>
          <p:cNvPr id="3" name="Google Shape;89;p18">
            <a:extLst>
              <a:ext uri="{FF2B5EF4-FFF2-40B4-BE49-F238E27FC236}">
                <a16:creationId xmlns:a16="http://schemas.microsoft.com/office/drawing/2014/main" id="{9606DB46-7184-4922-BFB1-748A33321F17}"/>
              </a:ext>
            </a:extLst>
          </p:cNvPr>
          <p:cNvPicPr preferRelativeResize="0"/>
          <p:nvPr/>
        </p:nvPicPr>
        <p:blipFill>
          <a:blip r:embed="rId3">
            <a:extLst>
              <a:ext uri="{28A0092B-C50C-407E-A947-70E740481C1C}">
                <a14:useLocalDpi xmlns:a14="http://schemas.microsoft.com/office/drawing/2010/main" val="0"/>
              </a:ext>
            </a:extLst>
          </a:blip>
          <a:srcRect/>
          <a:stretch/>
        </p:blipFill>
        <p:spPr>
          <a:xfrm>
            <a:off x="9845098" y="127729"/>
            <a:ext cx="2117345" cy="17279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p:txBody>
          <a:bodyPr/>
          <a:lstStyle/>
          <a:p>
            <a:pPr lvl="0"/>
            <a:r>
              <a:rPr lang="en-US" dirty="0"/>
              <a:t>Participant Guide: Your Discretionary Income</a:t>
            </a:r>
          </a:p>
        </p:txBody>
      </p:sp>
      <p:graphicFrame>
        <p:nvGraphicFramePr>
          <p:cNvPr id="5" name="Google Shape;119;p22">
            <a:extLst>
              <a:ext uri="{FF2B5EF4-FFF2-40B4-BE49-F238E27FC236}">
                <a16:creationId xmlns:a16="http://schemas.microsoft.com/office/drawing/2014/main" id="{A9BFD4E2-C12F-41EC-89A5-754687A624C5}"/>
              </a:ext>
            </a:extLst>
          </p:cNvPr>
          <p:cNvGraphicFramePr/>
          <p:nvPr>
            <p:extLst>
              <p:ext uri="{D42A27DB-BD31-4B8C-83A1-F6EECF244321}">
                <p14:modId xmlns:p14="http://schemas.microsoft.com/office/powerpoint/2010/main" val="3099496728"/>
              </p:ext>
            </p:extLst>
          </p:nvPr>
        </p:nvGraphicFramePr>
        <p:xfrm>
          <a:off x="765175" y="4417614"/>
          <a:ext cx="7607860" cy="1186192"/>
        </p:xfrm>
        <a:graphic>
          <a:graphicData uri="http://schemas.openxmlformats.org/drawingml/2006/table">
            <a:tbl>
              <a:tblPr>
                <a:tableStyleId>{2D5ABB26-0587-4C30-8999-92F81FD0307C}</a:tableStyleId>
              </a:tblPr>
              <a:tblGrid>
                <a:gridCol w="2282358">
                  <a:extLst>
                    <a:ext uri="{9D8B030D-6E8A-4147-A177-3AD203B41FA5}">
                      <a16:colId xmlns:a16="http://schemas.microsoft.com/office/drawing/2014/main" val="20000"/>
                    </a:ext>
                  </a:extLst>
                </a:gridCol>
                <a:gridCol w="380393">
                  <a:extLst>
                    <a:ext uri="{9D8B030D-6E8A-4147-A177-3AD203B41FA5}">
                      <a16:colId xmlns:a16="http://schemas.microsoft.com/office/drawing/2014/main" val="1390229634"/>
                    </a:ext>
                  </a:extLst>
                </a:gridCol>
                <a:gridCol w="2282358">
                  <a:extLst>
                    <a:ext uri="{9D8B030D-6E8A-4147-A177-3AD203B41FA5}">
                      <a16:colId xmlns:a16="http://schemas.microsoft.com/office/drawing/2014/main" val="20001"/>
                    </a:ext>
                  </a:extLst>
                </a:gridCol>
                <a:gridCol w="380393">
                  <a:extLst>
                    <a:ext uri="{9D8B030D-6E8A-4147-A177-3AD203B41FA5}">
                      <a16:colId xmlns:a16="http://schemas.microsoft.com/office/drawing/2014/main" val="20002"/>
                    </a:ext>
                  </a:extLst>
                </a:gridCol>
                <a:gridCol w="2282358">
                  <a:extLst>
                    <a:ext uri="{9D8B030D-6E8A-4147-A177-3AD203B41FA5}">
                      <a16:colId xmlns:a16="http://schemas.microsoft.com/office/drawing/2014/main" val="275324960"/>
                    </a:ext>
                  </a:extLst>
                </a:gridCol>
              </a:tblGrid>
              <a:tr h="543952">
                <a:tc>
                  <a:txBody>
                    <a:bodyPr/>
                    <a:lstStyle/>
                    <a:p>
                      <a:pPr marL="0" marR="0" lvl="0" indent="0" algn="ctr" defTabSz="914400" rtl="0" eaLnBrk="1" fontAlgn="auto" latinLnBrk="0" hangingPunct="1">
                        <a:lnSpc>
                          <a:spcPct val="100000"/>
                        </a:lnSpc>
                        <a:spcBef>
                          <a:spcPts val="400"/>
                        </a:spcBef>
                        <a:spcAft>
                          <a:spcPts val="0"/>
                        </a:spcAft>
                        <a:buClr>
                          <a:schemeClr val="accent1"/>
                        </a:buClr>
                        <a:buSzTx/>
                        <a:buFont typeface="Arial" panose="020B0604020202020204" pitchFamily="34" charset="0"/>
                        <a:buNone/>
                        <a:tabLst/>
                        <a:defRPr/>
                      </a:pPr>
                      <a:r>
                        <a:rPr lang="en-US" sz="1400" b="1" i="0" u="none" strike="noStrike" kern="1200" cap="none" dirty="0">
                          <a:solidFill>
                            <a:schemeClr val="tx2"/>
                          </a:solidFill>
                          <a:latin typeface="Verdana" panose="020B0604030504040204" pitchFamily="34" charset="0"/>
                          <a:ea typeface="+mn-ea"/>
                          <a:cs typeface="+mn-cs"/>
                        </a:rPr>
                        <a:t>Total Monthly </a:t>
                      </a:r>
                      <a:br>
                        <a:rPr lang="en-US" sz="1400" b="1" i="0" u="none" strike="noStrike" kern="1200" cap="none" dirty="0">
                          <a:solidFill>
                            <a:schemeClr val="tx2"/>
                          </a:solidFill>
                          <a:latin typeface="Verdana" panose="020B0604030504040204" pitchFamily="34" charset="0"/>
                          <a:ea typeface="+mn-ea"/>
                          <a:cs typeface="+mn-cs"/>
                        </a:rPr>
                      </a:br>
                      <a:r>
                        <a:rPr lang="en-US" sz="1400" b="1" i="0" u="none" strike="noStrike" kern="1200" cap="none" dirty="0">
                          <a:solidFill>
                            <a:schemeClr val="tx2"/>
                          </a:solidFill>
                          <a:latin typeface="Verdana" panose="020B0604030504040204" pitchFamily="34" charset="0"/>
                          <a:ea typeface="+mn-ea"/>
                          <a:cs typeface="+mn-cs"/>
                        </a:rPr>
                        <a:t>Net Income </a:t>
                      </a:r>
                      <a:endParaRPr sz="1400" b="1" i="0" u="none" strike="noStrike" kern="1200" cap="none" dirty="0">
                        <a:solidFill>
                          <a:schemeClr val="tx2"/>
                        </a:solidFill>
                        <a:latin typeface="Verdana" panose="020B0604030504040204" pitchFamily="34" charset="0"/>
                        <a:ea typeface="+mn-ea"/>
                        <a:cs typeface="+mn-cs"/>
                      </a:endParaRPr>
                    </a:p>
                  </a:txBody>
                  <a:tcPr marL="107760" marR="107760" marT="107760" marB="107760">
                    <a:lnR>
                      <a:noFill/>
                    </a:lnR>
                    <a:lnB w="12700" cap="flat" cmpd="sng" algn="ctr">
                      <a:solidFill>
                        <a:schemeClr val="accent2">
                          <a:lumMod val="20000"/>
                          <a:lumOff val="80000"/>
                        </a:schemeClr>
                      </a:solidFill>
                      <a:prstDash val="solid"/>
                      <a:round/>
                      <a:headEnd type="none" w="med" len="med"/>
                      <a:tailEnd type="none" w="med" len="med"/>
                    </a:lnB>
                    <a:noFill/>
                  </a:tcPr>
                </a:tc>
                <a:tc>
                  <a:txBody>
                    <a:bodyPr/>
                    <a:lstStyle/>
                    <a:p>
                      <a:pPr marL="0" lvl="0" indent="0" algn="ctr" rtl="0">
                        <a:spcBef>
                          <a:spcPts val="0"/>
                        </a:spcBef>
                        <a:spcAft>
                          <a:spcPts val="0"/>
                        </a:spcAft>
                        <a:buNone/>
                      </a:pPr>
                      <a:endParaRPr sz="1400" b="1" kern="1200" dirty="0">
                        <a:solidFill>
                          <a:schemeClr val="accent1"/>
                        </a:solidFill>
                        <a:latin typeface="Verdana" panose="020B0604030504040204" pitchFamily="34" charset="0"/>
                        <a:ea typeface="+mn-ea"/>
                        <a:cs typeface="+mn-cs"/>
                      </a:endParaRPr>
                    </a:p>
                  </a:txBody>
                  <a:tcPr marL="107760" marR="107760" marT="107760" marB="10776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400"/>
                        </a:spcBef>
                        <a:spcAft>
                          <a:spcPts val="0"/>
                        </a:spcAft>
                        <a:buClr>
                          <a:schemeClr val="accent1"/>
                        </a:buClr>
                        <a:buSzTx/>
                        <a:buFont typeface="Arial" panose="020B0604020202020204" pitchFamily="34" charset="0"/>
                        <a:buNone/>
                        <a:tabLst/>
                        <a:defRPr/>
                      </a:pPr>
                      <a:r>
                        <a:rPr lang="en-US" sz="1400" b="1" i="0" u="none" strike="noStrike" kern="1200" cap="none" dirty="0">
                          <a:solidFill>
                            <a:schemeClr val="tx2"/>
                          </a:solidFill>
                          <a:latin typeface="Verdana" panose="020B0604030504040204" pitchFamily="34" charset="0"/>
                          <a:ea typeface="+mn-ea"/>
                          <a:cs typeface="+mn-cs"/>
                        </a:rPr>
                        <a:t>Total Monthly Expenses </a:t>
                      </a:r>
                      <a:endParaRPr sz="1400" b="1" i="0" u="none" strike="noStrike" kern="1200" cap="none" dirty="0">
                        <a:solidFill>
                          <a:schemeClr val="tx2"/>
                        </a:solidFill>
                        <a:latin typeface="Verdana" panose="020B0604030504040204" pitchFamily="34" charset="0"/>
                        <a:ea typeface="+mn-ea"/>
                        <a:cs typeface="+mn-cs"/>
                      </a:endParaRPr>
                    </a:p>
                  </a:txBody>
                  <a:tcPr marL="107760" marR="107760" marT="107760" marB="107760">
                    <a:lnL>
                      <a:noFill/>
                    </a:lnL>
                    <a:lnR>
                      <a:noFill/>
                    </a:lnR>
                    <a:lnB w="12700" cap="flat" cmpd="sng" algn="ctr">
                      <a:solidFill>
                        <a:schemeClr val="accent2">
                          <a:lumMod val="20000"/>
                          <a:lumOff val="80000"/>
                        </a:schemeClr>
                      </a:solidFill>
                      <a:prstDash val="solid"/>
                      <a:round/>
                      <a:headEnd type="none" w="med" len="med"/>
                      <a:tailEnd type="none" w="med" len="med"/>
                    </a:lnB>
                    <a:noFill/>
                  </a:tcPr>
                </a:tc>
                <a:tc>
                  <a:txBody>
                    <a:bodyPr/>
                    <a:lstStyle/>
                    <a:p>
                      <a:pPr marL="0" lvl="0" indent="0" algn="ctr" rtl="0">
                        <a:spcBef>
                          <a:spcPts val="0"/>
                        </a:spcBef>
                        <a:spcAft>
                          <a:spcPts val="0"/>
                        </a:spcAft>
                        <a:buNone/>
                      </a:pPr>
                      <a:endParaRPr sz="1400" b="1" kern="1200" dirty="0">
                        <a:solidFill>
                          <a:schemeClr val="accent1"/>
                        </a:solidFill>
                        <a:latin typeface="Verdana" panose="020B0604030504040204" pitchFamily="34" charset="0"/>
                        <a:ea typeface="+mn-ea"/>
                        <a:cs typeface="+mn-cs"/>
                      </a:endParaRPr>
                    </a:p>
                  </a:txBody>
                  <a:tcPr marL="107760" marR="107760" marT="107760" marB="10776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400"/>
                        </a:spcBef>
                        <a:spcAft>
                          <a:spcPts val="0"/>
                        </a:spcAft>
                        <a:buClr>
                          <a:schemeClr val="accent1"/>
                        </a:buClr>
                        <a:buSzTx/>
                        <a:buFont typeface="Arial" panose="020B0604020202020204" pitchFamily="34" charset="0"/>
                        <a:buNone/>
                        <a:tabLst/>
                        <a:defRPr/>
                      </a:pPr>
                      <a:r>
                        <a:rPr lang="en-US" sz="1400" b="1" i="0" u="none" strike="noStrike" kern="1200" cap="none" dirty="0">
                          <a:solidFill>
                            <a:schemeClr val="tx2"/>
                          </a:solidFill>
                          <a:latin typeface="Verdana" panose="020B0604030504040204" pitchFamily="34" charset="0"/>
                          <a:ea typeface="+mn-ea"/>
                          <a:cs typeface="+mn-cs"/>
                        </a:rPr>
                        <a:t>Discretionary Income</a:t>
                      </a:r>
                      <a:endParaRPr sz="1400" b="1" i="0" u="none" strike="noStrike" kern="1200" cap="none" dirty="0">
                        <a:solidFill>
                          <a:schemeClr val="tx2"/>
                        </a:solidFill>
                        <a:latin typeface="Verdana" panose="020B0604030504040204" pitchFamily="34" charset="0"/>
                        <a:ea typeface="+mn-ea"/>
                        <a:cs typeface="+mn-cs"/>
                      </a:endParaRPr>
                    </a:p>
                  </a:txBody>
                  <a:tcPr marL="107760" marR="107760" marT="107760" marB="107760">
                    <a:lnL>
                      <a:noFill/>
                    </a:lnL>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87828485"/>
                  </a:ext>
                </a:extLst>
              </a:tr>
              <a:tr h="543952">
                <a:tc>
                  <a:txBody>
                    <a:bodyPr/>
                    <a:lstStyle/>
                    <a:p>
                      <a:pPr marL="0" lvl="0" indent="0" algn="l" rtl="0">
                        <a:spcBef>
                          <a:spcPts val="0"/>
                        </a:spcBef>
                        <a:spcAft>
                          <a:spcPts val="0"/>
                        </a:spcAft>
                        <a:buNone/>
                      </a:pPr>
                      <a:r>
                        <a:rPr lang="en" sz="2100" b="1" kern="1200" dirty="0">
                          <a:solidFill>
                            <a:schemeClr val="accent1"/>
                          </a:solidFill>
                          <a:latin typeface="Verdana" panose="020B0604030504040204" pitchFamily="34" charset="0"/>
                          <a:ea typeface="+mn-ea"/>
                          <a:cs typeface="+mn-cs"/>
                        </a:rPr>
                        <a:t>$</a:t>
                      </a:r>
                      <a:endParaRPr sz="2100" b="1" kern="1200" dirty="0">
                        <a:solidFill>
                          <a:schemeClr val="accent1"/>
                        </a:solidFill>
                        <a:latin typeface="Verdana" panose="020B0604030504040204" pitchFamily="34" charset="0"/>
                        <a:ea typeface="+mn-ea"/>
                        <a:cs typeface="+mn-cs"/>
                      </a:endParaRPr>
                    </a:p>
                  </a:txBody>
                  <a:tcPr marL="107760" marR="107760" marT="107760" marB="107760">
                    <a:lnR>
                      <a:noFill/>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tcPr>
                </a:tc>
                <a:tc>
                  <a:txBody>
                    <a:bodyPr/>
                    <a:lstStyle/>
                    <a:p>
                      <a:pPr marL="0" lvl="0" indent="0" algn="ctr" rtl="0">
                        <a:spcBef>
                          <a:spcPts val="0"/>
                        </a:spcBef>
                        <a:spcAft>
                          <a:spcPts val="0"/>
                        </a:spcAft>
                        <a:buNone/>
                      </a:pPr>
                      <a:r>
                        <a:rPr lang="en-US" sz="2100" b="1" kern="1200" dirty="0">
                          <a:solidFill>
                            <a:schemeClr val="accent1"/>
                          </a:solidFill>
                          <a:latin typeface="Verdana" panose="020B0604030504040204" pitchFamily="34" charset="0"/>
                          <a:ea typeface="+mn-ea"/>
                          <a:cs typeface="+mn-cs"/>
                        </a:rPr>
                        <a:t>–</a:t>
                      </a:r>
                      <a:endParaRPr sz="2100" b="1" kern="1200" dirty="0">
                        <a:solidFill>
                          <a:schemeClr val="accent1"/>
                        </a:solidFill>
                        <a:latin typeface="Verdana" panose="020B0604030504040204" pitchFamily="34" charset="0"/>
                        <a:ea typeface="+mn-ea"/>
                        <a:cs typeface="+mn-cs"/>
                      </a:endParaRPr>
                    </a:p>
                  </a:txBody>
                  <a:tcPr marL="107760" marR="107760" marT="107760" marB="10776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2100" b="1" kern="1200" dirty="0">
                          <a:solidFill>
                            <a:schemeClr val="accent1"/>
                          </a:solidFill>
                          <a:latin typeface="Verdana" panose="020B0604030504040204" pitchFamily="34" charset="0"/>
                          <a:ea typeface="+mn-ea"/>
                          <a:cs typeface="+mn-cs"/>
                        </a:rPr>
                        <a:t>$</a:t>
                      </a:r>
                      <a:endParaRPr sz="2100" b="1" kern="1200" dirty="0">
                        <a:solidFill>
                          <a:schemeClr val="accent1"/>
                        </a:solidFill>
                        <a:latin typeface="Verdana" panose="020B0604030504040204" pitchFamily="34" charset="0"/>
                        <a:ea typeface="+mn-ea"/>
                        <a:cs typeface="+mn-cs"/>
                      </a:endParaRPr>
                    </a:p>
                  </a:txBody>
                  <a:tcPr marL="107760" marR="107760" marT="107760" marB="107760">
                    <a:lnL>
                      <a:noFill/>
                    </a:lnL>
                    <a:lnR>
                      <a:noFill/>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tcPr>
                </a:tc>
                <a:tc>
                  <a:txBody>
                    <a:bodyPr/>
                    <a:lstStyle/>
                    <a:p>
                      <a:pPr marL="0" lvl="0" indent="0" algn="ctr" rtl="0">
                        <a:spcBef>
                          <a:spcPts val="0"/>
                        </a:spcBef>
                        <a:spcAft>
                          <a:spcPts val="0"/>
                        </a:spcAft>
                        <a:buNone/>
                      </a:pPr>
                      <a:r>
                        <a:rPr lang="en" sz="2100" b="1" kern="1200" dirty="0">
                          <a:solidFill>
                            <a:schemeClr val="accent1"/>
                          </a:solidFill>
                          <a:latin typeface="Verdana" panose="020B0604030504040204" pitchFamily="34" charset="0"/>
                          <a:ea typeface="+mn-ea"/>
                          <a:cs typeface="+mn-cs"/>
                        </a:rPr>
                        <a:t>=</a:t>
                      </a:r>
                      <a:endParaRPr sz="2100" b="1" kern="1200" dirty="0">
                        <a:solidFill>
                          <a:schemeClr val="accent1"/>
                        </a:solidFill>
                        <a:latin typeface="Verdana" panose="020B0604030504040204" pitchFamily="34" charset="0"/>
                        <a:ea typeface="+mn-ea"/>
                        <a:cs typeface="+mn-cs"/>
                      </a:endParaRPr>
                    </a:p>
                  </a:txBody>
                  <a:tcPr marL="107760" marR="107760" marT="107760" marB="10776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US" sz="2100" b="1" kern="1200" dirty="0">
                          <a:solidFill>
                            <a:schemeClr val="accent1"/>
                          </a:solidFill>
                          <a:latin typeface="Verdana" panose="020B0604030504040204" pitchFamily="34" charset="0"/>
                          <a:ea typeface="+mn-ea"/>
                          <a:cs typeface="+mn-cs"/>
                        </a:rPr>
                        <a:t>$</a:t>
                      </a:r>
                      <a:endParaRPr sz="2100" b="1" kern="1200" dirty="0">
                        <a:solidFill>
                          <a:schemeClr val="accent1"/>
                        </a:solidFill>
                        <a:latin typeface="Verdana" panose="020B0604030504040204" pitchFamily="34" charset="0"/>
                        <a:ea typeface="+mn-ea"/>
                        <a:cs typeface="+mn-cs"/>
                      </a:endParaRPr>
                    </a:p>
                  </a:txBody>
                  <a:tcPr marL="107760" marR="107760" marT="107760" marB="107760">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86965B3D-6E8C-48AE-B8BC-AA0D1DF26A70}"/>
              </a:ext>
            </a:extLst>
          </p:cNvPr>
          <p:cNvSpPr txBox="1"/>
          <p:nvPr/>
        </p:nvSpPr>
        <p:spPr>
          <a:xfrm>
            <a:off x="446088" y="1265357"/>
            <a:ext cx="7321958" cy="1675963"/>
          </a:xfrm>
          <a:prstGeom prst="rect">
            <a:avLst/>
          </a:prstGeom>
          <a:noFill/>
        </p:spPr>
        <p:txBody>
          <a:bodyPr wrap="square" rtlCol="0">
            <a:noAutofit/>
          </a:bodyPr>
          <a:lstStyle/>
          <a:p>
            <a:r>
              <a:rPr lang="en-US" sz="2000" b="1" dirty="0">
                <a:latin typeface="Verdana" panose="020B0604030504040204" pitchFamily="34" charset="0"/>
                <a:ea typeface="Verdana" panose="020B0604030504040204" pitchFamily="34" charset="0"/>
              </a:rPr>
              <a:t>To calculate your discretionary income</a:t>
            </a:r>
          </a:p>
          <a:p>
            <a:pPr>
              <a:spcBef>
                <a:spcPts val="1800"/>
              </a:spcBef>
              <a:buClr>
                <a:schemeClr val="accent1"/>
              </a:buClr>
              <a:buSzPct val="100000"/>
            </a:pPr>
            <a:r>
              <a:rPr lang="en-US" sz="1800" b="1" dirty="0">
                <a:solidFill>
                  <a:schemeClr val="accent1"/>
                </a:solidFill>
                <a:latin typeface="Verdana" panose="020B0604030504040204" pitchFamily="34" charset="0"/>
              </a:rPr>
              <a:t>Subtract</a:t>
            </a:r>
            <a:r>
              <a:rPr lang="en-US" sz="1800" dirty="0">
                <a:solidFill>
                  <a:schemeClr val="accent2"/>
                </a:solidFill>
                <a:latin typeface="Verdana" panose="020B0604030504040204" pitchFamily="34" charset="0"/>
              </a:rPr>
              <a:t> your monthly expenses (including Debts) recorded in Section </a:t>
            </a:r>
            <a:r>
              <a:rPr lang="en-US" sz="1800" dirty="0" err="1">
                <a:solidFill>
                  <a:schemeClr val="accent2"/>
                </a:solidFill>
                <a:latin typeface="Verdana" panose="020B0604030504040204" pitchFamily="34" charset="0"/>
              </a:rPr>
              <a:t>ll</a:t>
            </a:r>
            <a:r>
              <a:rPr lang="en-US" sz="1800" dirty="0">
                <a:solidFill>
                  <a:schemeClr val="accent2"/>
                </a:solidFill>
                <a:latin typeface="Verdana" panose="020B0604030504040204" pitchFamily="34" charset="0"/>
              </a:rPr>
              <a:t> of your Expense Tracker from your total income recorded in Section l under Sources of Income. </a:t>
            </a:r>
          </a:p>
          <a:p>
            <a:endParaRPr lang="en-US" sz="1800" dirty="0">
              <a:latin typeface="Verdana" panose="020B0604030504040204" pitchFamily="34" charset="0"/>
              <a:ea typeface="Verdana" panose="020B0604030504040204" pitchFamily="34" charset="0"/>
            </a:endParaRPr>
          </a:p>
          <a:p>
            <a:r>
              <a:rPr lang="en-US" sz="1800" b="1" dirty="0">
                <a:solidFill>
                  <a:schemeClr val="accent2"/>
                </a:solidFill>
                <a:latin typeface="Verdana" panose="020B0604030504040204" pitchFamily="34" charset="0"/>
              </a:rPr>
              <a:t>This is the amount you are able to apply currently towards savings or paying down your debts.</a:t>
            </a:r>
          </a:p>
        </p:txBody>
      </p:sp>
      <p:grpSp>
        <p:nvGrpSpPr>
          <p:cNvPr id="2" name="Group 1">
            <a:extLst>
              <a:ext uri="{FF2B5EF4-FFF2-40B4-BE49-F238E27FC236}">
                <a16:creationId xmlns:a16="http://schemas.microsoft.com/office/drawing/2014/main" id="{06C47118-DFDE-477C-8052-896E762A7F53}"/>
              </a:ext>
            </a:extLst>
          </p:cNvPr>
          <p:cNvGrpSpPr/>
          <p:nvPr/>
        </p:nvGrpSpPr>
        <p:grpSpPr>
          <a:xfrm>
            <a:off x="8363716" y="1540047"/>
            <a:ext cx="3433834" cy="3433834"/>
            <a:chOff x="8519800" y="2027057"/>
            <a:chExt cx="3121667" cy="3121667"/>
          </a:xfrm>
        </p:grpSpPr>
        <p:grpSp>
          <p:nvGrpSpPr>
            <p:cNvPr id="6" name="Group 5">
              <a:extLst>
                <a:ext uri="{FF2B5EF4-FFF2-40B4-BE49-F238E27FC236}">
                  <a16:creationId xmlns:a16="http://schemas.microsoft.com/office/drawing/2014/main" id="{1580D645-B071-4C90-B570-67049878D9DA}"/>
                </a:ext>
              </a:extLst>
            </p:cNvPr>
            <p:cNvGrpSpPr/>
            <p:nvPr/>
          </p:nvGrpSpPr>
          <p:grpSpPr>
            <a:xfrm>
              <a:off x="8519800" y="2027057"/>
              <a:ext cx="3121667" cy="3121667"/>
              <a:chOff x="6974436" y="804550"/>
              <a:chExt cx="4563315" cy="4563315"/>
            </a:xfrm>
          </p:grpSpPr>
          <p:sp>
            <p:nvSpPr>
              <p:cNvPr id="7" name="Donut 8">
                <a:extLst>
                  <a:ext uri="{FF2B5EF4-FFF2-40B4-BE49-F238E27FC236}">
                    <a16:creationId xmlns:a16="http://schemas.microsoft.com/office/drawing/2014/main" id="{CD062527-B7CB-45B3-8E24-475694B26C70}"/>
                  </a:ext>
                </a:extLst>
              </p:cNvPr>
              <p:cNvSpPr/>
              <p:nvPr/>
            </p:nvSpPr>
            <p:spPr>
              <a:xfrm>
                <a:off x="6974436" y="804550"/>
                <a:ext cx="4563315" cy="4563315"/>
              </a:xfrm>
              <a:prstGeom prst="donut">
                <a:avLst>
                  <a:gd name="adj" fmla="val 7772"/>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dirty="0">
                  <a:latin typeface="Verdana" panose="020B0604030504040204" pitchFamily="34" charset="0"/>
                </a:endParaRPr>
              </a:p>
            </p:txBody>
          </p:sp>
          <p:sp>
            <p:nvSpPr>
              <p:cNvPr id="8" name="Oval 7">
                <a:extLst>
                  <a:ext uri="{FF2B5EF4-FFF2-40B4-BE49-F238E27FC236}">
                    <a16:creationId xmlns:a16="http://schemas.microsoft.com/office/drawing/2014/main" id="{6CDE311B-6B2A-4ED3-AF3C-F6009048A7DF}"/>
                  </a:ext>
                </a:extLst>
              </p:cNvPr>
              <p:cNvSpPr/>
              <p:nvPr/>
            </p:nvSpPr>
            <p:spPr>
              <a:xfrm>
                <a:off x="7317976" y="1148093"/>
                <a:ext cx="3876235" cy="3876228"/>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dirty="0">
                  <a:latin typeface="Verdana" panose="020B0604030504040204" pitchFamily="34" charset="0"/>
                </a:endParaRPr>
              </a:p>
            </p:txBody>
          </p:sp>
        </p:grpSp>
        <p:pic>
          <p:nvPicPr>
            <p:cNvPr id="12" name="Picture 11" descr="A close up of a clock&#10;&#10;Description automatically generated">
              <a:extLst>
                <a:ext uri="{FF2B5EF4-FFF2-40B4-BE49-F238E27FC236}">
                  <a16:creationId xmlns:a16="http://schemas.microsoft.com/office/drawing/2014/main" id="{8B691763-1A8F-402C-AD28-F01EF724CA83}"/>
                </a:ext>
              </a:extLst>
            </p:cNvPr>
            <p:cNvPicPr>
              <a:picLocks noChangeAspect="1"/>
            </p:cNvPicPr>
            <p:nvPr/>
          </p:nvPicPr>
          <p:blipFill>
            <a:blip r:embed="rId3"/>
            <a:stretch>
              <a:fillRect/>
            </a:stretch>
          </p:blipFill>
          <p:spPr>
            <a:xfrm rot="1214043">
              <a:off x="8858541" y="2350176"/>
              <a:ext cx="2429495" cy="242949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14AA3D3-5A22-48A9-84A8-65380696CF11}"/>
              </a:ext>
            </a:extLst>
          </p:cNvPr>
          <p:cNvCxnSpPr>
            <a:cxnSpLocks/>
          </p:cNvCxnSpPr>
          <p:nvPr/>
        </p:nvCxnSpPr>
        <p:spPr>
          <a:xfrm flipH="1">
            <a:off x="8077200" y="3989910"/>
            <a:ext cx="85883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454CC2F-6624-4C57-A9E4-54EC50967B54}"/>
              </a:ext>
            </a:extLst>
          </p:cNvPr>
          <p:cNvCxnSpPr/>
          <p:nvPr/>
        </p:nvCxnSpPr>
        <p:spPr>
          <a:xfrm>
            <a:off x="8940806" y="3605358"/>
            <a:ext cx="0" cy="78773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FF92B8-880B-45E5-87E4-ED2EF4F9BFD0}"/>
              </a:ext>
            </a:extLst>
          </p:cNvPr>
          <p:cNvCxnSpPr/>
          <p:nvPr/>
        </p:nvCxnSpPr>
        <p:spPr>
          <a:xfrm>
            <a:off x="3281713" y="4810102"/>
            <a:ext cx="0" cy="8121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EF83B21-ED11-49D6-B12F-9F11A2081B1F}"/>
              </a:ext>
            </a:extLst>
          </p:cNvPr>
          <p:cNvCxnSpPr>
            <a:cxnSpLocks/>
          </p:cNvCxnSpPr>
          <p:nvPr/>
        </p:nvCxnSpPr>
        <p:spPr>
          <a:xfrm flipH="1">
            <a:off x="3281713" y="5216188"/>
            <a:ext cx="124513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4B9F3F8-4CAC-4A98-9BBB-38E71DD295D2}"/>
              </a:ext>
            </a:extLst>
          </p:cNvPr>
          <p:cNvCxnSpPr/>
          <p:nvPr/>
        </p:nvCxnSpPr>
        <p:spPr>
          <a:xfrm>
            <a:off x="3281713" y="2184285"/>
            <a:ext cx="0" cy="107866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FC19AD1-2825-4CF4-A096-D5447BC53933}"/>
              </a:ext>
            </a:extLst>
          </p:cNvPr>
          <p:cNvCxnSpPr/>
          <p:nvPr/>
        </p:nvCxnSpPr>
        <p:spPr>
          <a:xfrm flipH="1">
            <a:off x="3281715" y="2723618"/>
            <a:ext cx="13580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D23AC38-EFAF-467D-8B98-5C84EEEC76C8}"/>
              </a:ext>
            </a:extLst>
          </p:cNvPr>
          <p:cNvSpPr>
            <a:spLocks noGrp="1"/>
          </p:cNvSpPr>
          <p:nvPr>
            <p:ph type="title"/>
          </p:nvPr>
        </p:nvSpPr>
        <p:spPr/>
        <p:txBody>
          <a:bodyPr/>
          <a:lstStyle/>
          <a:p>
            <a:r>
              <a:rPr lang="en-US" dirty="0"/>
              <a:t>The 50/30/20 Budget Rule</a:t>
            </a:r>
          </a:p>
        </p:txBody>
      </p:sp>
      <p:pic>
        <p:nvPicPr>
          <p:cNvPr id="5" name="Picture 4">
            <a:extLst>
              <a:ext uri="{FF2B5EF4-FFF2-40B4-BE49-F238E27FC236}">
                <a16:creationId xmlns:a16="http://schemas.microsoft.com/office/drawing/2014/main" id="{1BE2AFFF-9950-4690-B62B-AA4EE912B5C3}"/>
              </a:ext>
            </a:extLst>
          </p:cNvPr>
          <p:cNvPicPr>
            <a:picLocks noChangeAspect="1"/>
          </p:cNvPicPr>
          <p:nvPr/>
        </p:nvPicPr>
        <p:blipFill>
          <a:blip r:embed="rId2"/>
          <a:stretch>
            <a:fillRect/>
          </a:stretch>
        </p:blipFill>
        <p:spPr>
          <a:xfrm>
            <a:off x="5245945" y="3076658"/>
            <a:ext cx="1878784" cy="2086380"/>
          </a:xfrm>
          <a:prstGeom prst="rect">
            <a:avLst/>
          </a:prstGeom>
        </p:spPr>
      </p:pic>
      <p:sp>
        <p:nvSpPr>
          <p:cNvPr id="6" name="Rectangle 5">
            <a:extLst>
              <a:ext uri="{FF2B5EF4-FFF2-40B4-BE49-F238E27FC236}">
                <a16:creationId xmlns:a16="http://schemas.microsoft.com/office/drawing/2014/main" id="{44035A57-8122-475E-A961-BC99EDD75898}"/>
              </a:ext>
            </a:extLst>
          </p:cNvPr>
          <p:cNvSpPr/>
          <p:nvPr/>
        </p:nvSpPr>
        <p:spPr>
          <a:xfrm>
            <a:off x="8960256" y="3783908"/>
            <a:ext cx="2707090" cy="400110"/>
          </a:xfrm>
          <a:prstGeom prst="rect">
            <a:avLst/>
          </a:prstGeom>
        </p:spPr>
        <p:txBody>
          <a:bodyPr wrap="square" anchor="ctr">
            <a:spAutoFit/>
          </a:bodyPr>
          <a:lstStyle/>
          <a:p>
            <a:r>
              <a:rPr lang="en-US" sz="2000" dirty="0">
                <a:solidFill>
                  <a:schemeClr val="accent2"/>
                </a:solidFill>
                <a:latin typeface="Verdana" panose="020B0604030504040204" pitchFamily="34" charset="0"/>
              </a:rPr>
              <a:t>Needs </a:t>
            </a:r>
            <a:r>
              <a:rPr lang="en-US" sz="2000" b="1" dirty="0">
                <a:solidFill>
                  <a:schemeClr val="accent2"/>
                </a:solidFill>
                <a:latin typeface="Verdana" panose="020B0604030504040204" pitchFamily="34" charset="0"/>
              </a:rPr>
              <a:t>50%</a:t>
            </a:r>
            <a:endParaRPr lang="en-US" sz="2000" dirty="0">
              <a:solidFill>
                <a:schemeClr val="accent2"/>
              </a:solidFill>
              <a:latin typeface="Verdana" panose="020B0604030504040204" pitchFamily="34" charset="0"/>
            </a:endParaRPr>
          </a:p>
        </p:txBody>
      </p:sp>
      <p:sp>
        <p:nvSpPr>
          <p:cNvPr id="8" name="Rectangle 7">
            <a:extLst>
              <a:ext uri="{FF2B5EF4-FFF2-40B4-BE49-F238E27FC236}">
                <a16:creationId xmlns:a16="http://schemas.microsoft.com/office/drawing/2014/main" id="{BA6FB249-EFE4-4B67-8126-51CAD63C33A2}"/>
              </a:ext>
            </a:extLst>
          </p:cNvPr>
          <p:cNvSpPr/>
          <p:nvPr/>
        </p:nvSpPr>
        <p:spPr>
          <a:xfrm>
            <a:off x="1" y="2359950"/>
            <a:ext cx="3236540" cy="707886"/>
          </a:xfrm>
          <a:prstGeom prst="rect">
            <a:avLst/>
          </a:prstGeom>
        </p:spPr>
        <p:txBody>
          <a:bodyPr wrap="square" anchor="ctr">
            <a:spAutoFit/>
          </a:bodyPr>
          <a:lstStyle/>
          <a:p>
            <a:pPr algn="r"/>
            <a:r>
              <a:rPr lang="en-US" sz="2000" dirty="0">
                <a:solidFill>
                  <a:schemeClr val="accent2"/>
                </a:solidFill>
                <a:latin typeface="Verdana" panose="020B0604030504040204" pitchFamily="34" charset="0"/>
              </a:rPr>
              <a:t>Wants </a:t>
            </a:r>
          </a:p>
          <a:p>
            <a:pPr algn="r"/>
            <a:r>
              <a:rPr lang="en-US" sz="2000" b="1" dirty="0">
                <a:solidFill>
                  <a:schemeClr val="accent2"/>
                </a:solidFill>
                <a:latin typeface="Verdana" panose="020B0604030504040204" pitchFamily="34" charset="0"/>
              </a:rPr>
              <a:t>30%</a:t>
            </a:r>
          </a:p>
        </p:txBody>
      </p:sp>
      <p:sp>
        <p:nvSpPr>
          <p:cNvPr id="11" name="Rectangle 10">
            <a:extLst>
              <a:ext uri="{FF2B5EF4-FFF2-40B4-BE49-F238E27FC236}">
                <a16:creationId xmlns:a16="http://schemas.microsoft.com/office/drawing/2014/main" id="{6402C245-3F7F-4C84-9F94-7AEBFEC44302}"/>
              </a:ext>
            </a:extLst>
          </p:cNvPr>
          <p:cNvSpPr/>
          <p:nvPr/>
        </p:nvSpPr>
        <p:spPr>
          <a:xfrm>
            <a:off x="406908" y="4848980"/>
            <a:ext cx="2829633" cy="707886"/>
          </a:xfrm>
          <a:prstGeom prst="rect">
            <a:avLst/>
          </a:prstGeom>
        </p:spPr>
        <p:txBody>
          <a:bodyPr wrap="square" anchor="ctr">
            <a:spAutoFit/>
          </a:bodyPr>
          <a:lstStyle/>
          <a:p>
            <a:pPr algn="r"/>
            <a:r>
              <a:rPr lang="en-US" sz="2000" dirty="0">
                <a:solidFill>
                  <a:schemeClr val="accent2"/>
                </a:solidFill>
                <a:latin typeface="Verdana" panose="020B0604030504040204" pitchFamily="34" charset="0"/>
                <a:ea typeface="Verdana" panose="020B0604030504040204" pitchFamily="34" charset="0"/>
                <a:cs typeface="Gill Sans"/>
                <a:sym typeface="Gill Sans"/>
              </a:rPr>
              <a:t>Savings &amp; Debts</a:t>
            </a:r>
          </a:p>
          <a:p>
            <a:pPr algn="r"/>
            <a:r>
              <a:rPr lang="en-US" sz="2000" b="1" dirty="0">
                <a:solidFill>
                  <a:schemeClr val="accent2"/>
                </a:solidFill>
                <a:latin typeface="Verdana" panose="020B0604030504040204" pitchFamily="34" charset="0"/>
                <a:ea typeface="Verdana" panose="020B0604030504040204" pitchFamily="34" charset="0"/>
                <a:cs typeface="Gill Sans"/>
                <a:sym typeface="Gill Sans"/>
              </a:rPr>
              <a:t>20%</a:t>
            </a:r>
            <a:endParaRPr lang="en-US" sz="2000" b="1" dirty="0">
              <a:latin typeface="Verdana" panose="020B0604030504040204" pitchFamily="34" charset="0"/>
              <a:ea typeface="Verdana" panose="020B0604030504040204" pitchFamily="34" charset="0"/>
              <a:cs typeface="Gill Sans"/>
              <a:sym typeface="Gill Sans"/>
            </a:endParaRPr>
          </a:p>
        </p:txBody>
      </p:sp>
      <p:grpSp>
        <p:nvGrpSpPr>
          <p:cNvPr id="14" name="Group 13">
            <a:extLst>
              <a:ext uri="{FF2B5EF4-FFF2-40B4-BE49-F238E27FC236}">
                <a16:creationId xmlns:a16="http://schemas.microsoft.com/office/drawing/2014/main" id="{458199EE-4D74-4FA2-9293-97293119E82D}"/>
              </a:ext>
            </a:extLst>
          </p:cNvPr>
          <p:cNvGrpSpPr/>
          <p:nvPr/>
        </p:nvGrpSpPr>
        <p:grpSpPr>
          <a:xfrm>
            <a:off x="3964873" y="1901583"/>
            <a:ext cx="4247794" cy="4232494"/>
            <a:chOff x="3713078" y="1820027"/>
            <a:chExt cx="4751385" cy="4734273"/>
          </a:xfrm>
        </p:grpSpPr>
        <p:graphicFrame>
          <p:nvGraphicFramePr>
            <p:cNvPr id="4" name="Chart 3">
              <a:extLst>
                <a:ext uri="{FF2B5EF4-FFF2-40B4-BE49-F238E27FC236}">
                  <a16:creationId xmlns:a16="http://schemas.microsoft.com/office/drawing/2014/main" id="{2EE4CB4E-54EB-4E30-ABD0-74033BCF4771}"/>
                </a:ext>
              </a:extLst>
            </p:cNvPr>
            <p:cNvGraphicFramePr/>
            <p:nvPr>
              <p:extLst>
                <p:ext uri="{D42A27DB-BD31-4B8C-83A1-F6EECF244321}">
                  <p14:modId xmlns:p14="http://schemas.microsoft.com/office/powerpoint/2010/main" val="3579182854"/>
                </p:ext>
              </p:extLst>
            </p:nvPr>
          </p:nvGraphicFramePr>
          <p:xfrm>
            <a:off x="3713078" y="1820027"/>
            <a:ext cx="4751385" cy="4734273"/>
          </p:xfrm>
          <a:graphic>
            <a:graphicData uri="http://schemas.openxmlformats.org/drawingml/2006/chart">
              <c:chart xmlns:c="http://schemas.openxmlformats.org/drawingml/2006/chart" xmlns:r="http://schemas.openxmlformats.org/officeDocument/2006/relationships" r:id="rId3"/>
            </a:graphicData>
          </a:graphic>
        </p:graphicFrame>
        <p:sp>
          <p:nvSpPr>
            <p:cNvPr id="20" name="Donut 8">
              <a:extLst>
                <a:ext uri="{FF2B5EF4-FFF2-40B4-BE49-F238E27FC236}">
                  <a16:creationId xmlns:a16="http://schemas.microsoft.com/office/drawing/2014/main" id="{EC7FEB4A-CA1D-4BC3-B0D0-1E214118E02E}"/>
                </a:ext>
              </a:extLst>
            </p:cNvPr>
            <p:cNvSpPr>
              <a:spLocks/>
            </p:cNvSpPr>
            <p:nvPr/>
          </p:nvSpPr>
          <p:spPr>
            <a:xfrm>
              <a:off x="3861205" y="1967622"/>
              <a:ext cx="4455128" cy="4439084"/>
            </a:xfrm>
            <a:prstGeom prst="donut">
              <a:avLst>
                <a:gd name="adj" fmla="val 7071"/>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ndParaRPr>
            </a:p>
          </p:txBody>
        </p:sp>
        <p:sp>
          <p:nvSpPr>
            <p:cNvPr id="22" name="Oval 21">
              <a:extLst>
                <a:ext uri="{FF2B5EF4-FFF2-40B4-BE49-F238E27FC236}">
                  <a16:creationId xmlns:a16="http://schemas.microsoft.com/office/drawing/2014/main" id="{BF71507B-6F77-4CD3-B111-2396780FB286}"/>
                </a:ext>
              </a:extLst>
            </p:cNvPr>
            <p:cNvSpPr/>
            <p:nvPr/>
          </p:nvSpPr>
          <p:spPr>
            <a:xfrm rot="19561508">
              <a:off x="7652008" y="2767038"/>
              <a:ext cx="182187" cy="386850"/>
            </a:xfrm>
            <a:prstGeom prst="ellipse">
              <a:avLst/>
            </a:prstGeom>
            <a:solidFill>
              <a:srgbClr val="E5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ndParaRPr>
            </a:p>
          </p:txBody>
        </p:sp>
      </p:grpSp>
      <p:sp>
        <p:nvSpPr>
          <p:cNvPr id="21" name="TextBox 20">
            <a:extLst>
              <a:ext uri="{FF2B5EF4-FFF2-40B4-BE49-F238E27FC236}">
                <a16:creationId xmlns:a16="http://schemas.microsoft.com/office/drawing/2014/main" id="{569BEC88-2F20-4E54-BEB8-2DD794ABAA85}"/>
              </a:ext>
            </a:extLst>
          </p:cNvPr>
          <p:cNvSpPr txBox="1"/>
          <p:nvPr/>
        </p:nvSpPr>
        <p:spPr>
          <a:xfrm>
            <a:off x="408573" y="1179610"/>
            <a:ext cx="11291353" cy="400110"/>
          </a:xfrm>
          <a:prstGeom prst="rect">
            <a:avLst/>
          </a:prstGeom>
          <a:noFill/>
        </p:spPr>
        <p:txBody>
          <a:bodyPr wrap="square">
            <a:spAutoFit/>
          </a:bodyPr>
          <a:lstStyle/>
          <a:p>
            <a:pPr>
              <a:buClr>
                <a:schemeClr val="accent2"/>
              </a:buClr>
              <a:buSzPts val="2000"/>
            </a:pPr>
            <a:r>
              <a:rPr lang="en-US" sz="2000" dirty="0">
                <a:solidFill>
                  <a:schemeClr val="accent2"/>
                </a:solidFill>
                <a:latin typeface="Verdana" panose="020B0604030504040204" pitchFamily="34" charset="0"/>
                <a:ea typeface="Verdana" panose="020B0604030504040204" pitchFamily="34" charset="0"/>
                <a:cs typeface="Gill Sans"/>
                <a:sym typeface="Gill Sans"/>
              </a:rPr>
              <a:t>Use the 50/30/20 rule to create your personal budget.</a:t>
            </a:r>
            <a:endParaRPr lang="en-US" sz="2000" dirty="0">
              <a:solidFill>
                <a:schemeClr val="accent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012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8" name="Rectangle 7">
            <a:extLst>
              <a:ext uri="{FF2B5EF4-FFF2-40B4-BE49-F238E27FC236}">
                <a16:creationId xmlns:a16="http://schemas.microsoft.com/office/drawing/2014/main" id="{0FA71442-CD0B-4585-A5C3-EC8F3897E9E7}"/>
              </a:ext>
            </a:extLst>
          </p:cNvPr>
          <p:cNvSpPr/>
          <p:nvPr/>
        </p:nvSpPr>
        <p:spPr>
          <a:xfrm>
            <a:off x="7170459" y="1991527"/>
            <a:ext cx="5018367" cy="3878695"/>
          </a:xfrm>
          <a:prstGeom prst="rect">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dirty="0">
              <a:latin typeface="Verdana" panose="020B0604030504040204" pitchFamily="34" charset="0"/>
            </a:endParaRPr>
          </a:p>
        </p:txBody>
      </p:sp>
      <p:sp>
        <p:nvSpPr>
          <p:cNvPr id="173" name="Google Shape;173;p31"/>
          <p:cNvSpPr txBox="1">
            <a:spLocks noGrp="1"/>
          </p:cNvSpPr>
          <p:nvPr>
            <p:ph type="title"/>
          </p:nvPr>
        </p:nvSpPr>
        <p:spPr/>
        <p:txBody>
          <a:bodyPr/>
          <a:lstStyle/>
          <a:p>
            <a:pPr lvl="0"/>
            <a:r>
              <a:rPr lang="en-US" dirty="0"/>
              <a:t>Participant Guide: The 50/30/20 Rule</a:t>
            </a:r>
          </a:p>
        </p:txBody>
      </p:sp>
      <p:sp>
        <p:nvSpPr>
          <p:cNvPr id="48" name="Rectangle 47">
            <a:extLst>
              <a:ext uri="{FF2B5EF4-FFF2-40B4-BE49-F238E27FC236}">
                <a16:creationId xmlns:a16="http://schemas.microsoft.com/office/drawing/2014/main" id="{C48578DF-8CA3-4301-91A6-A23530CEBCB5}"/>
              </a:ext>
            </a:extLst>
          </p:cNvPr>
          <p:cNvSpPr/>
          <p:nvPr/>
        </p:nvSpPr>
        <p:spPr>
          <a:xfrm>
            <a:off x="7170459" y="1991528"/>
            <a:ext cx="5018367" cy="1920072"/>
          </a:xfrm>
          <a:prstGeom prst="rect">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dirty="0">
              <a:latin typeface="Verdana" panose="020B0604030504040204" pitchFamily="34" charset="0"/>
            </a:endParaRPr>
          </a:p>
        </p:txBody>
      </p:sp>
      <p:sp>
        <p:nvSpPr>
          <p:cNvPr id="7" name="TextBox 6">
            <a:extLst>
              <a:ext uri="{FF2B5EF4-FFF2-40B4-BE49-F238E27FC236}">
                <a16:creationId xmlns:a16="http://schemas.microsoft.com/office/drawing/2014/main" id="{72DB7406-F241-4541-A721-F5ED120D1B8D}"/>
              </a:ext>
            </a:extLst>
          </p:cNvPr>
          <p:cNvSpPr txBox="1"/>
          <p:nvPr/>
        </p:nvSpPr>
        <p:spPr>
          <a:xfrm>
            <a:off x="376126" y="1256912"/>
            <a:ext cx="7345509" cy="1015534"/>
          </a:xfrm>
          <a:prstGeom prst="rect">
            <a:avLst/>
          </a:prstGeom>
          <a:noFill/>
        </p:spPr>
        <p:txBody>
          <a:bodyPr wrap="square">
            <a:spAutoFit/>
          </a:bodyPr>
          <a:lstStyle/>
          <a:p>
            <a:pPr>
              <a:spcAft>
                <a:spcPts val="2133"/>
              </a:spcAft>
            </a:pPr>
            <a:r>
              <a:rPr lang="en-US" sz="2000" b="1" dirty="0">
                <a:solidFill>
                  <a:schemeClr val="accent2"/>
                </a:solidFill>
                <a:latin typeface="Verdana" panose="020B0604030504040204" pitchFamily="34" charset="0"/>
              </a:rPr>
              <a:t>The 50/30/20 Budgeting Rule</a:t>
            </a:r>
            <a:br>
              <a:rPr lang="en-US" sz="2399" dirty="0">
                <a:solidFill>
                  <a:schemeClr val="accent2"/>
                </a:solidFill>
                <a:latin typeface="Verdana" panose="020B0604030504040204" pitchFamily="34" charset="0"/>
              </a:rPr>
            </a:br>
            <a:br>
              <a:rPr lang="en-US" sz="2399" dirty="0">
                <a:solidFill>
                  <a:schemeClr val="accent2"/>
                </a:solidFill>
                <a:latin typeface="Verdana" panose="020B0604030504040204" pitchFamily="34" charset="0"/>
              </a:rPr>
            </a:br>
            <a:r>
              <a:rPr lang="en-US" sz="1600" dirty="0">
                <a:solidFill>
                  <a:schemeClr val="accent1"/>
                </a:solidFill>
                <a:latin typeface="Verdana" panose="020B0604030504040204" pitchFamily="34" charset="0"/>
              </a:rPr>
              <a:t>Your Monthly Net Income $______________</a:t>
            </a:r>
            <a:endParaRPr lang="en-US" sz="2399" dirty="0">
              <a:solidFill>
                <a:schemeClr val="accent1"/>
              </a:solidFill>
              <a:latin typeface="Verdana" panose="020B0604030504040204" pitchFamily="34" charset="0"/>
            </a:endParaRPr>
          </a:p>
        </p:txBody>
      </p:sp>
      <p:sp>
        <p:nvSpPr>
          <p:cNvPr id="25" name="TextBox 24">
            <a:extLst>
              <a:ext uri="{FF2B5EF4-FFF2-40B4-BE49-F238E27FC236}">
                <a16:creationId xmlns:a16="http://schemas.microsoft.com/office/drawing/2014/main" id="{19DC7808-D4BC-4A56-B79F-37F7A3DF8959}"/>
              </a:ext>
            </a:extLst>
          </p:cNvPr>
          <p:cNvSpPr txBox="1"/>
          <p:nvPr/>
        </p:nvSpPr>
        <p:spPr>
          <a:xfrm>
            <a:off x="7196315" y="1252043"/>
            <a:ext cx="4555647" cy="707886"/>
          </a:xfrm>
          <a:prstGeom prst="rect">
            <a:avLst/>
          </a:prstGeom>
          <a:noFill/>
        </p:spPr>
        <p:txBody>
          <a:bodyPr wrap="square">
            <a:spAutoFit/>
          </a:bodyPr>
          <a:lstStyle/>
          <a:p>
            <a:pPr>
              <a:spcAft>
                <a:spcPts val="2133"/>
              </a:spcAft>
            </a:pPr>
            <a:r>
              <a:rPr lang="en-US" sz="2000" b="1" dirty="0">
                <a:solidFill>
                  <a:schemeClr val="accent1"/>
                </a:solidFill>
                <a:latin typeface="Verdana" panose="020B0604030504040204" pitchFamily="34" charset="0"/>
              </a:rPr>
              <a:t>Calculating Percentage Spent: </a:t>
            </a:r>
            <a:br>
              <a:rPr lang="en-US" sz="2000" b="1" dirty="0">
                <a:solidFill>
                  <a:schemeClr val="accent1"/>
                </a:solidFill>
                <a:latin typeface="Verdana" panose="020B0604030504040204" pitchFamily="34" charset="0"/>
              </a:rPr>
            </a:br>
            <a:r>
              <a:rPr lang="en-US" sz="2000" b="1" dirty="0">
                <a:solidFill>
                  <a:schemeClr val="accent1"/>
                </a:solidFill>
                <a:latin typeface="Verdana" panose="020B0604030504040204" pitchFamily="34" charset="0"/>
              </a:rPr>
              <a:t>Needs and Wants</a:t>
            </a:r>
            <a:endParaRPr lang="en-US" sz="1800" b="1" dirty="0">
              <a:solidFill>
                <a:schemeClr val="accent1"/>
              </a:solidFill>
              <a:latin typeface="Verdana" panose="020B0604030504040204" pitchFamily="34" charset="0"/>
            </a:endParaRPr>
          </a:p>
        </p:txBody>
      </p:sp>
      <p:sp>
        <p:nvSpPr>
          <p:cNvPr id="28" name="TextBox 27">
            <a:extLst>
              <a:ext uri="{FF2B5EF4-FFF2-40B4-BE49-F238E27FC236}">
                <a16:creationId xmlns:a16="http://schemas.microsoft.com/office/drawing/2014/main" id="{3DAFC66F-E74B-4440-B65A-5371C69D18CE}"/>
              </a:ext>
            </a:extLst>
          </p:cNvPr>
          <p:cNvSpPr txBox="1"/>
          <p:nvPr/>
        </p:nvSpPr>
        <p:spPr>
          <a:xfrm>
            <a:off x="7292271" y="2035116"/>
            <a:ext cx="4555647" cy="584775"/>
          </a:xfrm>
          <a:prstGeom prst="rect">
            <a:avLst/>
          </a:prstGeom>
          <a:noFill/>
        </p:spPr>
        <p:txBody>
          <a:bodyPr wrap="square">
            <a:spAutoFit/>
          </a:bodyPr>
          <a:lstStyle/>
          <a:p>
            <a:pPr>
              <a:spcAft>
                <a:spcPts val="2133"/>
              </a:spcAft>
            </a:pPr>
            <a:r>
              <a:rPr lang="en-US" sz="1600" b="1" dirty="0">
                <a:solidFill>
                  <a:schemeClr val="tx2"/>
                </a:solidFill>
                <a:latin typeface="Verdana" panose="020B0604030504040204" pitchFamily="34" charset="0"/>
              </a:rPr>
              <a:t>What percentage of your income is paying for your “NEEDS”?</a:t>
            </a:r>
            <a:endParaRPr lang="en-US" sz="1466" b="1" dirty="0">
              <a:solidFill>
                <a:schemeClr val="tx2"/>
              </a:solidFill>
              <a:latin typeface="Verdana" panose="020B0604030504040204" pitchFamily="34" charset="0"/>
            </a:endParaRPr>
          </a:p>
        </p:txBody>
      </p:sp>
      <p:sp>
        <p:nvSpPr>
          <p:cNvPr id="29" name="TextBox 28">
            <a:extLst>
              <a:ext uri="{FF2B5EF4-FFF2-40B4-BE49-F238E27FC236}">
                <a16:creationId xmlns:a16="http://schemas.microsoft.com/office/drawing/2014/main" id="{954D62AC-FFBB-4A4B-9649-FC1D8402F960}"/>
              </a:ext>
            </a:extLst>
          </p:cNvPr>
          <p:cNvSpPr txBox="1"/>
          <p:nvPr/>
        </p:nvSpPr>
        <p:spPr>
          <a:xfrm>
            <a:off x="7292271" y="3997284"/>
            <a:ext cx="4555647" cy="584775"/>
          </a:xfrm>
          <a:prstGeom prst="rect">
            <a:avLst/>
          </a:prstGeom>
          <a:noFill/>
        </p:spPr>
        <p:txBody>
          <a:bodyPr wrap="square">
            <a:spAutoFit/>
          </a:bodyPr>
          <a:lstStyle/>
          <a:p>
            <a:pPr>
              <a:spcAft>
                <a:spcPts val="2133"/>
              </a:spcAft>
            </a:pPr>
            <a:r>
              <a:rPr lang="en-US" sz="1600" b="1" dirty="0">
                <a:solidFill>
                  <a:schemeClr val="tx2"/>
                </a:solidFill>
                <a:latin typeface="Verdana" panose="020B0604030504040204" pitchFamily="34" charset="0"/>
              </a:rPr>
              <a:t>What percentage of your income is paying for your “WANTS”?</a:t>
            </a:r>
            <a:endParaRPr lang="en-US" sz="1466" b="1" dirty="0">
              <a:solidFill>
                <a:schemeClr val="tx2"/>
              </a:solidFill>
              <a:latin typeface="Verdana" panose="020B0604030504040204" pitchFamily="34" charset="0"/>
            </a:endParaRPr>
          </a:p>
        </p:txBody>
      </p:sp>
      <p:grpSp>
        <p:nvGrpSpPr>
          <p:cNvPr id="34" name="Group 33">
            <a:extLst>
              <a:ext uri="{FF2B5EF4-FFF2-40B4-BE49-F238E27FC236}">
                <a16:creationId xmlns:a16="http://schemas.microsoft.com/office/drawing/2014/main" id="{DF4F0728-51DB-4639-9FA0-8C855D51AE4C}"/>
              </a:ext>
            </a:extLst>
          </p:cNvPr>
          <p:cNvGrpSpPr/>
          <p:nvPr/>
        </p:nvGrpSpPr>
        <p:grpSpPr>
          <a:xfrm>
            <a:off x="7212349" y="2919798"/>
            <a:ext cx="1553099" cy="895575"/>
            <a:chOff x="5410671" y="2088122"/>
            <a:chExt cx="1165128" cy="671856"/>
          </a:xfrm>
        </p:grpSpPr>
        <p:sp>
          <p:nvSpPr>
            <p:cNvPr id="30" name="TextBox 29">
              <a:extLst>
                <a:ext uri="{FF2B5EF4-FFF2-40B4-BE49-F238E27FC236}">
                  <a16:creationId xmlns:a16="http://schemas.microsoft.com/office/drawing/2014/main" id="{EC63B50F-B47E-40C4-A8C0-9B57269401A2}"/>
                </a:ext>
              </a:extLst>
            </p:cNvPr>
            <p:cNvSpPr txBox="1"/>
            <p:nvPr/>
          </p:nvSpPr>
          <p:spPr>
            <a:xfrm>
              <a:off x="5410671" y="2352261"/>
              <a:ext cx="1165128" cy="407717"/>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NEEDS</a:t>
              </a:r>
              <a:br>
                <a:rPr lang="en-US" sz="1466" dirty="0">
                  <a:solidFill>
                    <a:schemeClr val="tx2"/>
                  </a:solidFill>
                  <a:latin typeface="Verdana" panose="020B0604030504040204" pitchFamily="34" charset="0"/>
                </a:rPr>
              </a:br>
              <a:r>
                <a:rPr lang="en-US" sz="1466" dirty="0">
                  <a:solidFill>
                    <a:schemeClr val="tx2"/>
                  </a:solidFill>
                  <a:latin typeface="Verdana" panose="020B0604030504040204" pitchFamily="34" charset="0"/>
                </a:rPr>
                <a:t>Total</a:t>
              </a:r>
              <a:endParaRPr lang="en-US" sz="1400" dirty="0">
                <a:solidFill>
                  <a:schemeClr val="tx2"/>
                </a:solidFill>
                <a:latin typeface="Verdana" panose="020B0604030504040204" pitchFamily="34" charset="0"/>
              </a:endParaRPr>
            </a:p>
          </p:txBody>
        </p:sp>
        <p:sp>
          <p:nvSpPr>
            <p:cNvPr id="32" name="TextBox 31">
              <a:extLst>
                <a:ext uri="{FF2B5EF4-FFF2-40B4-BE49-F238E27FC236}">
                  <a16:creationId xmlns:a16="http://schemas.microsoft.com/office/drawing/2014/main" id="{02A08D30-C652-4133-9A98-660E5944EFE3}"/>
                </a:ext>
              </a:extLst>
            </p:cNvPr>
            <p:cNvSpPr txBox="1"/>
            <p:nvPr/>
          </p:nvSpPr>
          <p:spPr>
            <a:xfrm>
              <a:off x="5410671" y="2088122"/>
              <a:ext cx="1165128" cy="238493"/>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$_______</a:t>
              </a:r>
              <a:endParaRPr lang="en-US" sz="1400" dirty="0">
                <a:solidFill>
                  <a:schemeClr val="tx2"/>
                </a:solidFill>
                <a:latin typeface="Verdana" panose="020B0604030504040204" pitchFamily="34" charset="0"/>
              </a:endParaRPr>
            </a:p>
          </p:txBody>
        </p:sp>
      </p:grpSp>
      <p:grpSp>
        <p:nvGrpSpPr>
          <p:cNvPr id="33" name="Group 32">
            <a:extLst>
              <a:ext uri="{FF2B5EF4-FFF2-40B4-BE49-F238E27FC236}">
                <a16:creationId xmlns:a16="http://schemas.microsoft.com/office/drawing/2014/main" id="{265F109E-D799-42B2-9055-B95417B5EC09}"/>
              </a:ext>
            </a:extLst>
          </p:cNvPr>
          <p:cNvGrpSpPr/>
          <p:nvPr/>
        </p:nvGrpSpPr>
        <p:grpSpPr>
          <a:xfrm>
            <a:off x="8657560" y="2919798"/>
            <a:ext cx="1553099" cy="895576"/>
            <a:chOff x="6989431" y="2795270"/>
            <a:chExt cx="1165128" cy="671857"/>
          </a:xfrm>
        </p:grpSpPr>
        <p:sp>
          <p:nvSpPr>
            <p:cNvPr id="31" name="TextBox 30">
              <a:extLst>
                <a:ext uri="{FF2B5EF4-FFF2-40B4-BE49-F238E27FC236}">
                  <a16:creationId xmlns:a16="http://schemas.microsoft.com/office/drawing/2014/main" id="{163A9F8C-9275-43A6-9C79-B24BCF686CE4}"/>
                </a:ext>
              </a:extLst>
            </p:cNvPr>
            <p:cNvSpPr txBox="1"/>
            <p:nvPr/>
          </p:nvSpPr>
          <p:spPr>
            <a:xfrm>
              <a:off x="6989431" y="3059409"/>
              <a:ext cx="1165128" cy="407718"/>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Monthly </a:t>
              </a:r>
              <a:br>
                <a:rPr lang="en-US" sz="1466" dirty="0">
                  <a:solidFill>
                    <a:schemeClr val="tx2"/>
                  </a:solidFill>
                  <a:latin typeface="Verdana" panose="020B0604030504040204" pitchFamily="34" charset="0"/>
                </a:rPr>
              </a:br>
              <a:r>
                <a:rPr lang="en-US" sz="1466" dirty="0">
                  <a:solidFill>
                    <a:schemeClr val="tx2"/>
                  </a:solidFill>
                  <a:latin typeface="Verdana" panose="020B0604030504040204" pitchFamily="34" charset="0"/>
                </a:rPr>
                <a:t>net income</a:t>
              </a:r>
              <a:endParaRPr lang="en-US" sz="1400" dirty="0">
                <a:solidFill>
                  <a:schemeClr val="tx2"/>
                </a:solidFill>
                <a:latin typeface="Verdana" panose="020B0604030504040204" pitchFamily="34" charset="0"/>
              </a:endParaRPr>
            </a:p>
          </p:txBody>
        </p:sp>
        <p:sp>
          <p:nvSpPr>
            <p:cNvPr id="37" name="TextBox 36">
              <a:extLst>
                <a:ext uri="{FF2B5EF4-FFF2-40B4-BE49-F238E27FC236}">
                  <a16:creationId xmlns:a16="http://schemas.microsoft.com/office/drawing/2014/main" id="{CCCEE54C-FD99-421E-BCDD-3C2D1F1FE093}"/>
                </a:ext>
              </a:extLst>
            </p:cNvPr>
            <p:cNvSpPr txBox="1"/>
            <p:nvPr/>
          </p:nvSpPr>
          <p:spPr>
            <a:xfrm>
              <a:off x="6989431" y="2795270"/>
              <a:ext cx="1165128" cy="238493"/>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$_______</a:t>
              </a:r>
              <a:endParaRPr lang="en-US" sz="1400" dirty="0">
                <a:solidFill>
                  <a:schemeClr val="tx2"/>
                </a:solidFill>
                <a:latin typeface="Verdana" panose="020B0604030504040204" pitchFamily="34" charset="0"/>
              </a:endParaRPr>
            </a:p>
          </p:txBody>
        </p:sp>
      </p:grpSp>
      <p:sp>
        <p:nvSpPr>
          <p:cNvPr id="38" name="TextBox 37">
            <a:extLst>
              <a:ext uri="{FF2B5EF4-FFF2-40B4-BE49-F238E27FC236}">
                <a16:creationId xmlns:a16="http://schemas.microsoft.com/office/drawing/2014/main" id="{3A10884B-A3B3-4AF0-BFD1-32F40A73A991}"/>
              </a:ext>
            </a:extLst>
          </p:cNvPr>
          <p:cNvSpPr txBox="1"/>
          <p:nvPr/>
        </p:nvSpPr>
        <p:spPr>
          <a:xfrm>
            <a:off x="10156190" y="2919798"/>
            <a:ext cx="1912063" cy="317908"/>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___ x 100 ___%</a:t>
            </a:r>
            <a:endParaRPr lang="en-US" sz="1400" dirty="0">
              <a:solidFill>
                <a:schemeClr val="tx2"/>
              </a:solidFill>
              <a:latin typeface="Verdana" panose="020B0604030504040204" pitchFamily="34" charset="0"/>
            </a:endParaRPr>
          </a:p>
        </p:txBody>
      </p:sp>
      <p:grpSp>
        <p:nvGrpSpPr>
          <p:cNvPr id="41" name="Group 40">
            <a:extLst>
              <a:ext uri="{FF2B5EF4-FFF2-40B4-BE49-F238E27FC236}">
                <a16:creationId xmlns:a16="http://schemas.microsoft.com/office/drawing/2014/main" id="{CEF4A881-0DD7-4A43-90FC-DC24A3C82990}"/>
              </a:ext>
            </a:extLst>
          </p:cNvPr>
          <p:cNvGrpSpPr/>
          <p:nvPr/>
        </p:nvGrpSpPr>
        <p:grpSpPr>
          <a:xfrm>
            <a:off x="7212349" y="4838320"/>
            <a:ext cx="1553099" cy="895575"/>
            <a:chOff x="5656367" y="2795270"/>
            <a:chExt cx="1165128" cy="671856"/>
          </a:xfrm>
        </p:grpSpPr>
        <p:sp>
          <p:nvSpPr>
            <p:cNvPr id="42" name="TextBox 41">
              <a:extLst>
                <a:ext uri="{FF2B5EF4-FFF2-40B4-BE49-F238E27FC236}">
                  <a16:creationId xmlns:a16="http://schemas.microsoft.com/office/drawing/2014/main" id="{2D40E165-BE5A-4E32-BA3B-9615CC0970E3}"/>
                </a:ext>
              </a:extLst>
            </p:cNvPr>
            <p:cNvSpPr txBox="1"/>
            <p:nvPr/>
          </p:nvSpPr>
          <p:spPr>
            <a:xfrm>
              <a:off x="5656367" y="3059409"/>
              <a:ext cx="1165128" cy="407717"/>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WANTS</a:t>
              </a:r>
              <a:br>
                <a:rPr lang="en-US" sz="1466" dirty="0">
                  <a:solidFill>
                    <a:schemeClr val="tx2"/>
                  </a:solidFill>
                  <a:latin typeface="Verdana" panose="020B0604030504040204" pitchFamily="34" charset="0"/>
                </a:rPr>
              </a:br>
              <a:r>
                <a:rPr lang="en-US" sz="1466" dirty="0">
                  <a:solidFill>
                    <a:schemeClr val="tx2"/>
                  </a:solidFill>
                  <a:latin typeface="Verdana" panose="020B0604030504040204" pitchFamily="34" charset="0"/>
                </a:rPr>
                <a:t>Total</a:t>
              </a:r>
              <a:endParaRPr lang="en-US" sz="1400" dirty="0">
                <a:solidFill>
                  <a:schemeClr val="tx2"/>
                </a:solidFill>
                <a:latin typeface="Verdana" panose="020B0604030504040204" pitchFamily="34" charset="0"/>
              </a:endParaRPr>
            </a:p>
          </p:txBody>
        </p:sp>
        <p:sp>
          <p:nvSpPr>
            <p:cNvPr id="43" name="TextBox 42">
              <a:extLst>
                <a:ext uri="{FF2B5EF4-FFF2-40B4-BE49-F238E27FC236}">
                  <a16:creationId xmlns:a16="http://schemas.microsoft.com/office/drawing/2014/main" id="{6C7474F9-F2B0-452C-A5BB-4C1E3F30AF19}"/>
                </a:ext>
              </a:extLst>
            </p:cNvPr>
            <p:cNvSpPr txBox="1"/>
            <p:nvPr/>
          </p:nvSpPr>
          <p:spPr>
            <a:xfrm>
              <a:off x="5656367" y="2795270"/>
              <a:ext cx="1165128" cy="238493"/>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$_______</a:t>
              </a:r>
              <a:endParaRPr lang="en-US" sz="1400" dirty="0">
                <a:solidFill>
                  <a:schemeClr val="tx2"/>
                </a:solidFill>
                <a:latin typeface="Verdana" panose="020B0604030504040204" pitchFamily="34" charset="0"/>
              </a:endParaRPr>
            </a:p>
          </p:txBody>
        </p:sp>
      </p:grpSp>
      <p:grpSp>
        <p:nvGrpSpPr>
          <p:cNvPr id="44" name="Group 43">
            <a:extLst>
              <a:ext uri="{FF2B5EF4-FFF2-40B4-BE49-F238E27FC236}">
                <a16:creationId xmlns:a16="http://schemas.microsoft.com/office/drawing/2014/main" id="{7F789953-69A6-4C74-92DC-630C8B377583}"/>
              </a:ext>
            </a:extLst>
          </p:cNvPr>
          <p:cNvGrpSpPr/>
          <p:nvPr/>
        </p:nvGrpSpPr>
        <p:grpSpPr>
          <a:xfrm>
            <a:off x="8657560" y="4838320"/>
            <a:ext cx="1553099" cy="895576"/>
            <a:chOff x="6989431" y="2795270"/>
            <a:chExt cx="1165128" cy="671857"/>
          </a:xfrm>
        </p:grpSpPr>
        <p:sp>
          <p:nvSpPr>
            <p:cNvPr id="45" name="TextBox 44">
              <a:extLst>
                <a:ext uri="{FF2B5EF4-FFF2-40B4-BE49-F238E27FC236}">
                  <a16:creationId xmlns:a16="http://schemas.microsoft.com/office/drawing/2014/main" id="{463ADC3C-68FD-40EA-9BBC-E2B8B56CBBF3}"/>
                </a:ext>
              </a:extLst>
            </p:cNvPr>
            <p:cNvSpPr txBox="1"/>
            <p:nvPr/>
          </p:nvSpPr>
          <p:spPr>
            <a:xfrm>
              <a:off x="6989431" y="3059409"/>
              <a:ext cx="1165128" cy="407718"/>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Monthly </a:t>
              </a:r>
              <a:br>
                <a:rPr lang="en-US" sz="1466" dirty="0">
                  <a:solidFill>
                    <a:schemeClr val="tx2"/>
                  </a:solidFill>
                  <a:latin typeface="Verdana" panose="020B0604030504040204" pitchFamily="34" charset="0"/>
                </a:rPr>
              </a:br>
              <a:r>
                <a:rPr lang="en-US" sz="1466" dirty="0">
                  <a:solidFill>
                    <a:schemeClr val="tx2"/>
                  </a:solidFill>
                  <a:latin typeface="Verdana" panose="020B0604030504040204" pitchFamily="34" charset="0"/>
                </a:rPr>
                <a:t>net income</a:t>
              </a:r>
              <a:endParaRPr lang="en-US" sz="1400" dirty="0">
                <a:solidFill>
                  <a:schemeClr val="tx2"/>
                </a:solidFill>
                <a:latin typeface="Verdana" panose="020B0604030504040204" pitchFamily="34" charset="0"/>
              </a:endParaRPr>
            </a:p>
          </p:txBody>
        </p:sp>
        <p:sp>
          <p:nvSpPr>
            <p:cNvPr id="46" name="TextBox 45">
              <a:extLst>
                <a:ext uri="{FF2B5EF4-FFF2-40B4-BE49-F238E27FC236}">
                  <a16:creationId xmlns:a16="http://schemas.microsoft.com/office/drawing/2014/main" id="{9B90D1AB-3761-4BEC-9CB3-61BE56090C7D}"/>
                </a:ext>
              </a:extLst>
            </p:cNvPr>
            <p:cNvSpPr txBox="1"/>
            <p:nvPr/>
          </p:nvSpPr>
          <p:spPr>
            <a:xfrm>
              <a:off x="6989431" y="2795270"/>
              <a:ext cx="1165128" cy="238493"/>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$_______</a:t>
              </a:r>
              <a:endParaRPr lang="en-US" sz="1400" dirty="0">
                <a:solidFill>
                  <a:schemeClr val="tx2"/>
                </a:solidFill>
                <a:latin typeface="Verdana" panose="020B0604030504040204" pitchFamily="34" charset="0"/>
              </a:endParaRPr>
            </a:p>
          </p:txBody>
        </p:sp>
      </p:grpSp>
      <p:sp>
        <p:nvSpPr>
          <p:cNvPr id="47" name="TextBox 46">
            <a:extLst>
              <a:ext uri="{FF2B5EF4-FFF2-40B4-BE49-F238E27FC236}">
                <a16:creationId xmlns:a16="http://schemas.microsoft.com/office/drawing/2014/main" id="{CFD8497C-E365-4677-837D-93A856EFBCCD}"/>
              </a:ext>
            </a:extLst>
          </p:cNvPr>
          <p:cNvSpPr txBox="1"/>
          <p:nvPr/>
        </p:nvSpPr>
        <p:spPr>
          <a:xfrm>
            <a:off x="10156190" y="4838320"/>
            <a:ext cx="1912063" cy="317908"/>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___ x 100 ___%</a:t>
            </a:r>
            <a:endParaRPr lang="en-US" sz="1400" dirty="0">
              <a:solidFill>
                <a:schemeClr val="tx2"/>
              </a:solidFill>
              <a:latin typeface="Verdana" panose="020B0604030504040204" pitchFamily="34" charset="0"/>
            </a:endParaRPr>
          </a:p>
        </p:txBody>
      </p:sp>
      <p:sp>
        <p:nvSpPr>
          <p:cNvPr id="51" name="TextBox 50">
            <a:extLst>
              <a:ext uri="{FF2B5EF4-FFF2-40B4-BE49-F238E27FC236}">
                <a16:creationId xmlns:a16="http://schemas.microsoft.com/office/drawing/2014/main" id="{0559FF44-A036-4D1E-85FC-35CC9E2828C1}"/>
              </a:ext>
            </a:extLst>
          </p:cNvPr>
          <p:cNvSpPr txBox="1"/>
          <p:nvPr/>
        </p:nvSpPr>
        <p:spPr>
          <a:xfrm>
            <a:off x="8542134" y="2908509"/>
            <a:ext cx="230223" cy="317908"/>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a:t>
            </a:r>
            <a:endParaRPr lang="en-US" sz="1400" dirty="0">
              <a:solidFill>
                <a:schemeClr val="tx2"/>
              </a:solidFill>
              <a:latin typeface="Verdana" panose="020B0604030504040204" pitchFamily="34" charset="0"/>
            </a:endParaRPr>
          </a:p>
        </p:txBody>
      </p:sp>
      <p:sp>
        <p:nvSpPr>
          <p:cNvPr id="52" name="TextBox 51">
            <a:extLst>
              <a:ext uri="{FF2B5EF4-FFF2-40B4-BE49-F238E27FC236}">
                <a16:creationId xmlns:a16="http://schemas.microsoft.com/office/drawing/2014/main" id="{D0B220AB-F156-4438-94B5-DD91AE7D38D1}"/>
              </a:ext>
            </a:extLst>
          </p:cNvPr>
          <p:cNvSpPr txBox="1"/>
          <p:nvPr/>
        </p:nvSpPr>
        <p:spPr>
          <a:xfrm>
            <a:off x="10020891" y="2891576"/>
            <a:ext cx="230223" cy="317908"/>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a:t>
            </a:r>
            <a:endParaRPr lang="en-US" sz="1400" dirty="0">
              <a:solidFill>
                <a:schemeClr val="tx2"/>
              </a:solidFill>
              <a:latin typeface="Verdana" panose="020B0604030504040204" pitchFamily="34" charset="0"/>
            </a:endParaRPr>
          </a:p>
        </p:txBody>
      </p:sp>
      <p:sp>
        <p:nvSpPr>
          <p:cNvPr id="56" name="TextBox 55">
            <a:extLst>
              <a:ext uri="{FF2B5EF4-FFF2-40B4-BE49-F238E27FC236}">
                <a16:creationId xmlns:a16="http://schemas.microsoft.com/office/drawing/2014/main" id="{1D463FA6-11EA-41ED-94F2-05F7AD91204E}"/>
              </a:ext>
            </a:extLst>
          </p:cNvPr>
          <p:cNvSpPr txBox="1"/>
          <p:nvPr/>
        </p:nvSpPr>
        <p:spPr>
          <a:xfrm>
            <a:off x="8542134" y="4846700"/>
            <a:ext cx="230223" cy="317908"/>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a:t>
            </a:r>
            <a:endParaRPr lang="en-US" sz="1400" dirty="0">
              <a:solidFill>
                <a:schemeClr val="tx2"/>
              </a:solidFill>
              <a:latin typeface="Verdana" panose="020B0604030504040204" pitchFamily="34" charset="0"/>
            </a:endParaRPr>
          </a:p>
        </p:txBody>
      </p:sp>
      <p:sp>
        <p:nvSpPr>
          <p:cNvPr id="57" name="TextBox 56">
            <a:extLst>
              <a:ext uri="{FF2B5EF4-FFF2-40B4-BE49-F238E27FC236}">
                <a16:creationId xmlns:a16="http://schemas.microsoft.com/office/drawing/2014/main" id="{A4F9148A-AF5B-4976-9E11-06A0D5C46694}"/>
              </a:ext>
            </a:extLst>
          </p:cNvPr>
          <p:cNvSpPr txBox="1"/>
          <p:nvPr/>
        </p:nvSpPr>
        <p:spPr>
          <a:xfrm>
            <a:off x="10020891" y="4829767"/>
            <a:ext cx="230223" cy="317908"/>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a:t>
            </a:r>
            <a:endParaRPr lang="en-US" sz="1400" dirty="0">
              <a:solidFill>
                <a:schemeClr val="tx2"/>
              </a:solidFill>
              <a:latin typeface="Verdana" panose="020B0604030504040204" pitchFamily="34" charset="0"/>
            </a:endParaRPr>
          </a:p>
        </p:txBody>
      </p:sp>
      <p:sp>
        <p:nvSpPr>
          <p:cNvPr id="2" name="Rectangle 1">
            <a:extLst>
              <a:ext uri="{FF2B5EF4-FFF2-40B4-BE49-F238E27FC236}">
                <a16:creationId xmlns:a16="http://schemas.microsoft.com/office/drawing/2014/main" id="{270A06BA-D4B9-4E89-A9B8-252768B543DD}"/>
              </a:ext>
            </a:extLst>
          </p:cNvPr>
          <p:cNvSpPr/>
          <p:nvPr/>
        </p:nvSpPr>
        <p:spPr>
          <a:xfrm>
            <a:off x="6942667" y="1174044"/>
            <a:ext cx="5246158" cy="479213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37FC34CC-CC77-45DA-9AE6-241E7635F88E}"/>
              </a:ext>
            </a:extLst>
          </p:cNvPr>
          <p:cNvGrpSpPr/>
          <p:nvPr/>
        </p:nvGrpSpPr>
        <p:grpSpPr>
          <a:xfrm>
            <a:off x="521594" y="2574261"/>
            <a:ext cx="6072389" cy="3233574"/>
            <a:chOff x="521594" y="2574261"/>
            <a:chExt cx="6072389" cy="3233574"/>
          </a:xfrm>
        </p:grpSpPr>
        <p:cxnSp>
          <p:nvCxnSpPr>
            <p:cNvPr id="9" name="Straight Connector 8">
              <a:extLst>
                <a:ext uri="{FF2B5EF4-FFF2-40B4-BE49-F238E27FC236}">
                  <a16:creationId xmlns:a16="http://schemas.microsoft.com/office/drawing/2014/main" id="{ABBFEA82-7B7A-4C72-A7F8-F2B70AB9962F}"/>
                </a:ext>
              </a:extLst>
            </p:cNvPr>
            <p:cNvCxnSpPr/>
            <p:nvPr/>
          </p:nvCxnSpPr>
          <p:spPr>
            <a:xfrm flipH="1">
              <a:off x="5113049" y="4195110"/>
              <a:ext cx="37521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23058E-3900-4858-8BD9-1B4253FFA6C9}"/>
                </a:ext>
              </a:extLst>
            </p:cNvPr>
            <p:cNvCxnSpPr>
              <a:cxnSpLocks/>
            </p:cNvCxnSpPr>
            <p:nvPr/>
          </p:nvCxnSpPr>
          <p:spPr>
            <a:xfrm>
              <a:off x="5491521" y="3932454"/>
              <a:ext cx="0" cy="91424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F2A08E3-BD05-4115-8003-D8D29E874846}"/>
                </a:ext>
              </a:extLst>
            </p:cNvPr>
            <p:cNvCxnSpPr>
              <a:cxnSpLocks/>
            </p:cNvCxnSpPr>
            <p:nvPr/>
          </p:nvCxnSpPr>
          <p:spPr>
            <a:xfrm>
              <a:off x="1684114" y="4616523"/>
              <a:ext cx="0" cy="97571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6A45DA-095B-473E-99A8-F63C3E5F1522}"/>
                </a:ext>
              </a:extLst>
            </p:cNvPr>
            <p:cNvCxnSpPr/>
            <p:nvPr/>
          </p:nvCxnSpPr>
          <p:spPr>
            <a:xfrm flipH="1">
              <a:off x="1684113" y="4893886"/>
              <a:ext cx="61346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9A9E879-52EB-4DC3-9301-CAA42D1518B4}"/>
                </a:ext>
              </a:extLst>
            </p:cNvPr>
            <p:cNvCxnSpPr>
              <a:cxnSpLocks/>
            </p:cNvCxnSpPr>
            <p:nvPr/>
          </p:nvCxnSpPr>
          <p:spPr>
            <a:xfrm>
              <a:off x="1684114" y="2823055"/>
              <a:ext cx="0" cy="73674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76E67A9-B5CD-4E0C-8851-C563CAB5BA35}"/>
                </a:ext>
              </a:extLst>
            </p:cNvPr>
            <p:cNvCxnSpPr/>
            <p:nvPr/>
          </p:nvCxnSpPr>
          <p:spPr>
            <a:xfrm flipH="1">
              <a:off x="1684115" y="3191426"/>
              <a:ext cx="92756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5" name="Chart 14">
              <a:extLst>
                <a:ext uri="{FF2B5EF4-FFF2-40B4-BE49-F238E27FC236}">
                  <a16:creationId xmlns:a16="http://schemas.microsoft.com/office/drawing/2014/main" id="{78B32E61-8755-4913-A27B-5A44B3334FBA}"/>
                </a:ext>
              </a:extLst>
            </p:cNvPr>
            <p:cNvGraphicFramePr/>
            <p:nvPr>
              <p:extLst>
                <p:ext uri="{D42A27DB-BD31-4B8C-83A1-F6EECF244321}">
                  <p14:modId xmlns:p14="http://schemas.microsoft.com/office/powerpoint/2010/main" val="2649817790"/>
                </p:ext>
              </p:extLst>
            </p:nvPr>
          </p:nvGraphicFramePr>
          <p:xfrm>
            <a:off x="1978742" y="2574261"/>
            <a:ext cx="3245259" cy="3233574"/>
          </p:xfrm>
          <a:graphic>
            <a:graphicData uri="http://schemas.openxmlformats.org/drawingml/2006/chart">
              <c:chart xmlns:c="http://schemas.openxmlformats.org/drawingml/2006/chart" xmlns:r="http://schemas.openxmlformats.org/officeDocument/2006/relationships" r:id="rId3"/>
            </a:graphicData>
          </a:graphic>
        </p:graphicFrame>
        <p:pic>
          <p:nvPicPr>
            <p:cNvPr id="16" name="Picture 15">
              <a:extLst>
                <a:ext uri="{FF2B5EF4-FFF2-40B4-BE49-F238E27FC236}">
                  <a16:creationId xmlns:a16="http://schemas.microsoft.com/office/drawing/2014/main" id="{AE66CA0D-4D29-4F61-B839-53BCE4315955}"/>
                </a:ext>
              </a:extLst>
            </p:cNvPr>
            <p:cNvPicPr>
              <a:picLocks noChangeAspect="1"/>
            </p:cNvPicPr>
            <p:nvPr/>
          </p:nvPicPr>
          <p:blipFill>
            <a:blip r:embed="rId4"/>
            <a:stretch>
              <a:fillRect/>
            </a:stretch>
          </p:blipFill>
          <p:spPr>
            <a:xfrm>
              <a:off x="2949644" y="3463743"/>
              <a:ext cx="1435366" cy="1593968"/>
            </a:xfrm>
            <a:prstGeom prst="rect">
              <a:avLst/>
            </a:prstGeom>
          </p:spPr>
        </p:pic>
        <p:sp>
          <p:nvSpPr>
            <p:cNvPr id="17" name="Rectangle 16">
              <a:extLst>
                <a:ext uri="{FF2B5EF4-FFF2-40B4-BE49-F238E27FC236}">
                  <a16:creationId xmlns:a16="http://schemas.microsoft.com/office/drawing/2014/main" id="{9BDD89ED-ACA7-49CC-AA0B-5EA70AE0314E}"/>
                </a:ext>
              </a:extLst>
            </p:cNvPr>
            <p:cNvSpPr/>
            <p:nvPr/>
          </p:nvSpPr>
          <p:spPr>
            <a:xfrm>
              <a:off x="5504804" y="3812759"/>
              <a:ext cx="1089179" cy="756579"/>
            </a:xfrm>
            <a:prstGeom prst="rect">
              <a:avLst/>
            </a:prstGeom>
          </p:spPr>
          <p:txBody>
            <a:bodyPr wrap="square" anchor="ctr">
              <a:noAutofit/>
            </a:bodyPr>
            <a:lstStyle/>
            <a:p>
              <a:r>
                <a:rPr lang="en-US" sz="1800" dirty="0">
                  <a:solidFill>
                    <a:schemeClr val="accent2"/>
                  </a:solidFill>
                  <a:latin typeface="Verdana" panose="020B0604030504040204" pitchFamily="34" charset="0"/>
                </a:rPr>
                <a:t>Needs </a:t>
              </a:r>
              <a:r>
                <a:rPr lang="en-US" sz="1800" b="1" dirty="0">
                  <a:solidFill>
                    <a:schemeClr val="accent2"/>
                  </a:solidFill>
                  <a:latin typeface="Verdana" panose="020B0604030504040204" pitchFamily="34" charset="0"/>
                </a:rPr>
                <a:t>50%</a:t>
              </a:r>
              <a:endParaRPr lang="en-US" sz="1800" dirty="0">
                <a:solidFill>
                  <a:schemeClr val="accent2"/>
                </a:solidFill>
                <a:latin typeface="Verdana" panose="020B0604030504040204" pitchFamily="34" charset="0"/>
              </a:endParaRPr>
            </a:p>
          </p:txBody>
        </p:sp>
        <p:sp>
          <p:nvSpPr>
            <p:cNvPr id="18" name="Rectangle 17">
              <a:extLst>
                <a:ext uri="{FF2B5EF4-FFF2-40B4-BE49-F238E27FC236}">
                  <a16:creationId xmlns:a16="http://schemas.microsoft.com/office/drawing/2014/main" id="{3080B943-C08A-4DCC-9E28-DDB19302FE19}"/>
                </a:ext>
              </a:extLst>
            </p:cNvPr>
            <p:cNvSpPr/>
            <p:nvPr/>
          </p:nvSpPr>
          <p:spPr>
            <a:xfrm>
              <a:off x="649111" y="2806494"/>
              <a:ext cx="1004149" cy="756579"/>
            </a:xfrm>
            <a:prstGeom prst="rect">
              <a:avLst/>
            </a:prstGeom>
          </p:spPr>
          <p:txBody>
            <a:bodyPr wrap="square" anchor="ctr">
              <a:noAutofit/>
            </a:bodyPr>
            <a:lstStyle/>
            <a:p>
              <a:pPr algn="r"/>
              <a:r>
                <a:rPr lang="en-US" sz="1800" dirty="0">
                  <a:solidFill>
                    <a:schemeClr val="accent2"/>
                  </a:solidFill>
                  <a:latin typeface="Verdana" panose="020B0604030504040204" pitchFamily="34" charset="0"/>
                </a:rPr>
                <a:t>Wants </a:t>
              </a:r>
            </a:p>
            <a:p>
              <a:pPr algn="r"/>
              <a:r>
                <a:rPr lang="en-US" sz="1800" b="1" dirty="0">
                  <a:solidFill>
                    <a:schemeClr val="accent2"/>
                  </a:solidFill>
                  <a:latin typeface="Verdana" panose="020B0604030504040204" pitchFamily="34" charset="0"/>
                </a:rPr>
                <a:t>30%</a:t>
              </a:r>
            </a:p>
          </p:txBody>
        </p:sp>
        <p:sp>
          <p:nvSpPr>
            <p:cNvPr id="19" name="Rectangle 18">
              <a:extLst>
                <a:ext uri="{FF2B5EF4-FFF2-40B4-BE49-F238E27FC236}">
                  <a16:creationId xmlns:a16="http://schemas.microsoft.com/office/drawing/2014/main" id="{952D2141-F853-48B1-A050-6051D7D7EA08}"/>
                </a:ext>
              </a:extLst>
            </p:cNvPr>
            <p:cNvSpPr/>
            <p:nvPr/>
          </p:nvSpPr>
          <p:spPr>
            <a:xfrm>
              <a:off x="521594" y="4506536"/>
              <a:ext cx="1131667" cy="756579"/>
            </a:xfrm>
            <a:prstGeom prst="rect">
              <a:avLst/>
            </a:prstGeom>
          </p:spPr>
          <p:txBody>
            <a:bodyPr wrap="square" anchor="ctr">
              <a:noAutofit/>
            </a:bodyPr>
            <a:lstStyle/>
            <a:p>
              <a:pPr algn="r"/>
              <a:r>
                <a:rPr lang="en-US" sz="1800" dirty="0">
                  <a:solidFill>
                    <a:schemeClr val="accent2"/>
                  </a:solidFill>
                  <a:latin typeface="Verdana" panose="020B0604030504040204" pitchFamily="34" charset="0"/>
                  <a:ea typeface="Verdana" panose="020B0604030504040204" pitchFamily="34" charset="0"/>
                  <a:cs typeface="Gill Sans"/>
                  <a:sym typeface="Gill Sans"/>
                </a:rPr>
                <a:t>Savings </a:t>
              </a:r>
              <a:r>
                <a:rPr lang="en-US" sz="1800" b="1" dirty="0">
                  <a:solidFill>
                    <a:schemeClr val="accent2"/>
                  </a:solidFill>
                  <a:latin typeface="Verdana" panose="020B0604030504040204" pitchFamily="34" charset="0"/>
                  <a:ea typeface="Verdana" panose="020B0604030504040204" pitchFamily="34" charset="0"/>
                  <a:cs typeface="Gill Sans"/>
                  <a:sym typeface="Gill Sans"/>
                </a:rPr>
                <a:t>20%</a:t>
              </a:r>
              <a:endParaRPr lang="en-US" sz="1800" b="1" dirty="0">
                <a:latin typeface="Verdana" panose="020B0604030504040204" pitchFamily="34" charset="0"/>
                <a:ea typeface="Verdana" panose="020B0604030504040204" pitchFamily="34" charset="0"/>
                <a:cs typeface="Gill Sans"/>
                <a:sym typeface="Gill Sans"/>
              </a:endParaRPr>
            </a:p>
          </p:txBody>
        </p:sp>
        <p:sp>
          <p:nvSpPr>
            <p:cNvPr id="20" name="Donut 8">
              <a:extLst>
                <a:ext uri="{FF2B5EF4-FFF2-40B4-BE49-F238E27FC236}">
                  <a16:creationId xmlns:a16="http://schemas.microsoft.com/office/drawing/2014/main" id="{0E6694EF-912A-442A-B787-67605FB4FD5E}"/>
                </a:ext>
              </a:extLst>
            </p:cNvPr>
            <p:cNvSpPr>
              <a:spLocks/>
            </p:cNvSpPr>
            <p:nvPr/>
          </p:nvSpPr>
          <p:spPr>
            <a:xfrm>
              <a:off x="2129514" y="2724491"/>
              <a:ext cx="2943714" cy="2933114"/>
            </a:xfrm>
            <a:prstGeom prst="donut">
              <a:avLst>
                <a:gd name="adj" fmla="val 7071"/>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400" dirty="0">
                <a:latin typeface="Verdana" panose="020B0604030504040204" pitchFamily="34" charset="0"/>
              </a:endParaRPr>
            </a:p>
          </p:txBody>
        </p:sp>
        <p:sp>
          <p:nvSpPr>
            <p:cNvPr id="21" name="Oval 20">
              <a:extLst>
                <a:ext uri="{FF2B5EF4-FFF2-40B4-BE49-F238E27FC236}">
                  <a16:creationId xmlns:a16="http://schemas.microsoft.com/office/drawing/2014/main" id="{DAAB54D0-7F40-430F-BD32-9D0127C902E0}"/>
                </a:ext>
              </a:extLst>
            </p:cNvPr>
            <p:cNvSpPr/>
            <p:nvPr/>
          </p:nvSpPr>
          <p:spPr>
            <a:xfrm rot="19561508">
              <a:off x="4522848" y="3260200"/>
              <a:ext cx="124437" cy="264223"/>
            </a:xfrm>
            <a:prstGeom prst="ellipse">
              <a:avLst/>
            </a:prstGeom>
            <a:solidFill>
              <a:srgbClr val="E5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400" dirty="0">
                <a:latin typeface="Verdana" panose="020B0604030504040204" pitchFamily="34" charset="0"/>
              </a:endParaRPr>
            </a:p>
          </p:txBody>
        </p:sp>
        <p:sp>
          <p:nvSpPr>
            <p:cNvPr id="3" name="Rectangle 2">
              <a:extLst>
                <a:ext uri="{FF2B5EF4-FFF2-40B4-BE49-F238E27FC236}">
                  <a16:creationId xmlns:a16="http://schemas.microsoft.com/office/drawing/2014/main" id="{AFDDF669-EDA5-4FB4-AB3F-0FBDCCBBEAF7}"/>
                </a:ext>
              </a:extLst>
            </p:cNvPr>
            <p:cNvSpPr/>
            <p:nvPr/>
          </p:nvSpPr>
          <p:spPr>
            <a:xfrm>
              <a:off x="698168" y="3521159"/>
              <a:ext cx="985946" cy="390441"/>
            </a:xfrm>
            <a:prstGeom prst="rect">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r>
                <a:rPr lang="en-US" sz="1600" dirty="0">
                  <a:solidFill>
                    <a:schemeClr val="accent2"/>
                  </a:solidFill>
                </a:rPr>
                <a:t>$</a:t>
              </a:r>
            </a:p>
          </p:txBody>
        </p:sp>
        <p:sp>
          <p:nvSpPr>
            <p:cNvPr id="49" name="Rectangle 48">
              <a:extLst>
                <a:ext uri="{FF2B5EF4-FFF2-40B4-BE49-F238E27FC236}">
                  <a16:creationId xmlns:a16="http://schemas.microsoft.com/office/drawing/2014/main" id="{85AE6578-F1A5-4941-8809-B6B3E0779371}"/>
                </a:ext>
              </a:extLst>
            </p:cNvPr>
            <p:cNvSpPr/>
            <p:nvPr/>
          </p:nvSpPr>
          <p:spPr>
            <a:xfrm>
              <a:off x="698168" y="5201792"/>
              <a:ext cx="985946" cy="390441"/>
            </a:xfrm>
            <a:prstGeom prst="rect">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r>
                <a:rPr lang="en-US" sz="1600" dirty="0">
                  <a:solidFill>
                    <a:schemeClr val="accent2"/>
                  </a:solidFill>
                </a:rPr>
                <a:t>$</a:t>
              </a:r>
            </a:p>
          </p:txBody>
        </p:sp>
        <p:sp>
          <p:nvSpPr>
            <p:cNvPr id="50" name="Rectangle 49">
              <a:extLst>
                <a:ext uri="{FF2B5EF4-FFF2-40B4-BE49-F238E27FC236}">
                  <a16:creationId xmlns:a16="http://schemas.microsoft.com/office/drawing/2014/main" id="{CD0416ED-50DD-4E98-A98E-F7901F754F79}"/>
                </a:ext>
              </a:extLst>
            </p:cNvPr>
            <p:cNvSpPr/>
            <p:nvPr/>
          </p:nvSpPr>
          <p:spPr>
            <a:xfrm>
              <a:off x="5491521" y="4483556"/>
              <a:ext cx="985946" cy="390441"/>
            </a:xfrm>
            <a:prstGeom prst="rect">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r>
                <a:rPr lang="en-US" sz="1600" dirty="0">
                  <a:solidFill>
                    <a:schemeClr val="accent2"/>
                  </a:solidFill>
                </a:rPr>
                <a:t>$</a:t>
              </a:r>
            </a:p>
          </p:txBody>
        </p:sp>
      </p:grpSp>
    </p:spTree>
    <p:extLst>
      <p:ext uri="{BB962C8B-B14F-4D97-AF65-F5344CB8AC3E}">
        <p14:creationId xmlns:p14="http://schemas.microsoft.com/office/powerpoint/2010/main" val="266864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grpSp>
        <p:nvGrpSpPr>
          <p:cNvPr id="49" name="Group 48">
            <a:extLst>
              <a:ext uri="{FF2B5EF4-FFF2-40B4-BE49-F238E27FC236}">
                <a16:creationId xmlns:a16="http://schemas.microsoft.com/office/drawing/2014/main" id="{CE9BA647-75F0-4CE6-A19A-D9013563B883}"/>
              </a:ext>
            </a:extLst>
          </p:cNvPr>
          <p:cNvGrpSpPr/>
          <p:nvPr/>
        </p:nvGrpSpPr>
        <p:grpSpPr>
          <a:xfrm>
            <a:off x="521594" y="2574261"/>
            <a:ext cx="6072389" cy="3233574"/>
            <a:chOff x="521594" y="2574261"/>
            <a:chExt cx="6072389" cy="3233574"/>
          </a:xfrm>
        </p:grpSpPr>
        <p:cxnSp>
          <p:nvCxnSpPr>
            <p:cNvPr id="50" name="Straight Connector 49">
              <a:extLst>
                <a:ext uri="{FF2B5EF4-FFF2-40B4-BE49-F238E27FC236}">
                  <a16:creationId xmlns:a16="http://schemas.microsoft.com/office/drawing/2014/main" id="{12ACA4AB-FA26-416B-922A-EFEE636D24F4}"/>
                </a:ext>
              </a:extLst>
            </p:cNvPr>
            <p:cNvCxnSpPr/>
            <p:nvPr/>
          </p:nvCxnSpPr>
          <p:spPr>
            <a:xfrm flipH="1">
              <a:off x="5113049" y="4195110"/>
              <a:ext cx="37521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721BA18-02F9-4DC0-9C46-0571C78793D4}"/>
                </a:ext>
              </a:extLst>
            </p:cNvPr>
            <p:cNvCxnSpPr>
              <a:cxnSpLocks/>
            </p:cNvCxnSpPr>
            <p:nvPr/>
          </p:nvCxnSpPr>
          <p:spPr>
            <a:xfrm>
              <a:off x="5491521" y="3932454"/>
              <a:ext cx="0" cy="91424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8C4A7AA-E873-4F45-849A-D0E4A34FB9CC}"/>
                </a:ext>
              </a:extLst>
            </p:cNvPr>
            <p:cNvCxnSpPr>
              <a:cxnSpLocks/>
            </p:cNvCxnSpPr>
            <p:nvPr/>
          </p:nvCxnSpPr>
          <p:spPr>
            <a:xfrm>
              <a:off x="1684114" y="4616523"/>
              <a:ext cx="0" cy="97571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25CAF32-A211-4CD1-ABB2-17BD2E8E1305}"/>
                </a:ext>
              </a:extLst>
            </p:cNvPr>
            <p:cNvCxnSpPr/>
            <p:nvPr/>
          </p:nvCxnSpPr>
          <p:spPr>
            <a:xfrm flipH="1">
              <a:off x="1684113" y="4893886"/>
              <a:ext cx="61346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71DA111-E0BF-48BB-BDE9-16B55B49E519}"/>
                </a:ext>
              </a:extLst>
            </p:cNvPr>
            <p:cNvCxnSpPr>
              <a:cxnSpLocks/>
            </p:cNvCxnSpPr>
            <p:nvPr/>
          </p:nvCxnSpPr>
          <p:spPr>
            <a:xfrm>
              <a:off x="1684114" y="2823055"/>
              <a:ext cx="0" cy="73674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8BF0F7C-5505-427F-A6C6-7902771B4B4A}"/>
                </a:ext>
              </a:extLst>
            </p:cNvPr>
            <p:cNvCxnSpPr/>
            <p:nvPr/>
          </p:nvCxnSpPr>
          <p:spPr>
            <a:xfrm flipH="1">
              <a:off x="1684115" y="3191426"/>
              <a:ext cx="92756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60" name="Chart 59">
              <a:extLst>
                <a:ext uri="{FF2B5EF4-FFF2-40B4-BE49-F238E27FC236}">
                  <a16:creationId xmlns:a16="http://schemas.microsoft.com/office/drawing/2014/main" id="{AAD2A8F3-EF8B-453E-83F0-0FF8B8EC3A7F}"/>
                </a:ext>
              </a:extLst>
            </p:cNvPr>
            <p:cNvGraphicFramePr/>
            <p:nvPr>
              <p:extLst>
                <p:ext uri="{D42A27DB-BD31-4B8C-83A1-F6EECF244321}">
                  <p14:modId xmlns:p14="http://schemas.microsoft.com/office/powerpoint/2010/main" val="2721044707"/>
                </p:ext>
              </p:extLst>
            </p:nvPr>
          </p:nvGraphicFramePr>
          <p:xfrm>
            <a:off x="1978742" y="2574261"/>
            <a:ext cx="3245259" cy="3233574"/>
          </p:xfrm>
          <a:graphic>
            <a:graphicData uri="http://schemas.openxmlformats.org/drawingml/2006/chart">
              <c:chart xmlns:c="http://schemas.openxmlformats.org/drawingml/2006/chart" xmlns:r="http://schemas.openxmlformats.org/officeDocument/2006/relationships" r:id="rId3"/>
            </a:graphicData>
          </a:graphic>
        </p:graphicFrame>
        <p:pic>
          <p:nvPicPr>
            <p:cNvPr id="61" name="Picture 60">
              <a:extLst>
                <a:ext uri="{FF2B5EF4-FFF2-40B4-BE49-F238E27FC236}">
                  <a16:creationId xmlns:a16="http://schemas.microsoft.com/office/drawing/2014/main" id="{44E94C4B-244B-4DFD-AF81-81CC7A65B83C}"/>
                </a:ext>
              </a:extLst>
            </p:cNvPr>
            <p:cNvPicPr>
              <a:picLocks noChangeAspect="1"/>
            </p:cNvPicPr>
            <p:nvPr/>
          </p:nvPicPr>
          <p:blipFill>
            <a:blip r:embed="rId4"/>
            <a:stretch>
              <a:fillRect/>
            </a:stretch>
          </p:blipFill>
          <p:spPr>
            <a:xfrm>
              <a:off x="2949644" y="3463743"/>
              <a:ext cx="1435366" cy="1593968"/>
            </a:xfrm>
            <a:prstGeom prst="rect">
              <a:avLst/>
            </a:prstGeom>
          </p:spPr>
        </p:pic>
        <p:sp>
          <p:nvSpPr>
            <p:cNvPr id="62" name="Rectangle 61">
              <a:extLst>
                <a:ext uri="{FF2B5EF4-FFF2-40B4-BE49-F238E27FC236}">
                  <a16:creationId xmlns:a16="http://schemas.microsoft.com/office/drawing/2014/main" id="{B95ADCF1-D283-4A30-8570-430A745FBFA1}"/>
                </a:ext>
              </a:extLst>
            </p:cNvPr>
            <p:cNvSpPr/>
            <p:nvPr/>
          </p:nvSpPr>
          <p:spPr>
            <a:xfrm>
              <a:off x="5504804" y="3812759"/>
              <a:ext cx="1089179" cy="756579"/>
            </a:xfrm>
            <a:prstGeom prst="rect">
              <a:avLst/>
            </a:prstGeom>
          </p:spPr>
          <p:txBody>
            <a:bodyPr wrap="square" anchor="ctr">
              <a:noAutofit/>
            </a:bodyPr>
            <a:lstStyle/>
            <a:p>
              <a:r>
                <a:rPr lang="en-US" sz="1800" dirty="0">
                  <a:solidFill>
                    <a:schemeClr val="accent2"/>
                  </a:solidFill>
                  <a:latin typeface="Verdana" panose="020B0604030504040204" pitchFamily="34" charset="0"/>
                </a:rPr>
                <a:t>Needs </a:t>
              </a:r>
              <a:r>
                <a:rPr lang="en-US" sz="1800" b="1" dirty="0">
                  <a:solidFill>
                    <a:schemeClr val="accent2"/>
                  </a:solidFill>
                  <a:latin typeface="Verdana" panose="020B0604030504040204" pitchFamily="34" charset="0"/>
                </a:rPr>
                <a:t>50%</a:t>
              </a:r>
              <a:endParaRPr lang="en-US" sz="1800" dirty="0">
                <a:solidFill>
                  <a:schemeClr val="accent2"/>
                </a:solidFill>
                <a:latin typeface="Verdana" panose="020B0604030504040204" pitchFamily="34" charset="0"/>
              </a:endParaRPr>
            </a:p>
          </p:txBody>
        </p:sp>
        <p:sp>
          <p:nvSpPr>
            <p:cNvPr id="63" name="Rectangle 62">
              <a:extLst>
                <a:ext uri="{FF2B5EF4-FFF2-40B4-BE49-F238E27FC236}">
                  <a16:creationId xmlns:a16="http://schemas.microsoft.com/office/drawing/2014/main" id="{D88D9375-7149-4354-8308-78464815BFAD}"/>
                </a:ext>
              </a:extLst>
            </p:cNvPr>
            <p:cNvSpPr/>
            <p:nvPr/>
          </p:nvSpPr>
          <p:spPr>
            <a:xfrm>
              <a:off x="649111" y="2806494"/>
              <a:ext cx="1004149" cy="756579"/>
            </a:xfrm>
            <a:prstGeom prst="rect">
              <a:avLst/>
            </a:prstGeom>
          </p:spPr>
          <p:txBody>
            <a:bodyPr wrap="square" anchor="ctr">
              <a:noAutofit/>
            </a:bodyPr>
            <a:lstStyle/>
            <a:p>
              <a:pPr algn="r"/>
              <a:r>
                <a:rPr lang="en-US" sz="1800" dirty="0">
                  <a:solidFill>
                    <a:schemeClr val="accent2"/>
                  </a:solidFill>
                  <a:latin typeface="Verdana" panose="020B0604030504040204" pitchFamily="34" charset="0"/>
                </a:rPr>
                <a:t>Wants </a:t>
              </a:r>
            </a:p>
            <a:p>
              <a:pPr algn="r"/>
              <a:r>
                <a:rPr lang="en-US" sz="1800" b="1" dirty="0">
                  <a:solidFill>
                    <a:schemeClr val="accent2"/>
                  </a:solidFill>
                  <a:latin typeface="Verdana" panose="020B0604030504040204" pitchFamily="34" charset="0"/>
                </a:rPr>
                <a:t>30%</a:t>
              </a:r>
            </a:p>
          </p:txBody>
        </p:sp>
        <p:sp>
          <p:nvSpPr>
            <p:cNvPr id="64" name="Rectangle 63">
              <a:extLst>
                <a:ext uri="{FF2B5EF4-FFF2-40B4-BE49-F238E27FC236}">
                  <a16:creationId xmlns:a16="http://schemas.microsoft.com/office/drawing/2014/main" id="{63384943-BEF0-49EF-926B-E548C7553131}"/>
                </a:ext>
              </a:extLst>
            </p:cNvPr>
            <p:cNvSpPr/>
            <p:nvPr/>
          </p:nvSpPr>
          <p:spPr>
            <a:xfrm>
              <a:off x="521594" y="4506536"/>
              <a:ext cx="1131667" cy="756579"/>
            </a:xfrm>
            <a:prstGeom prst="rect">
              <a:avLst/>
            </a:prstGeom>
          </p:spPr>
          <p:txBody>
            <a:bodyPr wrap="square" anchor="ctr">
              <a:noAutofit/>
            </a:bodyPr>
            <a:lstStyle/>
            <a:p>
              <a:pPr algn="r"/>
              <a:r>
                <a:rPr lang="en-US" sz="1800" dirty="0">
                  <a:solidFill>
                    <a:schemeClr val="accent2"/>
                  </a:solidFill>
                  <a:latin typeface="Verdana" panose="020B0604030504040204" pitchFamily="34" charset="0"/>
                  <a:ea typeface="Verdana" panose="020B0604030504040204" pitchFamily="34" charset="0"/>
                  <a:cs typeface="Gill Sans"/>
                  <a:sym typeface="Gill Sans"/>
                </a:rPr>
                <a:t>Savings </a:t>
              </a:r>
              <a:r>
                <a:rPr lang="en-US" sz="1800" b="1" dirty="0">
                  <a:solidFill>
                    <a:schemeClr val="accent2"/>
                  </a:solidFill>
                  <a:latin typeface="Verdana" panose="020B0604030504040204" pitchFamily="34" charset="0"/>
                  <a:ea typeface="Verdana" panose="020B0604030504040204" pitchFamily="34" charset="0"/>
                  <a:cs typeface="Gill Sans"/>
                  <a:sym typeface="Gill Sans"/>
                </a:rPr>
                <a:t>20%</a:t>
              </a:r>
              <a:endParaRPr lang="en-US" sz="1800" b="1" dirty="0">
                <a:latin typeface="Verdana" panose="020B0604030504040204" pitchFamily="34" charset="0"/>
                <a:ea typeface="Verdana" panose="020B0604030504040204" pitchFamily="34" charset="0"/>
                <a:cs typeface="Gill Sans"/>
                <a:sym typeface="Gill Sans"/>
              </a:endParaRPr>
            </a:p>
          </p:txBody>
        </p:sp>
        <p:sp>
          <p:nvSpPr>
            <p:cNvPr id="65" name="Donut 8">
              <a:extLst>
                <a:ext uri="{FF2B5EF4-FFF2-40B4-BE49-F238E27FC236}">
                  <a16:creationId xmlns:a16="http://schemas.microsoft.com/office/drawing/2014/main" id="{BD9E43A5-3318-4BE2-B252-2D3CFD41F81B}"/>
                </a:ext>
              </a:extLst>
            </p:cNvPr>
            <p:cNvSpPr>
              <a:spLocks/>
            </p:cNvSpPr>
            <p:nvPr/>
          </p:nvSpPr>
          <p:spPr>
            <a:xfrm>
              <a:off x="2129514" y="2724491"/>
              <a:ext cx="2943714" cy="2933114"/>
            </a:xfrm>
            <a:prstGeom prst="donut">
              <a:avLst>
                <a:gd name="adj" fmla="val 7071"/>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400" dirty="0">
                <a:latin typeface="Verdana" panose="020B0604030504040204" pitchFamily="34" charset="0"/>
              </a:endParaRPr>
            </a:p>
          </p:txBody>
        </p:sp>
        <p:sp>
          <p:nvSpPr>
            <p:cNvPr id="66" name="Oval 65">
              <a:extLst>
                <a:ext uri="{FF2B5EF4-FFF2-40B4-BE49-F238E27FC236}">
                  <a16:creationId xmlns:a16="http://schemas.microsoft.com/office/drawing/2014/main" id="{A1F006D7-72B4-4B11-AC71-AF92D79B4E7E}"/>
                </a:ext>
              </a:extLst>
            </p:cNvPr>
            <p:cNvSpPr/>
            <p:nvPr/>
          </p:nvSpPr>
          <p:spPr>
            <a:xfrm rot="19561508">
              <a:off x="4522848" y="3260200"/>
              <a:ext cx="124437" cy="264223"/>
            </a:xfrm>
            <a:prstGeom prst="ellipse">
              <a:avLst/>
            </a:prstGeom>
            <a:solidFill>
              <a:srgbClr val="E5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400" dirty="0">
                <a:latin typeface="Verdana" panose="020B0604030504040204" pitchFamily="34" charset="0"/>
              </a:endParaRPr>
            </a:p>
          </p:txBody>
        </p:sp>
        <p:sp>
          <p:nvSpPr>
            <p:cNvPr id="67" name="Rectangle 66">
              <a:extLst>
                <a:ext uri="{FF2B5EF4-FFF2-40B4-BE49-F238E27FC236}">
                  <a16:creationId xmlns:a16="http://schemas.microsoft.com/office/drawing/2014/main" id="{0B20420B-D0A7-435D-820B-F8200F832DB1}"/>
                </a:ext>
              </a:extLst>
            </p:cNvPr>
            <p:cNvSpPr/>
            <p:nvPr/>
          </p:nvSpPr>
          <p:spPr>
            <a:xfrm>
              <a:off x="698168" y="3521159"/>
              <a:ext cx="985946" cy="390441"/>
            </a:xfrm>
            <a:prstGeom prst="rect">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r>
                <a:rPr lang="en-US" sz="1600" dirty="0">
                  <a:solidFill>
                    <a:schemeClr val="accent2"/>
                  </a:solidFill>
                </a:rPr>
                <a:t>$</a:t>
              </a:r>
            </a:p>
          </p:txBody>
        </p:sp>
        <p:sp>
          <p:nvSpPr>
            <p:cNvPr id="68" name="Rectangle 67">
              <a:extLst>
                <a:ext uri="{FF2B5EF4-FFF2-40B4-BE49-F238E27FC236}">
                  <a16:creationId xmlns:a16="http://schemas.microsoft.com/office/drawing/2014/main" id="{784AFF5A-7C56-4A7F-82AF-2324747DF46A}"/>
                </a:ext>
              </a:extLst>
            </p:cNvPr>
            <p:cNvSpPr/>
            <p:nvPr/>
          </p:nvSpPr>
          <p:spPr>
            <a:xfrm>
              <a:off x="698168" y="5201792"/>
              <a:ext cx="985946" cy="390441"/>
            </a:xfrm>
            <a:prstGeom prst="rect">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r>
                <a:rPr lang="en-US" sz="1600" dirty="0">
                  <a:solidFill>
                    <a:schemeClr val="accent2"/>
                  </a:solidFill>
                </a:rPr>
                <a:t>$</a:t>
              </a:r>
            </a:p>
          </p:txBody>
        </p:sp>
        <p:sp>
          <p:nvSpPr>
            <p:cNvPr id="69" name="Rectangle 68">
              <a:extLst>
                <a:ext uri="{FF2B5EF4-FFF2-40B4-BE49-F238E27FC236}">
                  <a16:creationId xmlns:a16="http://schemas.microsoft.com/office/drawing/2014/main" id="{F3F93A82-E60B-4EB0-A302-A7C9EC8AE0CD}"/>
                </a:ext>
              </a:extLst>
            </p:cNvPr>
            <p:cNvSpPr/>
            <p:nvPr/>
          </p:nvSpPr>
          <p:spPr>
            <a:xfrm>
              <a:off x="5491521" y="4483556"/>
              <a:ext cx="985946" cy="390441"/>
            </a:xfrm>
            <a:prstGeom prst="rect">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r>
                <a:rPr lang="en-US" sz="1600" dirty="0">
                  <a:solidFill>
                    <a:schemeClr val="accent2"/>
                  </a:solidFill>
                </a:rPr>
                <a:t>$</a:t>
              </a:r>
            </a:p>
          </p:txBody>
        </p:sp>
      </p:grpSp>
      <p:sp>
        <p:nvSpPr>
          <p:cNvPr id="8" name="Rectangle 7">
            <a:extLst>
              <a:ext uri="{FF2B5EF4-FFF2-40B4-BE49-F238E27FC236}">
                <a16:creationId xmlns:a16="http://schemas.microsoft.com/office/drawing/2014/main" id="{0FA71442-CD0B-4585-A5C3-EC8F3897E9E7}"/>
              </a:ext>
            </a:extLst>
          </p:cNvPr>
          <p:cNvSpPr/>
          <p:nvPr/>
        </p:nvSpPr>
        <p:spPr>
          <a:xfrm>
            <a:off x="7170459" y="1991527"/>
            <a:ext cx="5018367" cy="3878695"/>
          </a:xfrm>
          <a:prstGeom prst="rect">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dirty="0">
              <a:latin typeface="Verdana" panose="020B0604030504040204" pitchFamily="34" charset="0"/>
            </a:endParaRPr>
          </a:p>
        </p:txBody>
      </p:sp>
      <p:sp>
        <p:nvSpPr>
          <p:cNvPr id="173" name="Google Shape;173;p31"/>
          <p:cNvSpPr txBox="1">
            <a:spLocks noGrp="1"/>
          </p:cNvSpPr>
          <p:nvPr>
            <p:ph type="title"/>
          </p:nvPr>
        </p:nvSpPr>
        <p:spPr/>
        <p:txBody>
          <a:bodyPr/>
          <a:lstStyle/>
          <a:p>
            <a:pPr lvl="0"/>
            <a:r>
              <a:rPr lang="en-US" dirty="0"/>
              <a:t>Participant Guide: Needs and Wants</a:t>
            </a:r>
          </a:p>
        </p:txBody>
      </p:sp>
      <p:sp>
        <p:nvSpPr>
          <p:cNvPr id="48" name="Rectangle 47">
            <a:extLst>
              <a:ext uri="{FF2B5EF4-FFF2-40B4-BE49-F238E27FC236}">
                <a16:creationId xmlns:a16="http://schemas.microsoft.com/office/drawing/2014/main" id="{C48578DF-8CA3-4301-91A6-A23530CEBCB5}"/>
              </a:ext>
            </a:extLst>
          </p:cNvPr>
          <p:cNvSpPr/>
          <p:nvPr/>
        </p:nvSpPr>
        <p:spPr>
          <a:xfrm>
            <a:off x="7170459" y="1991528"/>
            <a:ext cx="5018367" cy="1920072"/>
          </a:xfrm>
          <a:prstGeom prst="rect">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dirty="0">
              <a:latin typeface="Verdana" panose="020B0604030504040204" pitchFamily="34" charset="0"/>
            </a:endParaRPr>
          </a:p>
        </p:txBody>
      </p:sp>
      <p:sp>
        <p:nvSpPr>
          <p:cNvPr id="7" name="TextBox 6">
            <a:extLst>
              <a:ext uri="{FF2B5EF4-FFF2-40B4-BE49-F238E27FC236}">
                <a16:creationId xmlns:a16="http://schemas.microsoft.com/office/drawing/2014/main" id="{72DB7406-F241-4541-A721-F5ED120D1B8D}"/>
              </a:ext>
            </a:extLst>
          </p:cNvPr>
          <p:cNvSpPr txBox="1"/>
          <p:nvPr/>
        </p:nvSpPr>
        <p:spPr>
          <a:xfrm>
            <a:off x="376126" y="1256912"/>
            <a:ext cx="7345509" cy="1015534"/>
          </a:xfrm>
          <a:prstGeom prst="rect">
            <a:avLst/>
          </a:prstGeom>
          <a:noFill/>
        </p:spPr>
        <p:txBody>
          <a:bodyPr wrap="square">
            <a:spAutoFit/>
          </a:bodyPr>
          <a:lstStyle/>
          <a:p>
            <a:pPr>
              <a:spcAft>
                <a:spcPts val="2133"/>
              </a:spcAft>
            </a:pPr>
            <a:r>
              <a:rPr lang="en-US" sz="2000" b="1" dirty="0">
                <a:solidFill>
                  <a:schemeClr val="accent2"/>
                </a:solidFill>
                <a:latin typeface="Verdana" panose="020B0604030504040204" pitchFamily="34" charset="0"/>
              </a:rPr>
              <a:t>The 50/30/20 Budgeting Rule</a:t>
            </a:r>
            <a:br>
              <a:rPr lang="en-US" sz="2399" dirty="0">
                <a:solidFill>
                  <a:schemeClr val="accent2"/>
                </a:solidFill>
                <a:latin typeface="Verdana" panose="020B0604030504040204" pitchFamily="34" charset="0"/>
              </a:rPr>
            </a:br>
            <a:br>
              <a:rPr lang="en-US" sz="2399" dirty="0">
                <a:solidFill>
                  <a:schemeClr val="accent2"/>
                </a:solidFill>
                <a:latin typeface="Verdana" panose="020B0604030504040204" pitchFamily="34" charset="0"/>
              </a:rPr>
            </a:br>
            <a:r>
              <a:rPr lang="en-US" sz="1600" dirty="0">
                <a:solidFill>
                  <a:schemeClr val="accent1"/>
                </a:solidFill>
                <a:latin typeface="Verdana" panose="020B0604030504040204" pitchFamily="34" charset="0"/>
              </a:rPr>
              <a:t>Your Monthly Net Income $______________</a:t>
            </a:r>
            <a:endParaRPr lang="en-US" sz="2399" dirty="0">
              <a:solidFill>
                <a:schemeClr val="accent1"/>
              </a:solidFill>
              <a:latin typeface="Verdana" panose="020B0604030504040204" pitchFamily="34" charset="0"/>
            </a:endParaRPr>
          </a:p>
        </p:txBody>
      </p:sp>
      <p:sp>
        <p:nvSpPr>
          <p:cNvPr id="25" name="TextBox 24">
            <a:extLst>
              <a:ext uri="{FF2B5EF4-FFF2-40B4-BE49-F238E27FC236}">
                <a16:creationId xmlns:a16="http://schemas.microsoft.com/office/drawing/2014/main" id="{19DC7808-D4BC-4A56-B79F-37F7A3DF8959}"/>
              </a:ext>
            </a:extLst>
          </p:cNvPr>
          <p:cNvSpPr txBox="1"/>
          <p:nvPr/>
        </p:nvSpPr>
        <p:spPr>
          <a:xfrm>
            <a:off x="7196315" y="1252043"/>
            <a:ext cx="4555647" cy="707886"/>
          </a:xfrm>
          <a:prstGeom prst="rect">
            <a:avLst/>
          </a:prstGeom>
          <a:noFill/>
        </p:spPr>
        <p:txBody>
          <a:bodyPr wrap="square">
            <a:spAutoFit/>
          </a:bodyPr>
          <a:lstStyle/>
          <a:p>
            <a:pPr>
              <a:spcAft>
                <a:spcPts val="2133"/>
              </a:spcAft>
            </a:pPr>
            <a:r>
              <a:rPr lang="en-US" sz="2000" b="1" dirty="0">
                <a:solidFill>
                  <a:schemeClr val="accent1"/>
                </a:solidFill>
                <a:latin typeface="Verdana" panose="020B0604030504040204" pitchFamily="34" charset="0"/>
              </a:rPr>
              <a:t>Calculating Percentage Spent: </a:t>
            </a:r>
            <a:br>
              <a:rPr lang="en-US" sz="2000" b="1" dirty="0">
                <a:solidFill>
                  <a:schemeClr val="accent1"/>
                </a:solidFill>
                <a:latin typeface="Verdana" panose="020B0604030504040204" pitchFamily="34" charset="0"/>
              </a:rPr>
            </a:br>
            <a:r>
              <a:rPr lang="en-US" sz="2000" b="1" dirty="0">
                <a:solidFill>
                  <a:schemeClr val="accent1"/>
                </a:solidFill>
                <a:latin typeface="Verdana" panose="020B0604030504040204" pitchFamily="34" charset="0"/>
              </a:rPr>
              <a:t>Needs and Wants</a:t>
            </a:r>
            <a:endParaRPr lang="en-US" sz="1800" b="1" dirty="0">
              <a:solidFill>
                <a:schemeClr val="accent1"/>
              </a:solidFill>
              <a:latin typeface="Verdana" panose="020B0604030504040204" pitchFamily="34" charset="0"/>
            </a:endParaRPr>
          </a:p>
        </p:txBody>
      </p:sp>
      <p:sp>
        <p:nvSpPr>
          <p:cNvPr id="28" name="TextBox 27">
            <a:extLst>
              <a:ext uri="{FF2B5EF4-FFF2-40B4-BE49-F238E27FC236}">
                <a16:creationId xmlns:a16="http://schemas.microsoft.com/office/drawing/2014/main" id="{3DAFC66F-E74B-4440-B65A-5371C69D18CE}"/>
              </a:ext>
            </a:extLst>
          </p:cNvPr>
          <p:cNvSpPr txBox="1"/>
          <p:nvPr/>
        </p:nvSpPr>
        <p:spPr>
          <a:xfrm>
            <a:off x="7292271" y="2035116"/>
            <a:ext cx="4555647" cy="584775"/>
          </a:xfrm>
          <a:prstGeom prst="rect">
            <a:avLst/>
          </a:prstGeom>
          <a:noFill/>
        </p:spPr>
        <p:txBody>
          <a:bodyPr wrap="square">
            <a:spAutoFit/>
          </a:bodyPr>
          <a:lstStyle/>
          <a:p>
            <a:pPr>
              <a:spcAft>
                <a:spcPts val="2133"/>
              </a:spcAft>
            </a:pPr>
            <a:r>
              <a:rPr lang="en-US" sz="1600" b="1" dirty="0">
                <a:solidFill>
                  <a:schemeClr val="tx2"/>
                </a:solidFill>
                <a:latin typeface="Verdana" panose="020B0604030504040204" pitchFamily="34" charset="0"/>
              </a:rPr>
              <a:t>What percentage of your income is paying for your “NEEDS”?</a:t>
            </a:r>
            <a:endParaRPr lang="en-US" sz="1466" b="1" dirty="0">
              <a:solidFill>
                <a:schemeClr val="tx2"/>
              </a:solidFill>
              <a:latin typeface="Verdana" panose="020B0604030504040204" pitchFamily="34" charset="0"/>
            </a:endParaRPr>
          </a:p>
        </p:txBody>
      </p:sp>
      <p:sp>
        <p:nvSpPr>
          <p:cNvPr id="29" name="TextBox 28">
            <a:extLst>
              <a:ext uri="{FF2B5EF4-FFF2-40B4-BE49-F238E27FC236}">
                <a16:creationId xmlns:a16="http://schemas.microsoft.com/office/drawing/2014/main" id="{954D62AC-FFBB-4A4B-9649-FC1D8402F960}"/>
              </a:ext>
            </a:extLst>
          </p:cNvPr>
          <p:cNvSpPr txBox="1"/>
          <p:nvPr/>
        </p:nvSpPr>
        <p:spPr>
          <a:xfrm>
            <a:off x="7292271" y="3997284"/>
            <a:ext cx="4555647" cy="584775"/>
          </a:xfrm>
          <a:prstGeom prst="rect">
            <a:avLst/>
          </a:prstGeom>
          <a:noFill/>
        </p:spPr>
        <p:txBody>
          <a:bodyPr wrap="square">
            <a:spAutoFit/>
          </a:bodyPr>
          <a:lstStyle/>
          <a:p>
            <a:pPr>
              <a:spcAft>
                <a:spcPts val="2133"/>
              </a:spcAft>
            </a:pPr>
            <a:r>
              <a:rPr lang="en-US" sz="1600" b="1" dirty="0">
                <a:solidFill>
                  <a:schemeClr val="tx2"/>
                </a:solidFill>
                <a:latin typeface="Verdana" panose="020B0604030504040204" pitchFamily="34" charset="0"/>
              </a:rPr>
              <a:t>What percentage of your income is paying for your “WANTS”?</a:t>
            </a:r>
            <a:endParaRPr lang="en-US" sz="1466" b="1" dirty="0">
              <a:solidFill>
                <a:schemeClr val="tx2"/>
              </a:solidFill>
              <a:latin typeface="Verdana" panose="020B0604030504040204" pitchFamily="34" charset="0"/>
            </a:endParaRPr>
          </a:p>
        </p:txBody>
      </p:sp>
      <p:grpSp>
        <p:nvGrpSpPr>
          <p:cNvPr id="34" name="Group 33">
            <a:extLst>
              <a:ext uri="{FF2B5EF4-FFF2-40B4-BE49-F238E27FC236}">
                <a16:creationId xmlns:a16="http://schemas.microsoft.com/office/drawing/2014/main" id="{DF4F0728-51DB-4639-9FA0-8C855D51AE4C}"/>
              </a:ext>
            </a:extLst>
          </p:cNvPr>
          <p:cNvGrpSpPr/>
          <p:nvPr/>
        </p:nvGrpSpPr>
        <p:grpSpPr>
          <a:xfrm>
            <a:off x="7212349" y="2919798"/>
            <a:ext cx="1553099" cy="895575"/>
            <a:chOff x="5410671" y="2088122"/>
            <a:chExt cx="1165128" cy="671856"/>
          </a:xfrm>
        </p:grpSpPr>
        <p:sp>
          <p:nvSpPr>
            <p:cNvPr id="30" name="TextBox 29">
              <a:extLst>
                <a:ext uri="{FF2B5EF4-FFF2-40B4-BE49-F238E27FC236}">
                  <a16:creationId xmlns:a16="http://schemas.microsoft.com/office/drawing/2014/main" id="{EC63B50F-B47E-40C4-A8C0-9B57269401A2}"/>
                </a:ext>
              </a:extLst>
            </p:cNvPr>
            <p:cNvSpPr txBox="1"/>
            <p:nvPr/>
          </p:nvSpPr>
          <p:spPr>
            <a:xfrm>
              <a:off x="5410671" y="2352261"/>
              <a:ext cx="1165128" cy="407717"/>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NEEDS</a:t>
              </a:r>
              <a:br>
                <a:rPr lang="en-US" sz="1466" dirty="0">
                  <a:solidFill>
                    <a:schemeClr val="tx2"/>
                  </a:solidFill>
                  <a:latin typeface="Verdana" panose="020B0604030504040204" pitchFamily="34" charset="0"/>
                </a:rPr>
              </a:br>
              <a:r>
                <a:rPr lang="en-US" sz="1466" dirty="0">
                  <a:solidFill>
                    <a:schemeClr val="tx2"/>
                  </a:solidFill>
                  <a:latin typeface="Verdana" panose="020B0604030504040204" pitchFamily="34" charset="0"/>
                </a:rPr>
                <a:t>Total</a:t>
              </a:r>
              <a:endParaRPr lang="en-US" sz="1400" dirty="0">
                <a:solidFill>
                  <a:schemeClr val="tx2"/>
                </a:solidFill>
                <a:latin typeface="Verdana" panose="020B0604030504040204" pitchFamily="34" charset="0"/>
              </a:endParaRPr>
            </a:p>
          </p:txBody>
        </p:sp>
        <p:sp>
          <p:nvSpPr>
            <p:cNvPr id="32" name="TextBox 31">
              <a:extLst>
                <a:ext uri="{FF2B5EF4-FFF2-40B4-BE49-F238E27FC236}">
                  <a16:creationId xmlns:a16="http://schemas.microsoft.com/office/drawing/2014/main" id="{02A08D30-C652-4133-9A98-660E5944EFE3}"/>
                </a:ext>
              </a:extLst>
            </p:cNvPr>
            <p:cNvSpPr txBox="1"/>
            <p:nvPr/>
          </p:nvSpPr>
          <p:spPr>
            <a:xfrm>
              <a:off x="5410671" y="2088122"/>
              <a:ext cx="1165128" cy="238493"/>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$_______</a:t>
              </a:r>
              <a:endParaRPr lang="en-US" sz="1400" dirty="0">
                <a:solidFill>
                  <a:schemeClr val="tx2"/>
                </a:solidFill>
                <a:latin typeface="Verdana" panose="020B0604030504040204" pitchFamily="34" charset="0"/>
              </a:endParaRPr>
            </a:p>
          </p:txBody>
        </p:sp>
      </p:grpSp>
      <p:grpSp>
        <p:nvGrpSpPr>
          <p:cNvPr id="33" name="Group 32">
            <a:extLst>
              <a:ext uri="{FF2B5EF4-FFF2-40B4-BE49-F238E27FC236}">
                <a16:creationId xmlns:a16="http://schemas.microsoft.com/office/drawing/2014/main" id="{265F109E-D799-42B2-9055-B95417B5EC09}"/>
              </a:ext>
            </a:extLst>
          </p:cNvPr>
          <p:cNvGrpSpPr/>
          <p:nvPr/>
        </p:nvGrpSpPr>
        <p:grpSpPr>
          <a:xfrm>
            <a:off x="8657560" y="2919798"/>
            <a:ext cx="1553099" cy="895576"/>
            <a:chOff x="6989431" y="2795270"/>
            <a:chExt cx="1165128" cy="671857"/>
          </a:xfrm>
        </p:grpSpPr>
        <p:sp>
          <p:nvSpPr>
            <p:cNvPr id="31" name="TextBox 30">
              <a:extLst>
                <a:ext uri="{FF2B5EF4-FFF2-40B4-BE49-F238E27FC236}">
                  <a16:creationId xmlns:a16="http://schemas.microsoft.com/office/drawing/2014/main" id="{163A9F8C-9275-43A6-9C79-B24BCF686CE4}"/>
                </a:ext>
              </a:extLst>
            </p:cNvPr>
            <p:cNvSpPr txBox="1"/>
            <p:nvPr/>
          </p:nvSpPr>
          <p:spPr>
            <a:xfrm>
              <a:off x="6989431" y="3059409"/>
              <a:ext cx="1165128" cy="407718"/>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Monthly </a:t>
              </a:r>
              <a:br>
                <a:rPr lang="en-US" sz="1466" dirty="0">
                  <a:solidFill>
                    <a:schemeClr val="tx2"/>
                  </a:solidFill>
                  <a:latin typeface="Verdana" panose="020B0604030504040204" pitchFamily="34" charset="0"/>
                </a:rPr>
              </a:br>
              <a:r>
                <a:rPr lang="en-US" sz="1466" dirty="0">
                  <a:solidFill>
                    <a:schemeClr val="tx2"/>
                  </a:solidFill>
                  <a:latin typeface="Verdana" panose="020B0604030504040204" pitchFamily="34" charset="0"/>
                </a:rPr>
                <a:t>net income</a:t>
              </a:r>
              <a:endParaRPr lang="en-US" sz="1400" dirty="0">
                <a:solidFill>
                  <a:schemeClr val="tx2"/>
                </a:solidFill>
                <a:latin typeface="Verdana" panose="020B0604030504040204" pitchFamily="34" charset="0"/>
              </a:endParaRPr>
            </a:p>
          </p:txBody>
        </p:sp>
        <p:sp>
          <p:nvSpPr>
            <p:cNvPr id="37" name="TextBox 36">
              <a:extLst>
                <a:ext uri="{FF2B5EF4-FFF2-40B4-BE49-F238E27FC236}">
                  <a16:creationId xmlns:a16="http://schemas.microsoft.com/office/drawing/2014/main" id="{CCCEE54C-FD99-421E-BCDD-3C2D1F1FE093}"/>
                </a:ext>
              </a:extLst>
            </p:cNvPr>
            <p:cNvSpPr txBox="1"/>
            <p:nvPr/>
          </p:nvSpPr>
          <p:spPr>
            <a:xfrm>
              <a:off x="6989431" y="2795270"/>
              <a:ext cx="1165128" cy="238493"/>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$_______</a:t>
              </a:r>
              <a:endParaRPr lang="en-US" sz="1400" dirty="0">
                <a:solidFill>
                  <a:schemeClr val="tx2"/>
                </a:solidFill>
                <a:latin typeface="Verdana" panose="020B0604030504040204" pitchFamily="34" charset="0"/>
              </a:endParaRPr>
            </a:p>
          </p:txBody>
        </p:sp>
      </p:grpSp>
      <p:sp>
        <p:nvSpPr>
          <p:cNvPr id="38" name="TextBox 37">
            <a:extLst>
              <a:ext uri="{FF2B5EF4-FFF2-40B4-BE49-F238E27FC236}">
                <a16:creationId xmlns:a16="http://schemas.microsoft.com/office/drawing/2014/main" id="{3A10884B-A3B3-4AF0-BFD1-32F40A73A991}"/>
              </a:ext>
            </a:extLst>
          </p:cNvPr>
          <p:cNvSpPr txBox="1"/>
          <p:nvPr/>
        </p:nvSpPr>
        <p:spPr>
          <a:xfrm>
            <a:off x="10156190" y="2919798"/>
            <a:ext cx="1912063" cy="317908"/>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___ x 100 ___%</a:t>
            </a:r>
            <a:endParaRPr lang="en-US" sz="1400" dirty="0">
              <a:solidFill>
                <a:schemeClr val="tx2"/>
              </a:solidFill>
              <a:latin typeface="Verdana" panose="020B0604030504040204" pitchFamily="34" charset="0"/>
            </a:endParaRPr>
          </a:p>
        </p:txBody>
      </p:sp>
      <p:grpSp>
        <p:nvGrpSpPr>
          <p:cNvPr id="41" name="Group 40">
            <a:extLst>
              <a:ext uri="{FF2B5EF4-FFF2-40B4-BE49-F238E27FC236}">
                <a16:creationId xmlns:a16="http://schemas.microsoft.com/office/drawing/2014/main" id="{CEF4A881-0DD7-4A43-90FC-DC24A3C82990}"/>
              </a:ext>
            </a:extLst>
          </p:cNvPr>
          <p:cNvGrpSpPr/>
          <p:nvPr/>
        </p:nvGrpSpPr>
        <p:grpSpPr>
          <a:xfrm>
            <a:off x="7212349" y="4838320"/>
            <a:ext cx="1553099" cy="895575"/>
            <a:chOff x="5656367" y="2795270"/>
            <a:chExt cx="1165128" cy="671856"/>
          </a:xfrm>
        </p:grpSpPr>
        <p:sp>
          <p:nvSpPr>
            <p:cNvPr id="42" name="TextBox 41">
              <a:extLst>
                <a:ext uri="{FF2B5EF4-FFF2-40B4-BE49-F238E27FC236}">
                  <a16:creationId xmlns:a16="http://schemas.microsoft.com/office/drawing/2014/main" id="{2D40E165-BE5A-4E32-BA3B-9615CC0970E3}"/>
                </a:ext>
              </a:extLst>
            </p:cNvPr>
            <p:cNvSpPr txBox="1"/>
            <p:nvPr/>
          </p:nvSpPr>
          <p:spPr>
            <a:xfrm>
              <a:off x="5656367" y="3059409"/>
              <a:ext cx="1165128" cy="407717"/>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WANTS</a:t>
              </a:r>
              <a:br>
                <a:rPr lang="en-US" sz="1466" dirty="0">
                  <a:solidFill>
                    <a:schemeClr val="tx2"/>
                  </a:solidFill>
                  <a:latin typeface="Verdana" panose="020B0604030504040204" pitchFamily="34" charset="0"/>
                </a:rPr>
              </a:br>
              <a:r>
                <a:rPr lang="en-US" sz="1466" dirty="0">
                  <a:solidFill>
                    <a:schemeClr val="tx2"/>
                  </a:solidFill>
                  <a:latin typeface="Verdana" panose="020B0604030504040204" pitchFamily="34" charset="0"/>
                </a:rPr>
                <a:t>Total</a:t>
              </a:r>
              <a:endParaRPr lang="en-US" sz="1400" dirty="0">
                <a:solidFill>
                  <a:schemeClr val="tx2"/>
                </a:solidFill>
                <a:latin typeface="Verdana" panose="020B0604030504040204" pitchFamily="34" charset="0"/>
              </a:endParaRPr>
            </a:p>
          </p:txBody>
        </p:sp>
        <p:sp>
          <p:nvSpPr>
            <p:cNvPr id="43" name="TextBox 42">
              <a:extLst>
                <a:ext uri="{FF2B5EF4-FFF2-40B4-BE49-F238E27FC236}">
                  <a16:creationId xmlns:a16="http://schemas.microsoft.com/office/drawing/2014/main" id="{6C7474F9-F2B0-452C-A5BB-4C1E3F30AF19}"/>
                </a:ext>
              </a:extLst>
            </p:cNvPr>
            <p:cNvSpPr txBox="1"/>
            <p:nvPr/>
          </p:nvSpPr>
          <p:spPr>
            <a:xfrm>
              <a:off x="5656367" y="2795270"/>
              <a:ext cx="1165128" cy="238493"/>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$_______</a:t>
              </a:r>
              <a:endParaRPr lang="en-US" sz="1400" dirty="0">
                <a:solidFill>
                  <a:schemeClr val="tx2"/>
                </a:solidFill>
                <a:latin typeface="Verdana" panose="020B0604030504040204" pitchFamily="34" charset="0"/>
              </a:endParaRPr>
            </a:p>
          </p:txBody>
        </p:sp>
      </p:grpSp>
      <p:grpSp>
        <p:nvGrpSpPr>
          <p:cNvPr id="44" name="Group 43">
            <a:extLst>
              <a:ext uri="{FF2B5EF4-FFF2-40B4-BE49-F238E27FC236}">
                <a16:creationId xmlns:a16="http://schemas.microsoft.com/office/drawing/2014/main" id="{7F789953-69A6-4C74-92DC-630C8B377583}"/>
              </a:ext>
            </a:extLst>
          </p:cNvPr>
          <p:cNvGrpSpPr/>
          <p:nvPr/>
        </p:nvGrpSpPr>
        <p:grpSpPr>
          <a:xfrm>
            <a:off x="8657560" y="4838320"/>
            <a:ext cx="1553099" cy="895576"/>
            <a:chOff x="6989431" y="2795270"/>
            <a:chExt cx="1165128" cy="671857"/>
          </a:xfrm>
        </p:grpSpPr>
        <p:sp>
          <p:nvSpPr>
            <p:cNvPr id="45" name="TextBox 44">
              <a:extLst>
                <a:ext uri="{FF2B5EF4-FFF2-40B4-BE49-F238E27FC236}">
                  <a16:creationId xmlns:a16="http://schemas.microsoft.com/office/drawing/2014/main" id="{463ADC3C-68FD-40EA-9BBC-E2B8B56CBBF3}"/>
                </a:ext>
              </a:extLst>
            </p:cNvPr>
            <p:cNvSpPr txBox="1"/>
            <p:nvPr/>
          </p:nvSpPr>
          <p:spPr>
            <a:xfrm>
              <a:off x="6989431" y="3059409"/>
              <a:ext cx="1165128" cy="407718"/>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Monthly </a:t>
              </a:r>
              <a:br>
                <a:rPr lang="en-US" sz="1466" dirty="0">
                  <a:solidFill>
                    <a:schemeClr val="tx2"/>
                  </a:solidFill>
                  <a:latin typeface="Verdana" panose="020B0604030504040204" pitchFamily="34" charset="0"/>
                </a:rPr>
              </a:br>
              <a:r>
                <a:rPr lang="en-US" sz="1466" dirty="0">
                  <a:solidFill>
                    <a:schemeClr val="tx2"/>
                  </a:solidFill>
                  <a:latin typeface="Verdana" panose="020B0604030504040204" pitchFamily="34" charset="0"/>
                </a:rPr>
                <a:t>net income</a:t>
              </a:r>
              <a:endParaRPr lang="en-US" sz="1400" dirty="0">
                <a:solidFill>
                  <a:schemeClr val="tx2"/>
                </a:solidFill>
                <a:latin typeface="Verdana" panose="020B0604030504040204" pitchFamily="34" charset="0"/>
              </a:endParaRPr>
            </a:p>
          </p:txBody>
        </p:sp>
        <p:sp>
          <p:nvSpPr>
            <p:cNvPr id="46" name="TextBox 45">
              <a:extLst>
                <a:ext uri="{FF2B5EF4-FFF2-40B4-BE49-F238E27FC236}">
                  <a16:creationId xmlns:a16="http://schemas.microsoft.com/office/drawing/2014/main" id="{9B90D1AB-3761-4BEC-9CB3-61BE56090C7D}"/>
                </a:ext>
              </a:extLst>
            </p:cNvPr>
            <p:cNvSpPr txBox="1"/>
            <p:nvPr/>
          </p:nvSpPr>
          <p:spPr>
            <a:xfrm>
              <a:off x="6989431" y="2795270"/>
              <a:ext cx="1165128" cy="238493"/>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$_______</a:t>
              </a:r>
              <a:endParaRPr lang="en-US" sz="1400" dirty="0">
                <a:solidFill>
                  <a:schemeClr val="tx2"/>
                </a:solidFill>
                <a:latin typeface="Verdana" panose="020B0604030504040204" pitchFamily="34" charset="0"/>
              </a:endParaRPr>
            </a:p>
          </p:txBody>
        </p:sp>
      </p:grpSp>
      <p:sp>
        <p:nvSpPr>
          <p:cNvPr id="47" name="TextBox 46">
            <a:extLst>
              <a:ext uri="{FF2B5EF4-FFF2-40B4-BE49-F238E27FC236}">
                <a16:creationId xmlns:a16="http://schemas.microsoft.com/office/drawing/2014/main" id="{CFD8497C-E365-4677-837D-93A856EFBCCD}"/>
              </a:ext>
            </a:extLst>
          </p:cNvPr>
          <p:cNvSpPr txBox="1"/>
          <p:nvPr/>
        </p:nvSpPr>
        <p:spPr>
          <a:xfrm>
            <a:off x="10156190" y="4838320"/>
            <a:ext cx="1912063" cy="317908"/>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___ x 100 ___%</a:t>
            </a:r>
            <a:endParaRPr lang="en-US" sz="1400" dirty="0">
              <a:solidFill>
                <a:schemeClr val="tx2"/>
              </a:solidFill>
              <a:latin typeface="Verdana" panose="020B0604030504040204" pitchFamily="34" charset="0"/>
            </a:endParaRPr>
          </a:p>
        </p:txBody>
      </p:sp>
      <p:sp>
        <p:nvSpPr>
          <p:cNvPr id="51" name="TextBox 50">
            <a:extLst>
              <a:ext uri="{FF2B5EF4-FFF2-40B4-BE49-F238E27FC236}">
                <a16:creationId xmlns:a16="http://schemas.microsoft.com/office/drawing/2014/main" id="{0559FF44-A036-4D1E-85FC-35CC9E2828C1}"/>
              </a:ext>
            </a:extLst>
          </p:cNvPr>
          <p:cNvSpPr txBox="1"/>
          <p:nvPr/>
        </p:nvSpPr>
        <p:spPr>
          <a:xfrm>
            <a:off x="8542134" y="2908509"/>
            <a:ext cx="230223" cy="317908"/>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a:t>
            </a:r>
            <a:endParaRPr lang="en-US" sz="1400" dirty="0">
              <a:solidFill>
                <a:schemeClr val="tx2"/>
              </a:solidFill>
              <a:latin typeface="Verdana" panose="020B0604030504040204" pitchFamily="34" charset="0"/>
            </a:endParaRPr>
          </a:p>
        </p:txBody>
      </p:sp>
      <p:sp>
        <p:nvSpPr>
          <p:cNvPr id="52" name="TextBox 51">
            <a:extLst>
              <a:ext uri="{FF2B5EF4-FFF2-40B4-BE49-F238E27FC236}">
                <a16:creationId xmlns:a16="http://schemas.microsoft.com/office/drawing/2014/main" id="{D0B220AB-F156-4438-94B5-DD91AE7D38D1}"/>
              </a:ext>
            </a:extLst>
          </p:cNvPr>
          <p:cNvSpPr txBox="1"/>
          <p:nvPr/>
        </p:nvSpPr>
        <p:spPr>
          <a:xfrm>
            <a:off x="10020891" y="2891576"/>
            <a:ext cx="230223" cy="317908"/>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a:t>
            </a:r>
            <a:endParaRPr lang="en-US" sz="1400" dirty="0">
              <a:solidFill>
                <a:schemeClr val="tx2"/>
              </a:solidFill>
              <a:latin typeface="Verdana" panose="020B0604030504040204" pitchFamily="34" charset="0"/>
            </a:endParaRPr>
          </a:p>
        </p:txBody>
      </p:sp>
      <p:sp>
        <p:nvSpPr>
          <p:cNvPr id="56" name="TextBox 55">
            <a:extLst>
              <a:ext uri="{FF2B5EF4-FFF2-40B4-BE49-F238E27FC236}">
                <a16:creationId xmlns:a16="http://schemas.microsoft.com/office/drawing/2014/main" id="{1D463FA6-11EA-41ED-94F2-05F7AD91204E}"/>
              </a:ext>
            </a:extLst>
          </p:cNvPr>
          <p:cNvSpPr txBox="1"/>
          <p:nvPr/>
        </p:nvSpPr>
        <p:spPr>
          <a:xfrm>
            <a:off x="8542134" y="4846700"/>
            <a:ext cx="230223" cy="317908"/>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a:t>
            </a:r>
            <a:endParaRPr lang="en-US" sz="1400" dirty="0">
              <a:solidFill>
                <a:schemeClr val="tx2"/>
              </a:solidFill>
              <a:latin typeface="Verdana" panose="020B0604030504040204" pitchFamily="34" charset="0"/>
            </a:endParaRPr>
          </a:p>
        </p:txBody>
      </p:sp>
      <p:sp>
        <p:nvSpPr>
          <p:cNvPr id="57" name="TextBox 56">
            <a:extLst>
              <a:ext uri="{FF2B5EF4-FFF2-40B4-BE49-F238E27FC236}">
                <a16:creationId xmlns:a16="http://schemas.microsoft.com/office/drawing/2014/main" id="{A4F9148A-AF5B-4976-9E11-06A0D5C46694}"/>
              </a:ext>
            </a:extLst>
          </p:cNvPr>
          <p:cNvSpPr txBox="1"/>
          <p:nvPr/>
        </p:nvSpPr>
        <p:spPr>
          <a:xfrm>
            <a:off x="10020891" y="4829767"/>
            <a:ext cx="230223" cy="317908"/>
          </a:xfrm>
          <a:prstGeom prst="rect">
            <a:avLst/>
          </a:prstGeom>
          <a:noFill/>
        </p:spPr>
        <p:txBody>
          <a:bodyPr wrap="square">
            <a:spAutoFit/>
          </a:bodyPr>
          <a:lstStyle/>
          <a:p>
            <a:pPr algn="ctr">
              <a:spcAft>
                <a:spcPts val="2133"/>
              </a:spcAft>
            </a:pPr>
            <a:r>
              <a:rPr lang="en-US" sz="1466" dirty="0">
                <a:solidFill>
                  <a:schemeClr val="tx2"/>
                </a:solidFill>
                <a:latin typeface="Verdana" panose="020B0604030504040204" pitchFamily="34" charset="0"/>
              </a:rPr>
              <a:t>=</a:t>
            </a:r>
            <a:endParaRPr lang="en-US" sz="1400" dirty="0">
              <a:solidFill>
                <a:schemeClr val="tx2"/>
              </a:solidFill>
              <a:latin typeface="Verdana" panose="020B0604030504040204" pitchFamily="34" charset="0"/>
            </a:endParaRPr>
          </a:p>
        </p:txBody>
      </p:sp>
      <p:sp>
        <p:nvSpPr>
          <p:cNvPr id="2" name="Rectangle 1">
            <a:extLst>
              <a:ext uri="{FF2B5EF4-FFF2-40B4-BE49-F238E27FC236}">
                <a16:creationId xmlns:a16="http://schemas.microsoft.com/office/drawing/2014/main" id="{270A06BA-D4B9-4E89-A9B8-252768B543DD}"/>
              </a:ext>
            </a:extLst>
          </p:cNvPr>
          <p:cNvSpPr/>
          <p:nvPr/>
        </p:nvSpPr>
        <p:spPr>
          <a:xfrm flipH="1">
            <a:off x="0" y="1174044"/>
            <a:ext cx="6942667" cy="479213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333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p:txBody>
          <a:bodyPr/>
          <a:lstStyle/>
          <a:p>
            <a:pPr lvl="0"/>
            <a:r>
              <a:rPr lang="en-US" dirty="0"/>
              <a:t>Debt Repayment Strategies</a:t>
            </a:r>
          </a:p>
        </p:txBody>
      </p:sp>
      <p:sp>
        <p:nvSpPr>
          <p:cNvPr id="188" name="Google Shape;188;p33"/>
          <p:cNvSpPr/>
          <p:nvPr/>
        </p:nvSpPr>
        <p:spPr>
          <a:xfrm>
            <a:off x="3004067" y="1807998"/>
            <a:ext cx="3493741" cy="1409335"/>
          </a:xfrm>
          <a:prstGeom prst="rect">
            <a:avLst/>
          </a:prstGeom>
          <a:noFill/>
          <a:ln>
            <a:noFill/>
          </a:ln>
        </p:spPr>
        <p:txBody>
          <a:bodyPr spcFirstLastPara="1" wrap="square" lIns="121868" tIns="60917" rIns="121868" bIns="60917" anchor="t" anchorCtr="0">
            <a:noAutofit/>
          </a:bodyPr>
          <a:lstStyle/>
          <a:p>
            <a:pPr>
              <a:lnSpc>
                <a:spcPct val="107000"/>
              </a:lnSpc>
              <a:buSzPts val="1800"/>
            </a:pPr>
            <a:r>
              <a:rPr lang="en" sz="2000" b="1" dirty="0">
                <a:solidFill>
                  <a:schemeClr val="accent1"/>
                </a:solidFill>
                <a:latin typeface="Verdana" panose="020B0604030504040204" pitchFamily="34" charset="0"/>
                <a:ea typeface="Verdana" panose="020B0604030504040204" pitchFamily="34" charset="0"/>
                <a:cs typeface="Gill Sans"/>
                <a:sym typeface="Gill Sans"/>
              </a:rPr>
              <a:t>The Avalanche</a:t>
            </a:r>
            <a:br>
              <a:rPr lang="en" sz="2000" b="1" dirty="0">
                <a:solidFill>
                  <a:schemeClr val="accent1"/>
                </a:solidFill>
                <a:latin typeface="Verdana" panose="020B0604030504040204" pitchFamily="34" charset="0"/>
                <a:ea typeface="Verdana" panose="020B0604030504040204" pitchFamily="34" charset="0"/>
                <a:cs typeface="Gill Sans"/>
                <a:sym typeface="Gill Sans"/>
              </a:rPr>
            </a:br>
            <a:r>
              <a:rPr lang="en" sz="2000" b="1" dirty="0">
                <a:solidFill>
                  <a:schemeClr val="accent1"/>
                </a:solidFill>
                <a:latin typeface="Verdana" panose="020B0604030504040204" pitchFamily="34" charset="0"/>
                <a:ea typeface="Verdana" panose="020B0604030504040204" pitchFamily="34" charset="0"/>
                <a:cs typeface="Gill Sans"/>
                <a:sym typeface="Gill Sans"/>
              </a:rPr>
              <a:t>Method: </a:t>
            </a:r>
          </a:p>
          <a:p>
            <a:pPr>
              <a:lnSpc>
                <a:spcPct val="107000"/>
              </a:lnSpc>
              <a:buSzPts val="1800"/>
            </a:pPr>
            <a:r>
              <a:rPr lang="en" sz="1800" dirty="0">
                <a:solidFill>
                  <a:schemeClr val="accent2"/>
                </a:solidFill>
                <a:latin typeface="Verdana" panose="020B0604030504040204" pitchFamily="34" charset="0"/>
                <a:ea typeface="Verdana" panose="020B0604030504040204" pitchFamily="34" charset="0"/>
                <a:cs typeface="Gill Sans"/>
                <a:sym typeface="Gill Sans"/>
              </a:rPr>
              <a:t>Pay off debts with the highest interest first</a:t>
            </a:r>
            <a:endParaRPr sz="1800" dirty="0">
              <a:latin typeface="Verdana" panose="020B0604030504040204" pitchFamily="34" charset="0"/>
              <a:ea typeface="Verdana" panose="020B0604030504040204" pitchFamily="34" charset="0"/>
            </a:endParaRPr>
          </a:p>
        </p:txBody>
      </p:sp>
      <p:sp>
        <p:nvSpPr>
          <p:cNvPr id="189" name="Google Shape;189;p33"/>
          <p:cNvSpPr/>
          <p:nvPr/>
        </p:nvSpPr>
        <p:spPr>
          <a:xfrm>
            <a:off x="3004067" y="4112777"/>
            <a:ext cx="3069355" cy="1431844"/>
          </a:xfrm>
          <a:prstGeom prst="rect">
            <a:avLst/>
          </a:prstGeom>
          <a:noFill/>
          <a:ln>
            <a:noFill/>
          </a:ln>
        </p:spPr>
        <p:txBody>
          <a:bodyPr spcFirstLastPara="1" wrap="square" lIns="121868" tIns="60917" rIns="121868" bIns="60917" anchor="t" anchorCtr="0">
            <a:noAutofit/>
          </a:bodyPr>
          <a:lstStyle/>
          <a:p>
            <a:pPr>
              <a:lnSpc>
                <a:spcPct val="107000"/>
              </a:lnSpc>
              <a:buSzPts val="1800"/>
            </a:pPr>
            <a:r>
              <a:rPr lang="en" sz="2000" b="1" dirty="0">
                <a:solidFill>
                  <a:schemeClr val="accent1"/>
                </a:solidFill>
                <a:latin typeface="Verdana" panose="020B0604030504040204" pitchFamily="34" charset="0"/>
                <a:ea typeface="Verdana" panose="020B0604030504040204" pitchFamily="34" charset="0"/>
                <a:cs typeface="Gill Sans"/>
                <a:sym typeface="Gill Sans"/>
              </a:rPr>
              <a:t>The Snowball Method:</a:t>
            </a:r>
            <a:r>
              <a:rPr lang="en" sz="2000" dirty="0">
                <a:solidFill>
                  <a:schemeClr val="accent1"/>
                </a:solidFill>
                <a:latin typeface="Verdana" panose="020B0604030504040204" pitchFamily="34" charset="0"/>
                <a:ea typeface="Verdana" panose="020B0604030504040204" pitchFamily="34" charset="0"/>
              </a:rPr>
              <a:t> </a:t>
            </a:r>
          </a:p>
          <a:p>
            <a:pPr>
              <a:lnSpc>
                <a:spcPct val="107000"/>
              </a:lnSpc>
              <a:buSzPts val="1800"/>
            </a:pPr>
            <a:r>
              <a:rPr lang="en" sz="1800" dirty="0">
                <a:solidFill>
                  <a:schemeClr val="accent2"/>
                </a:solidFill>
                <a:latin typeface="Verdana" panose="020B0604030504040204" pitchFamily="34" charset="0"/>
                <a:ea typeface="Verdana" panose="020B0604030504040204" pitchFamily="34" charset="0"/>
                <a:cs typeface="Gill Sans"/>
                <a:sym typeface="Gill Sans"/>
              </a:rPr>
              <a:t>Pay off debts with the lowest balance first </a:t>
            </a:r>
            <a:endParaRPr sz="1800" dirty="0">
              <a:latin typeface="Verdana" panose="020B0604030504040204" pitchFamily="34" charset="0"/>
              <a:ea typeface="Verdana" panose="020B0604030504040204" pitchFamily="34" charset="0"/>
            </a:endParaRPr>
          </a:p>
        </p:txBody>
      </p:sp>
      <p:pic>
        <p:nvPicPr>
          <p:cNvPr id="15" name="Picture 14" descr="A close up of a logo&#10;&#10;Description automatically generated">
            <a:extLst>
              <a:ext uri="{FF2B5EF4-FFF2-40B4-BE49-F238E27FC236}">
                <a16:creationId xmlns:a16="http://schemas.microsoft.com/office/drawing/2014/main" id="{C9C7377F-0C97-4383-809C-7C36F2DB5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44" y="3888688"/>
            <a:ext cx="1880022" cy="1880022"/>
          </a:xfrm>
          <a:prstGeom prst="rect">
            <a:avLst/>
          </a:prstGeom>
        </p:spPr>
      </p:pic>
      <p:sp>
        <p:nvSpPr>
          <p:cNvPr id="18" name="Rectangle 17">
            <a:extLst>
              <a:ext uri="{FF2B5EF4-FFF2-40B4-BE49-F238E27FC236}">
                <a16:creationId xmlns:a16="http://schemas.microsoft.com/office/drawing/2014/main" id="{562EECF8-0C93-42D8-ABE7-94195BAC3374}"/>
              </a:ext>
            </a:extLst>
          </p:cNvPr>
          <p:cNvSpPr/>
          <p:nvPr/>
        </p:nvSpPr>
        <p:spPr>
          <a:xfrm>
            <a:off x="6227805" y="1860349"/>
            <a:ext cx="5961021" cy="3483291"/>
          </a:xfrm>
          <a:prstGeom prst="rect">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dirty="0">
              <a:latin typeface="Verdana" panose="020B0604030504040204" pitchFamily="34" charset="0"/>
            </a:endParaRPr>
          </a:p>
        </p:txBody>
      </p:sp>
      <p:graphicFrame>
        <p:nvGraphicFramePr>
          <p:cNvPr id="19" name="Google Shape;119;p22">
            <a:extLst>
              <a:ext uri="{FF2B5EF4-FFF2-40B4-BE49-F238E27FC236}">
                <a16:creationId xmlns:a16="http://schemas.microsoft.com/office/drawing/2014/main" id="{2C38D6BE-151D-44E6-8FB8-D5FA5D62EB11}"/>
              </a:ext>
            </a:extLst>
          </p:cNvPr>
          <p:cNvGraphicFramePr/>
          <p:nvPr>
            <p:extLst>
              <p:ext uri="{D42A27DB-BD31-4B8C-83A1-F6EECF244321}">
                <p14:modId xmlns:p14="http://schemas.microsoft.com/office/powerpoint/2010/main" val="3427467976"/>
              </p:ext>
            </p:extLst>
          </p:nvPr>
        </p:nvGraphicFramePr>
        <p:xfrm>
          <a:off x="6450227" y="2011498"/>
          <a:ext cx="5590011" cy="3180994"/>
        </p:xfrm>
        <a:graphic>
          <a:graphicData uri="http://schemas.openxmlformats.org/drawingml/2006/table">
            <a:tbl>
              <a:tblPr>
                <a:tableStyleId>{2D5ABB26-0587-4C30-8999-92F81FD0307C}</a:tableStyleId>
              </a:tblPr>
              <a:tblGrid>
                <a:gridCol w="2435415">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325796">
                  <a:extLst>
                    <a:ext uri="{9D8B030D-6E8A-4147-A177-3AD203B41FA5}">
                      <a16:colId xmlns:a16="http://schemas.microsoft.com/office/drawing/2014/main" val="20002"/>
                    </a:ext>
                  </a:extLst>
                </a:gridCol>
              </a:tblGrid>
              <a:tr h="700224">
                <a:tc>
                  <a:txBody>
                    <a:bodyPr/>
                    <a:lstStyle/>
                    <a:p>
                      <a:pPr marL="0" lvl="0" indent="0" algn="l" rtl="0">
                        <a:spcBef>
                          <a:spcPts val="0"/>
                        </a:spcBef>
                        <a:spcAft>
                          <a:spcPts val="0"/>
                        </a:spcAft>
                        <a:buNone/>
                      </a:pPr>
                      <a:r>
                        <a:rPr lang="en" sz="1700" b="1" kern="1200" dirty="0">
                          <a:solidFill>
                            <a:schemeClr val="accent1"/>
                          </a:solidFill>
                          <a:latin typeface="Verdana" panose="020B0604030504040204" pitchFamily="34" charset="0"/>
                          <a:ea typeface="+mn-ea"/>
                          <a:cs typeface="+mn-cs"/>
                        </a:rPr>
                        <a:t>Debt </a:t>
                      </a:r>
                      <a:endParaRPr sz="1700" b="1" kern="1200" dirty="0">
                        <a:solidFill>
                          <a:schemeClr val="accent1"/>
                        </a:solidFill>
                        <a:latin typeface="Verdana" panose="020B0604030504040204" pitchFamily="34" charset="0"/>
                        <a:ea typeface="+mn-ea"/>
                        <a:cs typeface="+mn-cs"/>
                      </a:endParaRPr>
                    </a:p>
                  </a:txBody>
                  <a:tcPr marL="121868" marR="121868" marT="91561" marB="91561" anchor="b">
                    <a:lnB w="12700" cap="flat" cmpd="sng" algn="ctr">
                      <a:solidFill>
                        <a:schemeClr val="bg1"/>
                      </a:solidFill>
                      <a:prstDash val="solid"/>
                      <a:round/>
                      <a:headEnd type="none" w="med" len="med"/>
                      <a:tailEnd type="none" w="med" len="med"/>
                    </a:lnB>
                  </a:tcPr>
                </a:tc>
                <a:tc>
                  <a:txBody>
                    <a:bodyPr/>
                    <a:lstStyle/>
                    <a:p>
                      <a:pPr marL="0" lvl="0" indent="0" algn="ctr" rtl="0">
                        <a:spcBef>
                          <a:spcPts val="0"/>
                        </a:spcBef>
                        <a:spcAft>
                          <a:spcPts val="0"/>
                        </a:spcAft>
                        <a:buNone/>
                      </a:pPr>
                      <a:r>
                        <a:rPr lang="en" sz="1700" b="1" kern="1200" dirty="0">
                          <a:solidFill>
                            <a:schemeClr val="accent1"/>
                          </a:solidFill>
                          <a:latin typeface="Verdana" panose="020B0604030504040204" pitchFamily="34" charset="0"/>
                          <a:ea typeface="+mn-ea"/>
                          <a:cs typeface="+mn-cs"/>
                        </a:rPr>
                        <a:t>Interest Rate</a:t>
                      </a:r>
                      <a:endParaRPr sz="1700" b="1" kern="1200" dirty="0">
                        <a:solidFill>
                          <a:schemeClr val="accent1"/>
                        </a:solidFill>
                        <a:latin typeface="Verdana" panose="020B0604030504040204" pitchFamily="34" charset="0"/>
                        <a:ea typeface="+mn-ea"/>
                        <a:cs typeface="+mn-cs"/>
                      </a:endParaRPr>
                    </a:p>
                  </a:txBody>
                  <a:tcPr marL="0" marR="0" marT="0" marB="91440" anchor="b">
                    <a:lnB w="12700" cap="flat" cmpd="sng" algn="ctr">
                      <a:solidFill>
                        <a:schemeClr val="bg1"/>
                      </a:solidFill>
                      <a:prstDash val="solid"/>
                      <a:round/>
                      <a:headEnd type="none" w="med" len="med"/>
                      <a:tailEnd type="none" w="med" len="med"/>
                    </a:lnB>
                  </a:tcPr>
                </a:tc>
                <a:tc>
                  <a:txBody>
                    <a:bodyPr/>
                    <a:lstStyle/>
                    <a:p>
                      <a:pPr marL="0" lvl="0" indent="0" algn="ctr" rtl="0">
                        <a:spcBef>
                          <a:spcPts val="0"/>
                        </a:spcBef>
                        <a:spcAft>
                          <a:spcPts val="0"/>
                        </a:spcAft>
                        <a:buNone/>
                      </a:pPr>
                      <a:r>
                        <a:rPr lang="en" sz="1700" b="1" kern="1200" dirty="0">
                          <a:solidFill>
                            <a:schemeClr val="accent1"/>
                          </a:solidFill>
                          <a:latin typeface="Verdana" panose="020B0604030504040204" pitchFamily="34" charset="0"/>
                          <a:ea typeface="+mn-ea"/>
                          <a:cs typeface="+mn-cs"/>
                        </a:rPr>
                        <a:t>Balance</a:t>
                      </a:r>
                      <a:endParaRPr sz="1700" b="1" kern="1200" dirty="0">
                        <a:solidFill>
                          <a:schemeClr val="accent1"/>
                        </a:solidFill>
                        <a:latin typeface="Verdana" panose="020B0604030504040204" pitchFamily="34" charset="0"/>
                        <a:ea typeface="+mn-ea"/>
                        <a:cs typeface="+mn-cs"/>
                      </a:endParaRPr>
                    </a:p>
                  </a:txBody>
                  <a:tcPr marL="0" marR="0" marT="0" marB="91561" anchor="b">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637407">
                <a:tc>
                  <a:txBody>
                    <a:bodyPr/>
                    <a:lstStyle/>
                    <a:p>
                      <a:pPr marL="0" marR="0" lvl="0" indent="0" algn="l" rtl="0">
                        <a:lnSpc>
                          <a:spcPct val="100000"/>
                        </a:lnSpc>
                        <a:spcBef>
                          <a:spcPts val="0"/>
                        </a:spcBef>
                        <a:spcAft>
                          <a:spcPts val="0"/>
                        </a:spcAft>
                        <a:buClr>
                          <a:srgbClr val="000000"/>
                        </a:buClr>
                        <a:buSzPts val="1100"/>
                        <a:buFont typeface="Arial"/>
                        <a:buNone/>
                      </a:pPr>
                      <a:r>
                        <a:rPr lang="en" sz="1500" b="1" i="0" u="none" strike="noStrike" cap="none" dirty="0">
                          <a:latin typeface="Verdana" panose="020B0604030504040204" pitchFamily="34" charset="0"/>
                          <a:ea typeface="Verdana" panose="020B0604030504040204" pitchFamily="34" charset="0"/>
                          <a:cs typeface="Gill Sans"/>
                          <a:sym typeface="Gill Sans"/>
                        </a:rPr>
                        <a:t>A. Major Credit Card</a:t>
                      </a:r>
                      <a:endParaRPr sz="1500" b="1" i="0" u="none" strike="noStrike" cap="none" dirty="0">
                        <a:latin typeface="Verdana" panose="020B0604030504040204" pitchFamily="34" charset="0"/>
                        <a:ea typeface="Verdana" panose="020B0604030504040204" pitchFamily="34" charset="0"/>
                        <a:cs typeface="Gill Sans"/>
                        <a:sym typeface="Gill Sans"/>
                      </a:endParaRPr>
                    </a:p>
                  </a:txBody>
                  <a:tcPr marL="121902" marR="126967" marT="95242" marB="9524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ctr" rtl="0">
                        <a:spcBef>
                          <a:spcPts val="0"/>
                        </a:spcBef>
                        <a:spcAft>
                          <a:spcPts val="0"/>
                        </a:spcAft>
                        <a:buNone/>
                      </a:pPr>
                      <a:r>
                        <a:rPr lang="en-US" sz="1500" dirty="0">
                          <a:solidFill>
                            <a:schemeClr val="accent2"/>
                          </a:solidFill>
                          <a:latin typeface="Verdana" panose="020B0604030504040204" pitchFamily="34" charset="0"/>
                          <a:ea typeface="Verdana" panose="020B0604030504040204" pitchFamily="34" charset="0"/>
                        </a:rPr>
                        <a:t>26%</a:t>
                      </a:r>
                      <a:endParaRPr sz="1500" dirty="0">
                        <a:solidFill>
                          <a:schemeClr val="accent2"/>
                        </a:solidFill>
                        <a:latin typeface="Verdana" panose="020B0604030504040204" pitchFamily="34" charset="0"/>
                        <a:ea typeface="Verdana" panose="020B0604030504040204" pitchFamily="34" charset="0"/>
                      </a:endParaRPr>
                    </a:p>
                  </a:txBody>
                  <a:tcPr marL="0" marR="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r" rtl="0">
                        <a:spcBef>
                          <a:spcPts val="0"/>
                        </a:spcBef>
                        <a:spcAft>
                          <a:spcPts val="0"/>
                        </a:spcAft>
                        <a:buNone/>
                      </a:pPr>
                      <a:r>
                        <a:rPr lang="en" sz="1500" dirty="0">
                          <a:solidFill>
                            <a:schemeClr val="accent2"/>
                          </a:solidFill>
                          <a:latin typeface="Verdana" panose="020B0604030504040204" pitchFamily="34" charset="0"/>
                          <a:ea typeface="Verdana" panose="020B0604030504040204" pitchFamily="34" charset="0"/>
                        </a:rPr>
                        <a:t>$3,000</a:t>
                      </a:r>
                      <a:endParaRPr sz="1500" dirty="0">
                        <a:solidFill>
                          <a:schemeClr val="accent2"/>
                        </a:solidFill>
                        <a:latin typeface="Verdana" panose="020B0604030504040204" pitchFamily="34" charset="0"/>
                        <a:ea typeface="Verdana" panose="020B0604030504040204" pitchFamily="34" charset="0"/>
                      </a:endParaRPr>
                    </a:p>
                  </a:txBody>
                  <a:tcPr marL="0" marR="27432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37407">
                <a:tc>
                  <a:txBody>
                    <a:bodyPr/>
                    <a:lstStyle/>
                    <a:p>
                      <a:pPr marL="0" marR="0" lvl="0" indent="0" algn="l" rtl="0">
                        <a:lnSpc>
                          <a:spcPct val="100000"/>
                        </a:lnSpc>
                        <a:spcBef>
                          <a:spcPts val="0"/>
                        </a:spcBef>
                        <a:spcAft>
                          <a:spcPts val="0"/>
                        </a:spcAft>
                        <a:buClr>
                          <a:srgbClr val="000000"/>
                        </a:buClr>
                        <a:buSzPts val="1100"/>
                        <a:buFont typeface="Arial"/>
                        <a:buNone/>
                      </a:pPr>
                      <a:r>
                        <a:rPr lang="en" sz="1500" b="1" i="0" u="none" strike="noStrike" cap="none" dirty="0">
                          <a:latin typeface="Verdana" panose="020B0604030504040204" pitchFamily="34" charset="0"/>
                          <a:ea typeface="Verdana" panose="020B0604030504040204" pitchFamily="34" charset="0"/>
                          <a:cs typeface="Gill Sans"/>
                          <a:sym typeface="Gill Sans"/>
                        </a:rPr>
                        <a:t>B. Retail Credit Card</a:t>
                      </a:r>
                      <a:endParaRPr sz="1500" b="1" i="0" u="none" strike="noStrike" cap="none" dirty="0">
                        <a:latin typeface="Verdana" panose="020B0604030504040204" pitchFamily="34" charset="0"/>
                        <a:ea typeface="Verdana" panose="020B0604030504040204" pitchFamily="34" charset="0"/>
                        <a:cs typeface="Gill Sans"/>
                        <a:sym typeface="Gill Sans"/>
                      </a:endParaRPr>
                    </a:p>
                  </a:txBody>
                  <a:tcPr marL="121902" marR="126967" marT="95242" marB="9524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ctr" rtl="0">
                        <a:spcBef>
                          <a:spcPts val="0"/>
                        </a:spcBef>
                        <a:spcAft>
                          <a:spcPts val="0"/>
                        </a:spcAft>
                        <a:buNone/>
                      </a:pPr>
                      <a:r>
                        <a:rPr lang="en-US" sz="1500" dirty="0">
                          <a:solidFill>
                            <a:schemeClr val="accent2"/>
                          </a:solidFill>
                          <a:latin typeface="Verdana" panose="020B0604030504040204" pitchFamily="34" charset="0"/>
                          <a:ea typeface="Verdana" panose="020B0604030504040204" pitchFamily="34" charset="0"/>
                        </a:rPr>
                        <a:t>22.3%</a:t>
                      </a:r>
                      <a:endParaRPr sz="1500" dirty="0">
                        <a:solidFill>
                          <a:schemeClr val="accent2"/>
                        </a:solidFill>
                        <a:latin typeface="Verdana" panose="020B0604030504040204" pitchFamily="34" charset="0"/>
                        <a:ea typeface="Verdana" panose="020B0604030504040204" pitchFamily="34" charset="0"/>
                      </a:endParaRPr>
                    </a:p>
                  </a:txBody>
                  <a:tcPr marL="0" marR="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r" rtl="0">
                        <a:spcBef>
                          <a:spcPts val="0"/>
                        </a:spcBef>
                        <a:spcAft>
                          <a:spcPts val="0"/>
                        </a:spcAft>
                        <a:buNone/>
                      </a:pPr>
                      <a:r>
                        <a:rPr lang="en" sz="1500" dirty="0">
                          <a:solidFill>
                            <a:schemeClr val="accent2"/>
                          </a:solidFill>
                          <a:latin typeface="Verdana" panose="020B0604030504040204" pitchFamily="34" charset="0"/>
                          <a:ea typeface="Verdana" panose="020B0604030504040204" pitchFamily="34" charset="0"/>
                        </a:rPr>
                        <a:t>$800</a:t>
                      </a:r>
                      <a:endParaRPr sz="1500" dirty="0">
                        <a:solidFill>
                          <a:schemeClr val="accent2"/>
                        </a:solidFill>
                        <a:latin typeface="Verdana" panose="020B0604030504040204" pitchFamily="34" charset="0"/>
                        <a:ea typeface="Verdana" panose="020B0604030504040204" pitchFamily="34" charset="0"/>
                      </a:endParaRPr>
                    </a:p>
                  </a:txBody>
                  <a:tcPr marL="0" marR="27432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602978">
                <a:tc>
                  <a:txBody>
                    <a:bodyPr/>
                    <a:lstStyle/>
                    <a:p>
                      <a:pPr marL="0" marR="0" lvl="0" indent="0" algn="l" rtl="0">
                        <a:lnSpc>
                          <a:spcPct val="100000"/>
                        </a:lnSpc>
                        <a:spcBef>
                          <a:spcPts val="0"/>
                        </a:spcBef>
                        <a:spcAft>
                          <a:spcPts val="0"/>
                        </a:spcAft>
                        <a:buClr>
                          <a:srgbClr val="000000"/>
                        </a:buClr>
                        <a:buSzPts val="1100"/>
                        <a:buFont typeface="Arial"/>
                        <a:buNone/>
                      </a:pPr>
                      <a:r>
                        <a:rPr lang="en" sz="1500" b="1" i="0" u="none" strike="noStrike" cap="none" dirty="0">
                          <a:latin typeface="Verdana" panose="020B0604030504040204" pitchFamily="34" charset="0"/>
                          <a:ea typeface="Verdana" panose="020B0604030504040204" pitchFamily="34" charset="0"/>
                          <a:cs typeface="Gill Sans"/>
                          <a:sym typeface="Gill Sans"/>
                        </a:rPr>
                        <a:t>C. Personal Loan</a:t>
                      </a:r>
                      <a:endParaRPr sz="1500" b="1" i="0" u="none" strike="noStrike" cap="none" dirty="0">
                        <a:latin typeface="Verdana" panose="020B0604030504040204" pitchFamily="34" charset="0"/>
                        <a:ea typeface="Verdana" panose="020B0604030504040204" pitchFamily="34" charset="0"/>
                        <a:cs typeface="Gill Sans"/>
                        <a:sym typeface="Gill Sans"/>
                      </a:endParaRPr>
                    </a:p>
                  </a:txBody>
                  <a:tcPr marL="121902" marR="126967" marT="95242" marB="9524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ctr" rtl="0">
                        <a:spcBef>
                          <a:spcPts val="0"/>
                        </a:spcBef>
                        <a:spcAft>
                          <a:spcPts val="0"/>
                        </a:spcAft>
                        <a:buNone/>
                      </a:pPr>
                      <a:r>
                        <a:rPr lang="en-US" sz="1500" dirty="0">
                          <a:solidFill>
                            <a:schemeClr val="accent2"/>
                          </a:solidFill>
                          <a:latin typeface="Verdana" panose="020B0604030504040204" pitchFamily="34" charset="0"/>
                          <a:ea typeface="Verdana" panose="020B0604030504040204" pitchFamily="34" charset="0"/>
                        </a:rPr>
                        <a:t>15%</a:t>
                      </a:r>
                      <a:endParaRPr sz="1500" dirty="0">
                        <a:solidFill>
                          <a:schemeClr val="accent2"/>
                        </a:solidFill>
                        <a:latin typeface="Verdana" panose="020B0604030504040204" pitchFamily="34" charset="0"/>
                        <a:ea typeface="Verdana" panose="020B0604030504040204" pitchFamily="34" charset="0"/>
                      </a:endParaRPr>
                    </a:p>
                  </a:txBody>
                  <a:tcPr marL="0" marR="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r" rtl="0">
                        <a:spcBef>
                          <a:spcPts val="0"/>
                        </a:spcBef>
                        <a:spcAft>
                          <a:spcPts val="0"/>
                        </a:spcAft>
                        <a:buNone/>
                      </a:pPr>
                      <a:r>
                        <a:rPr lang="en" sz="1500" dirty="0">
                          <a:solidFill>
                            <a:schemeClr val="accent2"/>
                          </a:solidFill>
                          <a:latin typeface="Verdana" panose="020B0604030504040204" pitchFamily="34" charset="0"/>
                          <a:ea typeface="Verdana" panose="020B0604030504040204" pitchFamily="34" charset="0"/>
                        </a:rPr>
                        <a:t>$1,800</a:t>
                      </a:r>
                      <a:endParaRPr sz="1500" dirty="0">
                        <a:solidFill>
                          <a:schemeClr val="accent2"/>
                        </a:solidFill>
                        <a:latin typeface="Verdana" panose="020B0604030504040204" pitchFamily="34" charset="0"/>
                        <a:ea typeface="Verdana" panose="020B0604030504040204" pitchFamily="34" charset="0"/>
                      </a:endParaRPr>
                    </a:p>
                  </a:txBody>
                  <a:tcPr marL="0" marR="27432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602978">
                <a:tc>
                  <a:txBody>
                    <a:bodyPr/>
                    <a:lstStyle/>
                    <a:p>
                      <a:pPr marL="0" marR="0" lvl="0" indent="0" algn="l" rtl="0">
                        <a:lnSpc>
                          <a:spcPct val="100000"/>
                        </a:lnSpc>
                        <a:spcBef>
                          <a:spcPts val="0"/>
                        </a:spcBef>
                        <a:spcAft>
                          <a:spcPts val="0"/>
                        </a:spcAft>
                        <a:buClr>
                          <a:srgbClr val="000000"/>
                        </a:buClr>
                        <a:buSzPts val="1100"/>
                        <a:buFont typeface="Arial"/>
                        <a:buNone/>
                      </a:pPr>
                      <a:r>
                        <a:rPr lang="en-US" sz="1500" b="1" i="0" u="none" strike="noStrike" cap="none" dirty="0">
                          <a:latin typeface="Verdana" panose="020B0604030504040204" pitchFamily="34" charset="0"/>
                          <a:ea typeface="Verdana" panose="020B0604030504040204" pitchFamily="34" charset="0"/>
                          <a:cs typeface="Gill Sans"/>
                          <a:sym typeface="Gill Sans"/>
                        </a:rPr>
                        <a:t>D. Student Loan</a:t>
                      </a:r>
                      <a:endParaRPr sz="1500" b="1" i="0" u="none" strike="noStrike" cap="none" dirty="0">
                        <a:latin typeface="Verdana" panose="020B0604030504040204" pitchFamily="34" charset="0"/>
                        <a:ea typeface="Verdana" panose="020B0604030504040204" pitchFamily="34" charset="0"/>
                        <a:cs typeface="Gill Sans"/>
                        <a:sym typeface="Gill Sans"/>
                      </a:endParaRPr>
                    </a:p>
                  </a:txBody>
                  <a:tcPr marL="121902" marR="126967" marT="95242" marB="95242" anchor="ctr">
                    <a:lnT w="12700" cap="flat" cmpd="sng" algn="ctr">
                      <a:solidFill>
                        <a:schemeClr val="bg1"/>
                      </a:solidFill>
                      <a:prstDash val="solid"/>
                      <a:round/>
                      <a:headEnd type="none" w="med" len="med"/>
                      <a:tailEnd type="none" w="med" len="med"/>
                    </a:lnT>
                  </a:tcPr>
                </a:tc>
                <a:tc>
                  <a:txBody>
                    <a:bodyPr/>
                    <a:lstStyle/>
                    <a:p>
                      <a:pPr marL="0" lvl="0" indent="0" algn="ctr" rtl="0">
                        <a:spcBef>
                          <a:spcPts val="0"/>
                        </a:spcBef>
                        <a:spcAft>
                          <a:spcPts val="0"/>
                        </a:spcAft>
                        <a:buNone/>
                      </a:pPr>
                      <a:r>
                        <a:rPr lang="en-US" sz="1500" dirty="0">
                          <a:solidFill>
                            <a:schemeClr val="accent2"/>
                          </a:solidFill>
                          <a:latin typeface="Verdana" panose="020B0604030504040204" pitchFamily="34" charset="0"/>
                          <a:ea typeface="Verdana" panose="020B0604030504040204" pitchFamily="34" charset="0"/>
                        </a:rPr>
                        <a:t>5%</a:t>
                      </a:r>
                      <a:endParaRPr sz="1500" dirty="0">
                        <a:solidFill>
                          <a:schemeClr val="accent2"/>
                        </a:solidFill>
                        <a:latin typeface="Verdana" panose="020B0604030504040204" pitchFamily="34" charset="0"/>
                        <a:ea typeface="Verdana" panose="020B0604030504040204" pitchFamily="34" charset="0"/>
                      </a:endParaRPr>
                    </a:p>
                  </a:txBody>
                  <a:tcPr marL="0" marR="0" marT="0" marB="0" anchor="ctr">
                    <a:lnT w="12700" cap="flat" cmpd="sng" algn="ctr">
                      <a:solidFill>
                        <a:schemeClr val="bg1"/>
                      </a:solidFill>
                      <a:prstDash val="solid"/>
                      <a:round/>
                      <a:headEnd type="none" w="med" len="med"/>
                      <a:tailEnd type="none" w="med" len="med"/>
                    </a:lnT>
                  </a:tcPr>
                </a:tc>
                <a:tc>
                  <a:txBody>
                    <a:bodyPr/>
                    <a:lstStyle/>
                    <a:p>
                      <a:pPr marL="0" lvl="0" indent="0" algn="r" rtl="0">
                        <a:spcBef>
                          <a:spcPts val="0"/>
                        </a:spcBef>
                        <a:spcAft>
                          <a:spcPts val="0"/>
                        </a:spcAft>
                        <a:buNone/>
                      </a:pPr>
                      <a:r>
                        <a:rPr lang="en-US" sz="1500" dirty="0">
                          <a:solidFill>
                            <a:schemeClr val="accent2"/>
                          </a:solidFill>
                          <a:latin typeface="Verdana" panose="020B0604030504040204" pitchFamily="34" charset="0"/>
                          <a:ea typeface="Verdana" panose="020B0604030504040204" pitchFamily="34" charset="0"/>
                        </a:rPr>
                        <a:t>$21,000</a:t>
                      </a:r>
                      <a:endParaRPr sz="1500" dirty="0">
                        <a:solidFill>
                          <a:schemeClr val="accent2"/>
                        </a:solidFill>
                        <a:latin typeface="Verdana" panose="020B0604030504040204" pitchFamily="34" charset="0"/>
                        <a:ea typeface="Verdana" panose="020B0604030504040204" pitchFamily="34" charset="0"/>
                      </a:endParaRPr>
                    </a:p>
                  </a:txBody>
                  <a:tcPr marL="0" marR="27432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358154657"/>
                  </a:ext>
                </a:extLst>
              </a:tr>
            </a:tbl>
          </a:graphicData>
        </a:graphic>
      </p:graphicFrame>
      <p:pic>
        <p:nvPicPr>
          <p:cNvPr id="3" name="Picture 2" descr="A close up of a piece of paper&#10;&#10;Description automatically generated">
            <a:extLst>
              <a:ext uri="{FF2B5EF4-FFF2-40B4-BE49-F238E27FC236}">
                <a16:creationId xmlns:a16="http://schemas.microsoft.com/office/drawing/2014/main" id="{2561435B-6B4C-4D2A-9814-6FC21EF15822}"/>
              </a:ext>
            </a:extLst>
          </p:cNvPr>
          <p:cNvPicPr>
            <a:picLocks noChangeAspect="1"/>
          </p:cNvPicPr>
          <p:nvPr/>
        </p:nvPicPr>
        <p:blipFill>
          <a:blip r:embed="rId4"/>
          <a:stretch>
            <a:fillRect/>
          </a:stretch>
        </p:blipFill>
        <p:spPr>
          <a:xfrm>
            <a:off x="475324" y="1572654"/>
            <a:ext cx="2044863" cy="18800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4"/>
          <p:cNvSpPr txBox="1">
            <a:spLocks noGrp="1"/>
          </p:cNvSpPr>
          <p:nvPr>
            <p:ph type="title"/>
          </p:nvPr>
        </p:nvSpPr>
        <p:spPr/>
        <p:txBody>
          <a:bodyPr/>
          <a:lstStyle/>
          <a:p>
            <a:pPr lvl="0"/>
            <a:r>
              <a:rPr lang="en-US" dirty="0"/>
              <a:t>How Would You Deal with an Emergency?</a:t>
            </a:r>
          </a:p>
        </p:txBody>
      </p:sp>
      <p:sp>
        <p:nvSpPr>
          <p:cNvPr id="196" name="Google Shape;196;p34"/>
          <p:cNvSpPr txBox="1"/>
          <p:nvPr/>
        </p:nvSpPr>
        <p:spPr>
          <a:xfrm>
            <a:off x="1495163" y="1425910"/>
            <a:ext cx="3713526" cy="338427"/>
          </a:xfrm>
          <a:prstGeom prst="rect">
            <a:avLst/>
          </a:prstGeom>
          <a:noFill/>
          <a:ln>
            <a:noFill/>
          </a:ln>
        </p:spPr>
        <p:txBody>
          <a:bodyPr spcFirstLastPara="1" wrap="square" lIns="121868" tIns="60917" rIns="121868" bIns="60917" anchor="t" anchorCtr="0">
            <a:noAutofit/>
          </a:bodyPr>
          <a:lstStyle/>
          <a:p>
            <a:pPr algn="ctr">
              <a:buSzPts val="1800"/>
            </a:pPr>
            <a:endParaRPr sz="2133" b="1" dirty="0">
              <a:solidFill>
                <a:schemeClr val="accent2"/>
              </a:solidFill>
              <a:latin typeface="Gill Sans"/>
              <a:ea typeface="Gill Sans"/>
              <a:cs typeface="Gill Sans"/>
              <a:sym typeface="Gill Sans"/>
            </a:endParaRPr>
          </a:p>
        </p:txBody>
      </p:sp>
      <p:sp>
        <p:nvSpPr>
          <p:cNvPr id="197" name="Google Shape;197;p34"/>
          <p:cNvSpPr txBox="1"/>
          <p:nvPr/>
        </p:nvSpPr>
        <p:spPr>
          <a:xfrm>
            <a:off x="6205364" y="2129959"/>
            <a:ext cx="5371290" cy="657287"/>
          </a:xfrm>
          <a:prstGeom prst="rect">
            <a:avLst/>
          </a:prstGeom>
          <a:noFill/>
          <a:ln>
            <a:noFill/>
          </a:ln>
        </p:spPr>
        <p:txBody>
          <a:bodyPr vert="horz" lIns="91402" tIns="45688" rIns="91402" bIns="45688" rtlCol="0" anchor="t" anchorCtr="0">
            <a:noAutofit/>
          </a:bodyPr>
          <a:lstStyle>
            <a:defPPr marR="0" lvl="0" algn="l" rtl="0">
              <a:lnSpc>
                <a:spcPct val="100000"/>
              </a:lnSpc>
              <a:spcBef>
                <a:spcPts val="0"/>
              </a:spcBef>
              <a:spcAft>
                <a:spcPts val="0"/>
              </a:spcAft>
            </a:defPPr>
            <a:lvl1pPr marL="0" indent="0" defTabSz="914400" eaLnBrk="1" latinLnBrk="0" hangingPunct="1">
              <a:spcAft>
                <a:spcPts val="3150"/>
              </a:spcAft>
              <a:buClr>
                <a:schemeClr val="accent1"/>
              </a:buClr>
              <a:buFont typeface="Arial" panose="020B0604020202020204" pitchFamily="34" charset="0"/>
              <a:buNone/>
              <a:defRPr sz="1500" kern="1200">
                <a:solidFill>
                  <a:schemeClr val="accent2"/>
                </a:solidFill>
                <a:latin typeface="Verdana" panose="020B0604030504040204" pitchFamily="34" charset="0"/>
                <a:ea typeface="+mn-ea"/>
              </a:defRPr>
            </a:lvl1pPr>
            <a:lvl2pPr marL="574675" indent="-231775" defTabSz="91440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917575" indent="-228600" defTabSz="914400" eaLnBrk="1" latinLnBrk="0" hangingPunct="1">
              <a:spcBef>
                <a:spcPct val="20000"/>
              </a:spcBef>
              <a:buClr>
                <a:schemeClr val="accent1"/>
              </a:buClr>
              <a:buFont typeface="Arial" panose="020B0604020202020204" pitchFamily="34" charset="0"/>
              <a:buChar char="•"/>
              <a:defRPr kern="1200">
                <a:solidFill>
                  <a:schemeClr val="tx2"/>
                </a:solidFill>
                <a:latin typeface="+mn-lt"/>
                <a:ea typeface="+mn-ea"/>
                <a:cs typeface="+mn-cs"/>
              </a:defRPr>
            </a:lvl3pPr>
            <a:lvl4pPr marL="1250950" indent="-228600" defTabSz="91440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1606550" indent="-228600" defTabSz="91440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2514600" indent="-228600" defTabSz="91440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1" dirty="0">
                <a:solidFill>
                  <a:schemeClr val="accent1"/>
                </a:solidFill>
                <a:sym typeface="Gill Sans"/>
              </a:rPr>
              <a:t>Protecting Yourself</a:t>
            </a:r>
          </a:p>
        </p:txBody>
      </p:sp>
      <p:sp>
        <p:nvSpPr>
          <p:cNvPr id="5" name="Shape 136">
            <a:extLst>
              <a:ext uri="{FF2B5EF4-FFF2-40B4-BE49-F238E27FC236}">
                <a16:creationId xmlns:a16="http://schemas.microsoft.com/office/drawing/2014/main" id="{4C12D8C3-A6FB-4040-91AA-0A0F9B7C3476}"/>
              </a:ext>
            </a:extLst>
          </p:cNvPr>
          <p:cNvSpPr txBox="1">
            <a:spLocks/>
          </p:cNvSpPr>
          <p:nvPr/>
        </p:nvSpPr>
        <p:spPr>
          <a:xfrm>
            <a:off x="6205365" y="2825502"/>
            <a:ext cx="4811193" cy="2367388"/>
          </a:xfrm>
          <a:prstGeom prst="rect">
            <a:avLst/>
          </a:prstGeom>
          <a:noFill/>
          <a:ln>
            <a:noFill/>
          </a:ln>
        </p:spPr>
        <p:txBody>
          <a:bodyPr vert="horz" lIns="91402" tIns="45688" rIns="91402" bIns="45688" rtlCol="0" anchor="t" anchorCtr="0">
            <a:noAutofit/>
          </a:bodyPr>
          <a:lstStyle>
            <a:lvl1pPr marL="174625" indent="-174625" algn="l" defTabSz="914400" rtl="0" eaLnBrk="1" latinLnBrk="0" hangingPunct="1">
              <a:spcBef>
                <a:spcPts val="18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574675" indent="-231775"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917575"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12509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16065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2400"/>
              </a:spcAft>
            </a:pPr>
            <a:r>
              <a:rPr lang="en-US" sz="2000" dirty="0">
                <a:solidFill>
                  <a:schemeClr val="accent2"/>
                </a:solidFill>
                <a:latin typeface="Verdana" panose="020B0604030504040204" pitchFamily="34" charset="0"/>
                <a:cs typeface="Arial"/>
              </a:rPr>
              <a:t>The average emergency financial shock is $2,000.</a:t>
            </a:r>
          </a:p>
          <a:p>
            <a:pPr>
              <a:spcBef>
                <a:spcPts val="0"/>
              </a:spcBef>
              <a:spcAft>
                <a:spcPts val="2400"/>
              </a:spcAft>
            </a:pPr>
            <a:r>
              <a:rPr lang="en-US" sz="2000" dirty="0">
                <a:solidFill>
                  <a:schemeClr val="accent2"/>
                </a:solidFill>
                <a:latin typeface="Verdana" panose="020B0604030504040204" pitchFamily="34" charset="0"/>
                <a:cs typeface="Arial"/>
              </a:rPr>
              <a:t>Aim to save at least 3 months of living expenses.</a:t>
            </a:r>
          </a:p>
          <a:p>
            <a:pPr>
              <a:spcBef>
                <a:spcPts val="0"/>
              </a:spcBef>
              <a:spcAft>
                <a:spcPts val="2400"/>
              </a:spcAft>
            </a:pPr>
            <a:r>
              <a:rPr lang="en-US" sz="2000" dirty="0">
                <a:solidFill>
                  <a:schemeClr val="accent2"/>
                </a:solidFill>
                <a:latin typeface="Verdana" panose="020B0604030504040204" pitchFamily="34" charset="0"/>
                <a:cs typeface="Arial"/>
              </a:rPr>
              <a:t>Remember to get insurance.</a:t>
            </a:r>
          </a:p>
        </p:txBody>
      </p:sp>
      <p:grpSp>
        <p:nvGrpSpPr>
          <p:cNvPr id="23" name="Group 22">
            <a:extLst>
              <a:ext uri="{FF2B5EF4-FFF2-40B4-BE49-F238E27FC236}">
                <a16:creationId xmlns:a16="http://schemas.microsoft.com/office/drawing/2014/main" id="{6A9AD291-09F6-4013-A32F-15D6674674C9}"/>
              </a:ext>
            </a:extLst>
          </p:cNvPr>
          <p:cNvGrpSpPr/>
          <p:nvPr/>
        </p:nvGrpSpPr>
        <p:grpSpPr>
          <a:xfrm>
            <a:off x="1201827" y="1405091"/>
            <a:ext cx="4330043" cy="4330040"/>
            <a:chOff x="659157" y="1473201"/>
            <a:chExt cx="4310674" cy="4310672"/>
          </a:xfrm>
        </p:grpSpPr>
        <p:sp>
          <p:nvSpPr>
            <p:cNvPr id="17" name="Donut 8">
              <a:extLst>
                <a:ext uri="{FF2B5EF4-FFF2-40B4-BE49-F238E27FC236}">
                  <a16:creationId xmlns:a16="http://schemas.microsoft.com/office/drawing/2014/main" id="{36A58FEE-C7C8-4520-9AC7-55F84A9C9EC3}"/>
                </a:ext>
              </a:extLst>
            </p:cNvPr>
            <p:cNvSpPr/>
            <p:nvPr/>
          </p:nvSpPr>
          <p:spPr>
            <a:xfrm>
              <a:off x="659157" y="1473201"/>
              <a:ext cx="4310674" cy="4310672"/>
            </a:xfrm>
            <a:prstGeom prst="donut">
              <a:avLst>
                <a:gd name="adj" fmla="val 7772"/>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dirty="0">
                <a:latin typeface="Verdana" panose="020B0604030504040204" pitchFamily="34" charset="0"/>
              </a:endParaRPr>
            </a:p>
          </p:txBody>
        </p:sp>
        <p:sp>
          <p:nvSpPr>
            <p:cNvPr id="19" name="Oval 18">
              <a:extLst>
                <a:ext uri="{FF2B5EF4-FFF2-40B4-BE49-F238E27FC236}">
                  <a16:creationId xmlns:a16="http://schemas.microsoft.com/office/drawing/2014/main" id="{C3AC031F-5EC8-4474-9021-09B5A98AB2C0}"/>
                </a:ext>
              </a:extLst>
            </p:cNvPr>
            <p:cNvSpPr/>
            <p:nvPr/>
          </p:nvSpPr>
          <p:spPr>
            <a:xfrm>
              <a:off x="983610" y="1797655"/>
              <a:ext cx="3661768" cy="366176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dirty="0">
                <a:latin typeface="Verdana" panose="020B0604030504040204" pitchFamily="34" charset="0"/>
              </a:endParaRPr>
            </a:p>
          </p:txBody>
        </p:sp>
      </p:grpSp>
      <p:pic>
        <p:nvPicPr>
          <p:cNvPr id="8" name="Picture 7" descr="A close up of a logo&#10;&#10;Description automatically generated">
            <a:extLst>
              <a:ext uri="{FF2B5EF4-FFF2-40B4-BE49-F238E27FC236}">
                <a16:creationId xmlns:a16="http://schemas.microsoft.com/office/drawing/2014/main" id="{69A6C7E5-0059-446E-BD0B-0FCCDD626C38}"/>
              </a:ext>
            </a:extLst>
          </p:cNvPr>
          <p:cNvPicPr>
            <a:picLocks noChangeAspect="1"/>
          </p:cNvPicPr>
          <p:nvPr/>
        </p:nvPicPr>
        <p:blipFill>
          <a:blip r:embed="rId3"/>
          <a:stretch>
            <a:fillRect/>
          </a:stretch>
        </p:blipFill>
        <p:spPr>
          <a:xfrm>
            <a:off x="2075500" y="2341764"/>
            <a:ext cx="2612141" cy="24566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5"/>
          <p:cNvSpPr txBox="1">
            <a:spLocks noGrp="1"/>
          </p:cNvSpPr>
          <p:nvPr>
            <p:ph type="title"/>
          </p:nvPr>
        </p:nvSpPr>
        <p:spPr/>
        <p:txBody>
          <a:bodyPr/>
          <a:lstStyle/>
          <a:p>
            <a:pPr lvl="0"/>
            <a:r>
              <a:rPr lang="en-US" dirty="0"/>
              <a:t>Participant Guide: Cutting Expenses</a:t>
            </a:r>
          </a:p>
        </p:txBody>
      </p:sp>
      <p:pic>
        <p:nvPicPr>
          <p:cNvPr id="16" name="Google Shape;89;p18">
            <a:extLst>
              <a:ext uri="{FF2B5EF4-FFF2-40B4-BE49-F238E27FC236}">
                <a16:creationId xmlns:a16="http://schemas.microsoft.com/office/drawing/2014/main" id="{2B86C100-AE1D-4DC1-BAEB-A722D3DDE167}"/>
              </a:ext>
            </a:extLst>
          </p:cNvPr>
          <p:cNvPicPr preferRelativeResize="0"/>
          <p:nvPr/>
        </p:nvPicPr>
        <p:blipFill>
          <a:blip r:embed="rId3">
            <a:extLst>
              <a:ext uri="{28A0092B-C50C-407E-A947-70E740481C1C}">
                <a14:useLocalDpi xmlns:a14="http://schemas.microsoft.com/office/drawing/2010/main" val="0"/>
              </a:ext>
            </a:extLst>
          </a:blip>
          <a:srcRect/>
          <a:stretch/>
        </p:blipFill>
        <p:spPr>
          <a:xfrm>
            <a:off x="9595044" y="127729"/>
            <a:ext cx="2367399" cy="1932034"/>
          </a:xfrm>
          <a:prstGeom prst="rect">
            <a:avLst/>
          </a:prstGeom>
          <a:noFill/>
          <a:ln>
            <a:noFill/>
          </a:ln>
        </p:spPr>
      </p:pic>
      <p:graphicFrame>
        <p:nvGraphicFramePr>
          <p:cNvPr id="2" name="Table 1">
            <a:extLst>
              <a:ext uri="{FF2B5EF4-FFF2-40B4-BE49-F238E27FC236}">
                <a16:creationId xmlns:a16="http://schemas.microsoft.com/office/drawing/2014/main" id="{675EF207-45B2-47DC-B3D3-543DDFE65419}"/>
              </a:ext>
            </a:extLst>
          </p:cNvPr>
          <p:cNvGraphicFramePr>
            <a:graphicFrameLocks noGrp="1"/>
          </p:cNvGraphicFramePr>
          <p:nvPr>
            <p:extLst>
              <p:ext uri="{D42A27DB-BD31-4B8C-83A1-F6EECF244321}">
                <p14:modId xmlns:p14="http://schemas.microsoft.com/office/powerpoint/2010/main" val="2533521188"/>
              </p:ext>
            </p:extLst>
          </p:nvPr>
        </p:nvGraphicFramePr>
        <p:xfrm>
          <a:off x="651077" y="2963349"/>
          <a:ext cx="10852946" cy="2193988"/>
        </p:xfrm>
        <a:graphic>
          <a:graphicData uri="http://schemas.openxmlformats.org/drawingml/2006/table">
            <a:tbl>
              <a:tblPr bandRow="1">
                <a:tableStyleId>{5C22544A-7EE6-4342-B048-85BDC9FD1C3A}</a:tableStyleId>
              </a:tblPr>
              <a:tblGrid>
                <a:gridCol w="3027801">
                  <a:extLst>
                    <a:ext uri="{9D8B030D-6E8A-4147-A177-3AD203B41FA5}">
                      <a16:colId xmlns:a16="http://schemas.microsoft.com/office/drawing/2014/main" val="20000"/>
                    </a:ext>
                  </a:extLst>
                </a:gridCol>
                <a:gridCol w="7825145">
                  <a:extLst>
                    <a:ext uri="{9D8B030D-6E8A-4147-A177-3AD203B41FA5}">
                      <a16:colId xmlns:a16="http://schemas.microsoft.com/office/drawing/2014/main" val="2189103115"/>
                    </a:ext>
                  </a:extLst>
                </a:gridCol>
              </a:tblGrid>
              <a:tr h="548497">
                <a:tc>
                  <a:txBody>
                    <a:bodyPr/>
                    <a:lstStyle/>
                    <a:p>
                      <a:endParaRPr lang="en-US" sz="1900" dirty="0">
                        <a:latin typeface="Verdana" panose="020B0604030504040204" pitchFamily="34" charset="0"/>
                      </a:endParaRPr>
                    </a:p>
                  </a:txBody>
                  <a:tcPr marL="121888" marR="121888" marT="36566" marB="36566" anchor="ctr">
                    <a:lnR w="12700"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endParaRPr lang="en-US" sz="1900" dirty="0">
                        <a:latin typeface="Verdana" panose="020B0604030504040204" pitchFamily="34" charset="0"/>
                      </a:endParaRPr>
                    </a:p>
                  </a:txBody>
                  <a:tcPr marL="121888" marR="121888" marT="36566" marB="3656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0"/>
                  </a:ext>
                </a:extLst>
              </a:tr>
              <a:tr h="548497">
                <a:tc>
                  <a:txBody>
                    <a:bodyPr/>
                    <a:lstStyle/>
                    <a:p>
                      <a:endParaRPr lang="en-US" sz="1900" dirty="0">
                        <a:latin typeface="Verdana" panose="020B0604030504040204" pitchFamily="34" charset="0"/>
                      </a:endParaRPr>
                    </a:p>
                  </a:txBody>
                  <a:tcPr marL="121888" marR="121888" marT="36566" marB="36566" anchor="ctr">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endParaRPr lang="en-US" sz="1900" dirty="0">
                        <a:latin typeface="Verdana" panose="020B0604030504040204" pitchFamily="34" charset="0"/>
                      </a:endParaRPr>
                    </a:p>
                  </a:txBody>
                  <a:tcPr marL="121888" marR="121888" marT="36566" marB="3656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1"/>
                  </a:ext>
                </a:extLst>
              </a:tr>
              <a:tr h="548497">
                <a:tc>
                  <a:txBody>
                    <a:bodyPr/>
                    <a:lstStyle/>
                    <a:p>
                      <a:endParaRPr lang="en-US" sz="1900" dirty="0">
                        <a:latin typeface="Verdana" panose="020B0604030504040204" pitchFamily="34" charset="0"/>
                      </a:endParaRPr>
                    </a:p>
                  </a:txBody>
                  <a:tcPr marL="121888" marR="121888" marT="36566" marB="36566" anchor="ctr">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endParaRPr lang="en-US" sz="1900" dirty="0">
                        <a:latin typeface="Verdana" panose="020B0604030504040204" pitchFamily="34" charset="0"/>
                      </a:endParaRPr>
                    </a:p>
                  </a:txBody>
                  <a:tcPr marL="121888" marR="121888" marT="36566" marB="3656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2"/>
                  </a:ext>
                </a:extLst>
              </a:tr>
              <a:tr h="548497">
                <a:tc>
                  <a:txBody>
                    <a:bodyPr/>
                    <a:lstStyle/>
                    <a:p>
                      <a:endParaRPr lang="en-US" sz="1900" dirty="0">
                        <a:latin typeface="Verdana" panose="020B0604030504040204" pitchFamily="34" charset="0"/>
                      </a:endParaRPr>
                    </a:p>
                  </a:txBody>
                  <a:tcPr marL="121888" marR="121888" marT="36566" marB="36566" anchor="ctr">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noFill/>
                  </a:tcPr>
                </a:tc>
                <a:tc>
                  <a:txBody>
                    <a:bodyPr/>
                    <a:lstStyle/>
                    <a:p>
                      <a:endParaRPr lang="en-US" sz="1900" dirty="0">
                        <a:latin typeface="Verdana" panose="020B0604030504040204" pitchFamily="34" charset="0"/>
                      </a:endParaRPr>
                    </a:p>
                  </a:txBody>
                  <a:tcPr marL="121888" marR="121888" marT="36566" marB="3656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3" name="Table 2">
            <a:extLst>
              <a:ext uri="{FF2B5EF4-FFF2-40B4-BE49-F238E27FC236}">
                <a16:creationId xmlns:a16="http://schemas.microsoft.com/office/drawing/2014/main" id="{D98BB651-8265-4BCA-94CA-43C8F4986E1A}"/>
              </a:ext>
            </a:extLst>
          </p:cNvPr>
          <p:cNvGraphicFramePr>
            <a:graphicFrameLocks noGrp="1"/>
          </p:cNvGraphicFramePr>
          <p:nvPr>
            <p:extLst>
              <p:ext uri="{D42A27DB-BD31-4B8C-83A1-F6EECF244321}">
                <p14:modId xmlns:p14="http://schemas.microsoft.com/office/powerpoint/2010/main" val="2609092514"/>
              </p:ext>
            </p:extLst>
          </p:nvPr>
        </p:nvGraphicFramePr>
        <p:xfrm>
          <a:off x="651076" y="2416544"/>
          <a:ext cx="10870363" cy="548640"/>
        </p:xfrm>
        <a:graphic>
          <a:graphicData uri="http://schemas.openxmlformats.org/drawingml/2006/table">
            <a:tbl>
              <a:tblPr bandRow="1">
                <a:tableStyleId>{5C22544A-7EE6-4342-B048-85BDC9FD1C3A}</a:tableStyleId>
              </a:tblPr>
              <a:tblGrid>
                <a:gridCol w="3015233">
                  <a:extLst>
                    <a:ext uri="{9D8B030D-6E8A-4147-A177-3AD203B41FA5}">
                      <a16:colId xmlns:a16="http://schemas.microsoft.com/office/drawing/2014/main" val="20000"/>
                    </a:ext>
                  </a:extLst>
                </a:gridCol>
                <a:gridCol w="7855130">
                  <a:extLst>
                    <a:ext uri="{9D8B030D-6E8A-4147-A177-3AD203B41FA5}">
                      <a16:colId xmlns:a16="http://schemas.microsoft.com/office/drawing/2014/main" val="2189103115"/>
                    </a:ext>
                  </a:extLst>
                </a:gridCol>
              </a:tblGrid>
              <a:tr h="548640">
                <a:tc>
                  <a:txBody>
                    <a:bodyPr/>
                    <a:lstStyle/>
                    <a:p>
                      <a:pPr marL="0" marR="0" lvl="0" indent="0" algn="l" defTabSz="914400" rtl="0" eaLnBrk="1" fontAlgn="auto" latinLnBrk="0" hangingPunct="1">
                        <a:lnSpc>
                          <a:spcPct val="100000"/>
                        </a:lnSpc>
                        <a:spcBef>
                          <a:spcPts val="400"/>
                        </a:spcBef>
                        <a:spcAft>
                          <a:spcPts val="0"/>
                        </a:spcAft>
                        <a:buClr>
                          <a:srgbClr val="000000"/>
                        </a:buClr>
                        <a:buSzTx/>
                        <a:buFont typeface="Arial"/>
                        <a:buNone/>
                        <a:tabLst/>
                        <a:defRPr/>
                      </a:pPr>
                      <a:r>
                        <a:rPr kumimoji="0" lang="en-US" sz="2000" b="1" i="0" u="none" strike="noStrike" kern="0" cap="none" spc="0" normalizeH="0" baseline="0" noProof="0" dirty="0">
                          <a:ln>
                            <a:noFill/>
                          </a:ln>
                          <a:solidFill>
                            <a:schemeClr val="tx2"/>
                          </a:solidFill>
                          <a:effectLst/>
                          <a:uLnTx/>
                          <a:uFillTx/>
                          <a:latin typeface="Verdana" panose="020B0604030504040204" pitchFamily="34" charset="0"/>
                          <a:cs typeface="Arial"/>
                          <a:sym typeface="Arial"/>
                        </a:rPr>
                        <a:t>Expense</a:t>
                      </a:r>
                    </a:p>
                  </a:txBody>
                  <a:tcPr marL="0" marR="121888" marT="36566" marB="36566"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400"/>
                        </a:spcBef>
                        <a:spcAft>
                          <a:spcPts val="0"/>
                        </a:spcAft>
                        <a:buClr>
                          <a:srgbClr val="000000"/>
                        </a:buClr>
                        <a:buSzTx/>
                        <a:buFont typeface="Arial"/>
                        <a:buNone/>
                        <a:tabLst/>
                        <a:defRPr/>
                      </a:pPr>
                      <a:r>
                        <a:rPr kumimoji="0" lang="en-US" sz="2000" b="1" i="0" u="none" strike="noStrike" kern="0" cap="none" spc="0" normalizeH="0" baseline="0" dirty="0">
                          <a:ln>
                            <a:noFill/>
                          </a:ln>
                          <a:solidFill>
                            <a:schemeClr val="tx2"/>
                          </a:solidFill>
                          <a:effectLst/>
                          <a:uLnTx/>
                          <a:uFillTx/>
                          <a:latin typeface="Verdana" panose="020B0604030504040204" pitchFamily="34" charset="0"/>
                          <a:ea typeface="+mn-ea"/>
                          <a:cs typeface="Arial"/>
                        </a:rPr>
                        <a:t>How much or what can be cut?</a:t>
                      </a:r>
                    </a:p>
                  </a:txBody>
                  <a:tcPr marL="0" marR="121888" marT="36566" marB="3656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p:txBody>
          <a:bodyPr/>
          <a:lstStyle/>
          <a:p>
            <a:pPr lvl="0"/>
            <a:r>
              <a:rPr lang="en-US" dirty="0"/>
              <a:t>Strategies to Free Up Funds </a:t>
            </a:r>
          </a:p>
        </p:txBody>
      </p:sp>
      <p:sp>
        <p:nvSpPr>
          <p:cNvPr id="2" name="Google Shape;196;p34">
            <a:extLst>
              <a:ext uri="{FF2B5EF4-FFF2-40B4-BE49-F238E27FC236}">
                <a16:creationId xmlns:a16="http://schemas.microsoft.com/office/drawing/2014/main" id="{0DC163F5-F3C6-410E-806C-45375106E2BB}"/>
              </a:ext>
            </a:extLst>
          </p:cNvPr>
          <p:cNvSpPr txBox="1"/>
          <p:nvPr/>
        </p:nvSpPr>
        <p:spPr>
          <a:xfrm>
            <a:off x="1516730" y="1473769"/>
            <a:ext cx="3713526" cy="338427"/>
          </a:xfrm>
          <a:prstGeom prst="rect">
            <a:avLst/>
          </a:prstGeom>
          <a:noFill/>
          <a:ln>
            <a:noFill/>
          </a:ln>
        </p:spPr>
        <p:txBody>
          <a:bodyPr spcFirstLastPara="1" wrap="square" lIns="121868" tIns="60917" rIns="121868" bIns="60917" anchor="t" anchorCtr="0">
            <a:noAutofit/>
          </a:bodyPr>
          <a:lstStyle/>
          <a:p>
            <a:pPr algn="ctr">
              <a:buSzPts val="1800"/>
            </a:pPr>
            <a:endParaRPr sz="2133" b="1" dirty="0">
              <a:solidFill>
                <a:schemeClr val="accent2"/>
              </a:solidFill>
              <a:latin typeface="Gill Sans"/>
              <a:ea typeface="Gill Sans"/>
              <a:cs typeface="Gill Sans"/>
              <a:sym typeface="Gill Sans"/>
            </a:endParaRPr>
          </a:p>
        </p:txBody>
      </p:sp>
      <p:sp>
        <p:nvSpPr>
          <p:cNvPr id="3" name="Google Shape;197;p34">
            <a:extLst>
              <a:ext uri="{FF2B5EF4-FFF2-40B4-BE49-F238E27FC236}">
                <a16:creationId xmlns:a16="http://schemas.microsoft.com/office/drawing/2014/main" id="{2BE2BC8B-EF6E-4589-84A3-3AF054C2FEDD}"/>
              </a:ext>
            </a:extLst>
          </p:cNvPr>
          <p:cNvSpPr txBox="1"/>
          <p:nvPr/>
        </p:nvSpPr>
        <p:spPr>
          <a:xfrm>
            <a:off x="5860902" y="1190908"/>
            <a:ext cx="5371290" cy="502866"/>
          </a:xfrm>
          <a:prstGeom prst="rect">
            <a:avLst/>
          </a:prstGeom>
          <a:noFill/>
          <a:ln>
            <a:noFill/>
          </a:ln>
        </p:spPr>
        <p:txBody>
          <a:bodyPr vert="horz" lIns="91402" tIns="45688" rIns="91402" bIns="45688" rtlCol="0" anchor="t" anchorCtr="0">
            <a:noAutofit/>
          </a:bodyPr>
          <a:lstStyle>
            <a:defPPr marR="0" lvl="0" algn="l" rtl="0">
              <a:lnSpc>
                <a:spcPct val="100000"/>
              </a:lnSpc>
              <a:spcBef>
                <a:spcPts val="0"/>
              </a:spcBef>
              <a:spcAft>
                <a:spcPts val="0"/>
              </a:spcAft>
            </a:defPPr>
            <a:lvl1pPr marL="0" indent="0" defTabSz="914400" eaLnBrk="1" latinLnBrk="0" hangingPunct="1">
              <a:spcAft>
                <a:spcPts val="3150"/>
              </a:spcAft>
              <a:buClr>
                <a:schemeClr val="accent1"/>
              </a:buClr>
              <a:buFont typeface="Arial" panose="020B0604020202020204" pitchFamily="34" charset="0"/>
              <a:buNone/>
              <a:defRPr sz="1500" kern="1200">
                <a:solidFill>
                  <a:schemeClr val="accent2"/>
                </a:solidFill>
                <a:latin typeface="Verdana" panose="020B0604030504040204" pitchFamily="34" charset="0"/>
                <a:ea typeface="+mn-ea"/>
              </a:defRPr>
            </a:lvl1pPr>
            <a:lvl2pPr marL="574675" indent="-231775" defTabSz="91440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917575" indent="-228600" defTabSz="914400" eaLnBrk="1" latinLnBrk="0" hangingPunct="1">
              <a:spcBef>
                <a:spcPct val="20000"/>
              </a:spcBef>
              <a:buClr>
                <a:schemeClr val="accent1"/>
              </a:buClr>
              <a:buFont typeface="Arial" panose="020B0604020202020204" pitchFamily="34" charset="0"/>
              <a:buChar char="•"/>
              <a:defRPr kern="1200">
                <a:solidFill>
                  <a:schemeClr val="tx2"/>
                </a:solidFill>
                <a:latin typeface="+mn-lt"/>
                <a:ea typeface="+mn-ea"/>
                <a:cs typeface="+mn-cs"/>
              </a:defRPr>
            </a:lvl3pPr>
            <a:lvl4pPr marL="1250950" indent="-228600" defTabSz="91440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1606550" indent="-228600" defTabSz="91440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2514600" indent="-228600" defTabSz="91440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b="1" dirty="0">
                <a:solidFill>
                  <a:schemeClr val="accent1"/>
                </a:solidFill>
                <a:sym typeface="Gill Sans"/>
              </a:rPr>
              <a:t>Tips for Spending and Saving </a:t>
            </a:r>
          </a:p>
        </p:txBody>
      </p:sp>
      <p:sp>
        <p:nvSpPr>
          <p:cNvPr id="5" name="Donut 8">
            <a:extLst>
              <a:ext uri="{FF2B5EF4-FFF2-40B4-BE49-F238E27FC236}">
                <a16:creationId xmlns:a16="http://schemas.microsoft.com/office/drawing/2014/main" id="{53139E07-0772-4274-BC48-439711B707BA}"/>
              </a:ext>
            </a:extLst>
          </p:cNvPr>
          <p:cNvSpPr/>
          <p:nvPr/>
        </p:nvSpPr>
        <p:spPr>
          <a:xfrm>
            <a:off x="842952" y="1556209"/>
            <a:ext cx="4184923" cy="4184923"/>
          </a:xfrm>
          <a:prstGeom prst="donut">
            <a:avLst>
              <a:gd name="adj" fmla="val 7772"/>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ndParaRPr>
          </a:p>
        </p:txBody>
      </p:sp>
      <p:sp>
        <p:nvSpPr>
          <p:cNvPr id="7" name="Shape 136">
            <a:extLst>
              <a:ext uri="{FF2B5EF4-FFF2-40B4-BE49-F238E27FC236}">
                <a16:creationId xmlns:a16="http://schemas.microsoft.com/office/drawing/2014/main" id="{8D44B6F2-BD9E-4F86-9F1B-900340E68250}"/>
              </a:ext>
            </a:extLst>
          </p:cNvPr>
          <p:cNvSpPr txBox="1">
            <a:spLocks/>
          </p:cNvSpPr>
          <p:nvPr/>
        </p:nvSpPr>
        <p:spPr>
          <a:xfrm>
            <a:off x="5860902" y="1650012"/>
            <a:ext cx="4811193" cy="2498892"/>
          </a:xfrm>
          <a:prstGeom prst="rect">
            <a:avLst/>
          </a:prstGeom>
          <a:noFill/>
          <a:ln>
            <a:noFill/>
          </a:ln>
        </p:spPr>
        <p:txBody>
          <a:bodyPr vert="horz" lIns="91402" tIns="45688" rIns="91402" bIns="45688" rtlCol="0" anchor="t" anchorCtr="0">
            <a:noAutofit/>
          </a:bodyPr>
          <a:lstStyle>
            <a:lvl1pPr marL="174625" indent="-174625" algn="l" defTabSz="914400" rtl="0" eaLnBrk="1" latinLnBrk="0" hangingPunct="1">
              <a:spcBef>
                <a:spcPts val="18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574675" indent="-231775"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917575"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12509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16065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667"/>
              </a:spcAft>
            </a:pPr>
            <a:r>
              <a:rPr lang="en-US" sz="1600" dirty="0">
                <a:solidFill>
                  <a:schemeClr val="accent2"/>
                </a:solidFill>
                <a:latin typeface="Verdana" panose="020B0604030504040204" pitchFamily="34" charset="0"/>
                <a:cs typeface="Arial"/>
              </a:rPr>
              <a:t>Review subscriptions</a:t>
            </a:r>
          </a:p>
          <a:p>
            <a:pPr>
              <a:spcBef>
                <a:spcPts val="0"/>
              </a:spcBef>
              <a:spcAft>
                <a:spcPts val="667"/>
              </a:spcAft>
            </a:pPr>
            <a:r>
              <a:rPr lang="en-US" sz="1600" dirty="0">
                <a:solidFill>
                  <a:schemeClr val="accent2"/>
                </a:solidFill>
                <a:latin typeface="Verdana" panose="020B0604030504040204" pitchFamily="34" charset="0"/>
                <a:cs typeface="Arial"/>
              </a:rPr>
              <a:t>Shop around</a:t>
            </a:r>
          </a:p>
          <a:p>
            <a:pPr>
              <a:spcBef>
                <a:spcPts val="0"/>
              </a:spcBef>
              <a:spcAft>
                <a:spcPts val="667"/>
              </a:spcAft>
            </a:pPr>
            <a:r>
              <a:rPr lang="en-US" sz="1600" dirty="0">
                <a:solidFill>
                  <a:schemeClr val="accent2"/>
                </a:solidFill>
                <a:latin typeface="Verdana" panose="020B0604030504040204" pitchFamily="34" charset="0"/>
                <a:cs typeface="Arial"/>
              </a:rPr>
              <a:t>Check clearance aisles</a:t>
            </a:r>
          </a:p>
          <a:p>
            <a:pPr>
              <a:spcBef>
                <a:spcPts val="0"/>
              </a:spcBef>
              <a:spcAft>
                <a:spcPts val="667"/>
              </a:spcAft>
            </a:pPr>
            <a:r>
              <a:rPr lang="en-US" sz="1600" dirty="0">
                <a:solidFill>
                  <a:schemeClr val="accent2"/>
                </a:solidFill>
                <a:latin typeface="Verdana" panose="020B0604030504040204" pitchFamily="34" charset="0"/>
                <a:cs typeface="Arial"/>
              </a:rPr>
              <a:t>Check mark-down sites</a:t>
            </a:r>
          </a:p>
          <a:p>
            <a:pPr>
              <a:spcBef>
                <a:spcPts val="0"/>
              </a:spcBef>
              <a:spcAft>
                <a:spcPts val="667"/>
              </a:spcAft>
            </a:pPr>
            <a:r>
              <a:rPr lang="en-US" sz="1600" dirty="0">
                <a:solidFill>
                  <a:schemeClr val="accent2"/>
                </a:solidFill>
                <a:latin typeface="Verdana" panose="020B0604030504040204" pitchFamily="34" charset="0"/>
                <a:cs typeface="Arial"/>
              </a:rPr>
              <a:t>Buy in bulk</a:t>
            </a:r>
          </a:p>
          <a:p>
            <a:pPr>
              <a:spcBef>
                <a:spcPts val="0"/>
              </a:spcBef>
              <a:spcAft>
                <a:spcPts val="667"/>
              </a:spcAft>
            </a:pPr>
            <a:r>
              <a:rPr lang="en-US" sz="1600" dirty="0">
                <a:solidFill>
                  <a:schemeClr val="accent2"/>
                </a:solidFill>
                <a:latin typeface="Verdana" panose="020B0604030504040204" pitchFamily="34" charset="0"/>
                <a:cs typeface="Arial"/>
              </a:rPr>
              <a:t>Get it when it’s hot</a:t>
            </a:r>
          </a:p>
        </p:txBody>
      </p:sp>
      <p:pic>
        <p:nvPicPr>
          <p:cNvPr id="15" name="Picture 14">
            <a:extLst>
              <a:ext uri="{FF2B5EF4-FFF2-40B4-BE49-F238E27FC236}">
                <a16:creationId xmlns:a16="http://schemas.microsoft.com/office/drawing/2014/main" id="{959B9DBD-F33F-4E10-AC42-93077B4B23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3550" y="1846805"/>
            <a:ext cx="3603728" cy="3603728"/>
          </a:xfrm>
          <a:prstGeom prst="ellipse">
            <a:avLst/>
          </a:prstGeom>
        </p:spPr>
      </p:pic>
      <p:sp>
        <p:nvSpPr>
          <p:cNvPr id="25" name="Google Shape;197;p34">
            <a:extLst>
              <a:ext uri="{FF2B5EF4-FFF2-40B4-BE49-F238E27FC236}">
                <a16:creationId xmlns:a16="http://schemas.microsoft.com/office/drawing/2014/main" id="{93B7AA35-2EFF-4C5F-BC09-5A2F60AE2081}"/>
              </a:ext>
            </a:extLst>
          </p:cNvPr>
          <p:cNvSpPr txBox="1"/>
          <p:nvPr/>
        </p:nvSpPr>
        <p:spPr>
          <a:xfrm>
            <a:off x="5860902" y="3923130"/>
            <a:ext cx="5371290" cy="502866"/>
          </a:xfrm>
          <a:prstGeom prst="rect">
            <a:avLst/>
          </a:prstGeom>
          <a:noFill/>
          <a:ln>
            <a:noFill/>
          </a:ln>
        </p:spPr>
        <p:txBody>
          <a:bodyPr vert="horz" lIns="91402" tIns="45688" rIns="91402" bIns="45688" rtlCol="0" anchor="t" anchorCtr="0">
            <a:noAutofit/>
          </a:bodyPr>
          <a:lstStyle>
            <a:defPPr marR="0" lvl="0" algn="l" rtl="0">
              <a:lnSpc>
                <a:spcPct val="100000"/>
              </a:lnSpc>
              <a:spcBef>
                <a:spcPts val="0"/>
              </a:spcBef>
              <a:spcAft>
                <a:spcPts val="0"/>
              </a:spcAft>
            </a:defPPr>
            <a:lvl1pPr marL="0" indent="0" defTabSz="914400" eaLnBrk="1" latinLnBrk="0" hangingPunct="1">
              <a:spcAft>
                <a:spcPts val="3150"/>
              </a:spcAft>
              <a:buClr>
                <a:schemeClr val="accent1"/>
              </a:buClr>
              <a:buFont typeface="Arial" panose="020B0604020202020204" pitchFamily="34" charset="0"/>
              <a:buNone/>
              <a:defRPr sz="1500" kern="1200">
                <a:solidFill>
                  <a:schemeClr val="accent2"/>
                </a:solidFill>
                <a:latin typeface="Verdana" panose="020B0604030504040204" pitchFamily="34" charset="0"/>
                <a:ea typeface="+mn-ea"/>
              </a:defRPr>
            </a:lvl1pPr>
            <a:lvl2pPr marL="574675" indent="-231775" defTabSz="91440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917575" indent="-228600" defTabSz="914400" eaLnBrk="1" latinLnBrk="0" hangingPunct="1">
              <a:spcBef>
                <a:spcPct val="20000"/>
              </a:spcBef>
              <a:buClr>
                <a:schemeClr val="accent1"/>
              </a:buClr>
              <a:buFont typeface="Arial" panose="020B0604020202020204" pitchFamily="34" charset="0"/>
              <a:buChar char="•"/>
              <a:defRPr kern="1200">
                <a:solidFill>
                  <a:schemeClr val="tx2"/>
                </a:solidFill>
                <a:latin typeface="+mn-lt"/>
                <a:ea typeface="+mn-ea"/>
                <a:cs typeface="+mn-cs"/>
              </a:defRPr>
            </a:lvl3pPr>
            <a:lvl4pPr marL="1250950" indent="-228600" defTabSz="91440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1606550" indent="-228600" defTabSz="91440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2514600" indent="-228600" defTabSz="91440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b="1" dirty="0">
                <a:solidFill>
                  <a:schemeClr val="accent1"/>
                </a:solidFill>
                <a:sym typeface="Gill Sans"/>
              </a:rPr>
              <a:t>Rules for Deals</a:t>
            </a:r>
          </a:p>
        </p:txBody>
      </p:sp>
      <p:sp>
        <p:nvSpPr>
          <p:cNvPr id="26" name="Shape 136">
            <a:extLst>
              <a:ext uri="{FF2B5EF4-FFF2-40B4-BE49-F238E27FC236}">
                <a16:creationId xmlns:a16="http://schemas.microsoft.com/office/drawing/2014/main" id="{8F45140C-6B8A-453C-8F2C-94AE2B92CF89}"/>
              </a:ext>
            </a:extLst>
          </p:cNvPr>
          <p:cNvSpPr txBox="1">
            <a:spLocks/>
          </p:cNvSpPr>
          <p:nvPr/>
        </p:nvSpPr>
        <p:spPr>
          <a:xfrm>
            <a:off x="5860902" y="4382234"/>
            <a:ext cx="4811193" cy="1820995"/>
          </a:xfrm>
          <a:prstGeom prst="rect">
            <a:avLst/>
          </a:prstGeom>
          <a:noFill/>
          <a:ln>
            <a:noFill/>
          </a:ln>
        </p:spPr>
        <p:txBody>
          <a:bodyPr vert="horz" lIns="91402" tIns="45688" rIns="91402" bIns="45688" rtlCol="0" anchor="t" anchorCtr="0">
            <a:noAutofit/>
          </a:bodyPr>
          <a:lstStyle>
            <a:lvl1pPr marL="174625" indent="-174625" algn="l" defTabSz="914400" rtl="0" eaLnBrk="1" latinLnBrk="0" hangingPunct="1">
              <a:spcBef>
                <a:spcPts val="18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574675" indent="-231775"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917575"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12509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16065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667"/>
              </a:spcAft>
            </a:pPr>
            <a:r>
              <a:rPr lang="en-US" sz="1600" dirty="0">
                <a:solidFill>
                  <a:schemeClr val="accent2"/>
                </a:solidFill>
                <a:latin typeface="Verdana" panose="020B0604030504040204" pitchFamily="34" charset="0"/>
                <a:cs typeface="Arial"/>
              </a:rPr>
              <a:t>Check expiration dates</a:t>
            </a:r>
          </a:p>
          <a:p>
            <a:pPr>
              <a:spcBef>
                <a:spcPts val="0"/>
              </a:spcBef>
              <a:spcAft>
                <a:spcPts val="667"/>
              </a:spcAft>
            </a:pPr>
            <a:r>
              <a:rPr lang="en-US" sz="1600" dirty="0">
                <a:solidFill>
                  <a:schemeClr val="accent2"/>
                </a:solidFill>
                <a:latin typeface="Verdana" panose="020B0604030504040204" pitchFamily="34" charset="0"/>
                <a:cs typeface="Arial"/>
              </a:rPr>
              <a:t>Look for defects and damage</a:t>
            </a:r>
          </a:p>
          <a:p>
            <a:pPr>
              <a:spcBef>
                <a:spcPts val="0"/>
              </a:spcBef>
              <a:spcAft>
                <a:spcPts val="667"/>
              </a:spcAft>
            </a:pPr>
            <a:r>
              <a:rPr lang="en-US" sz="1600" dirty="0">
                <a:solidFill>
                  <a:schemeClr val="accent2"/>
                </a:solidFill>
                <a:latin typeface="Verdana" panose="020B0604030504040204" pitchFamily="34" charset="0"/>
                <a:cs typeface="Arial"/>
              </a:rPr>
              <a:t>Shop around </a:t>
            </a:r>
          </a:p>
          <a:p>
            <a:pPr>
              <a:spcBef>
                <a:spcPts val="0"/>
              </a:spcBef>
              <a:spcAft>
                <a:spcPts val="667"/>
              </a:spcAft>
            </a:pPr>
            <a:r>
              <a:rPr lang="en-US" sz="1600" dirty="0">
                <a:solidFill>
                  <a:schemeClr val="accent2"/>
                </a:solidFill>
                <a:latin typeface="Verdana" panose="020B0604030504040204" pitchFamily="34" charset="0"/>
                <a:cs typeface="Arial"/>
              </a:rPr>
              <a:t>Will you use it?</a:t>
            </a:r>
          </a:p>
          <a:p>
            <a:pPr>
              <a:spcBef>
                <a:spcPts val="0"/>
              </a:spcBef>
              <a:spcAft>
                <a:spcPts val="667"/>
              </a:spcAft>
            </a:pPr>
            <a:r>
              <a:rPr lang="en-US" sz="1600" dirty="0">
                <a:solidFill>
                  <a:schemeClr val="accent2"/>
                </a:solidFill>
                <a:latin typeface="Verdana" panose="020B0604030504040204" pitchFamily="34" charset="0"/>
                <a:cs typeface="Arial"/>
              </a:rPr>
              <a:t>Do you need 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txBox="1">
            <a:spLocks noGrp="1"/>
          </p:cNvSpPr>
          <p:nvPr>
            <p:ph type="title"/>
          </p:nvPr>
        </p:nvSpPr>
        <p:spPr/>
        <p:txBody>
          <a:bodyPr/>
          <a:lstStyle/>
          <a:p>
            <a:pPr lvl="0"/>
            <a:r>
              <a:rPr lang="en-US" dirty="0"/>
              <a:t>Strategies for Sticking to a Budget </a:t>
            </a:r>
          </a:p>
        </p:txBody>
      </p:sp>
      <p:sp>
        <p:nvSpPr>
          <p:cNvPr id="219" name="Google Shape;219;p37"/>
          <p:cNvSpPr txBox="1"/>
          <p:nvPr/>
        </p:nvSpPr>
        <p:spPr>
          <a:xfrm>
            <a:off x="432486" y="1315678"/>
            <a:ext cx="7860993" cy="4661181"/>
          </a:xfrm>
          <a:prstGeom prst="rect">
            <a:avLst/>
          </a:prstGeom>
          <a:noFill/>
          <a:ln>
            <a:noFill/>
          </a:ln>
        </p:spPr>
        <p:txBody>
          <a:bodyPr spcFirstLastPara="1" wrap="square" lIns="121868" tIns="60917" rIns="121868" bIns="60917" anchor="t" anchorCtr="0">
            <a:noAutofit/>
          </a:bodyPr>
          <a:lstStyle/>
          <a:p>
            <a:pPr>
              <a:buSzPts val="1400"/>
            </a:pPr>
            <a:r>
              <a:rPr lang="en" sz="2133" b="1" dirty="0">
                <a:solidFill>
                  <a:schemeClr val="accent1"/>
                </a:solidFill>
                <a:latin typeface="Verdana" panose="020B0604030504040204" pitchFamily="34" charset="0"/>
                <a:ea typeface="Verdana" panose="020B0604030504040204" pitchFamily="34" charset="0"/>
                <a:cs typeface="Gill Sans"/>
                <a:sym typeface="Gill Sans"/>
              </a:rPr>
              <a:t>Strategy #1</a:t>
            </a:r>
          </a:p>
          <a:p>
            <a:pPr>
              <a:buSzPts val="1400"/>
            </a:pPr>
            <a:r>
              <a:rPr lang="en" sz="2133" dirty="0">
                <a:latin typeface="Verdana" panose="020B0604030504040204" pitchFamily="34" charset="0"/>
                <a:ea typeface="Verdana" panose="020B0604030504040204" pitchFamily="34" charset="0"/>
                <a:cs typeface="Gill Sans"/>
                <a:sym typeface="Gill Sans"/>
              </a:rPr>
              <a:t>Focus on rewards versus punishments</a:t>
            </a:r>
            <a:endParaRPr sz="1466" dirty="0">
              <a:latin typeface="Verdana" panose="020B0604030504040204" pitchFamily="34" charset="0"/>
              <a:ea typeface="Verdana" panose="020B0604030504040204" pitchFamily="34" charset="0"/>
              <a:cs typeface="Gill Sans"/>
              <a:sym typeface="Gill Sans"/>
            </a:endParaRPr>
          </a:p>
          <a:p>
            <a:pPr>
              <a:buSzPts val="2000"/>
            </a:pPr>
            <a:r>
              <a:rPr lang="en" sz="2133" dirty="0">
                <a:latin typeface="Verdana" panose="020B0604030504040204" pitchFamily="34" charset="0"/>
                <a:ea typeface="Verdana" panose="020B0604030504040204" pitchFamily="34" charset="0"/>
                <a:cs typeface="Gill Sans"/>
                <a:sym typeface="Gill Sans"/>
              </a:rPr>
              <a:t> </a:t>
            </a:r>
            <a:endParaRPr sz="1466" dirty="0">
              <a:latin typeface="Verdana" panose="020B0604030504040204" pitchFamily="34" charset="0"/>
              <a:ea typeface="Verdana" panose="020B0604030504040204" pitchFamily="34" charset="0"/>
              <a:cs typeface="Gill Sans"/>
              <a:sym typeface="Gill Sans"/>
            </a:endParaRPr>
          </a:p>
          <a:p>
            <a:pPr>
              <a:buSzPts val="2000"/>
            </a:pPr>
            <a:r>
              <a:rPr lang="en" sz="2133" b="1" dirty="0">
                <a:solidFill>
                  <a:schemeClr val="accent1"/>
                </a:solidFill>
                <a:latin typeface="Verdana" panose="020B0604030504040204" pitchFamily="34" charset="0"/>
                <a:ea typeface="Verdana" panose="020B0604030504040204" pitchFamily="34" charset="0"/>
                <a:cs typeface="Gill Sans"/>
                <a:sym typeface="Gill Sans"/>
              </a:rPr>
              <a:t>Strategy #2</a:t>
            </a:r>
          </a:p>
          <a:p>
            <a:pPr>
              <a:buSzPts val="2000"/>
            </a:pPr>
            <a:r>
              <a:rPr lang="en" sz="2133" dirty="0">
                <a:latin typeface="Verdana" panose="020B0604030504040204" pitchFamily="34" charset="0"/>
                <a:ea typeface="Verdana" panose="020B0604030504040204" pitchFamily="34" charset="0"/>
                <a:cs typeface="Gill Sans"/>
                <a:sym typeface="Gill Sans"/>
              </a:rPr>
              <a:t>Make it automatic </a:t>
            </a:r>
            <a:endParaRPr sz="1466" dirty="0">
              <a:latin typeface="Verdana" panose="020B0604030504040204" pitchFamily="34" charset="0"/>
              <a:ea typeface="Verdana" panose="020B0604030504040204" pitchFamily="34" charset="0"/>
              <a:cs typeface="Gill Sans"/>
              <a:sym typeface="Gill Sans"/>
            </a:endParaRPr>
          </a:p>
          <a:p>
            <a:pPr>
              <a:buSzPts val="2000"/>
            </a:pPr>
            <a:endParaRPr sz="2133" dirty="0">
              <a:latin typeface="Verdana" panose="020B0604030504040204" pitchFamily="34" charset="0"/>
              <a:ea typeface="Verdana" panose="020B0604030504040204" pitchFamily="34" charset="0"/>
              <a:cs typeface="Gill Sans"/>
              <a:sym typeface="Gill Sans"/>
            </a:endParaRPr>
          </a:p>
          <a:p>
            <a:pPr>
              <a:buSzPts val="2000"/>
            </a:pPr>
            <a:r>
              <a:rPr lang="en" sz="2133" b="1" dirty="0">
                <a:solidFill>
                  <a:schemeClr val="accent1"/>
                </a:solidFill>
                <a:latin typeface="Verdana" panose="020B0604030504040204" pitchFamily="34" charset="0"/>
                <a:ea typeface="Verdana" panose="020B0604030504040204" pitchFamily="34" charset="0"/>
                <a:cs typeface="Gill Sans"/>
                <a:sym typeface="Gill Sans"/>
              </a:rPr>
              <a:t>Strategy #3</a:t>
            </a:r>
          </a:p>
          <a:p>
            <a:pPr>
              <a:buSzPts val="2000"/>
            </a:pPr>
            <a:r>
              <a:rPr lang="en" sz="2133" dirty="0">
                <a:latin typeface="Verdana" panose="020B0604030504040204" pitchFamily="34" charset="0"/>
                <a:ea typeface="Verdana" panose="020B0604030504040204" pitchFamily="34" charset="0"/>
                <a:cs typeface="Gill Sans"/>
                <a:sym typeface="Gill Sans"/>
              </a:rPr>
              <a:t>Create buckets</a:t>
            </a:r>
            <a:endParaRPr sz="1466" dirty="0">
              <a:latin typeface="Verdana" panose="020B0604030504040204" pitchFamily="34" charset="0"/>
              <a:ea typeface="Verdana" panose="020B0604030504040204" pitchFamily="34" charset="0"/>
              <a:cs typeface="Gill Sans"/>
              <a:sym typeface="Gill Sans"/>
            </a:endParaRPr>
          </a:p>
          <a:p>
            <a:pPr>
              <a:buSzPts val="2000"/>
            </a:pPr>
            <a:endParaRPr sz="2133" dirty="0">
              <a:latin typeface="Verdana" panose="020B0604030504040204" pitchFamily="34" charset="0"/>
              <a:ea typeface="Verdana" panose="020B0604030504040204" pitchFamily="34" charset="0"/>
              <a:cs typeface="Gill Sans"/>
              <a:sym typeface="Gill Sans"/>
            </a:endParaRPr>
          </a:p>
          <a:p>
            <a:pPr>
              <a:buSzPts val="2000"/>
            </a:pPr>
            <a:r>
              <a:rPr lang="en" sz="2133" b="1" dirty="0">
                <a:solidFill>
                  <a:schemeClr val="accent1"/>
                </a:solidFill>
                <a:latin typeface="Verdana" panose="020B0604030504040204" pitchFamily="34" charset="0"/>
                <a:ea typeface="Verdana" panose="020B0604030504040204" pitchFamily="34" charset="0"/>
                <a:cs typeface="Gill Sans"/>
                <a:sym typeface="Gill Sans"/>
              </a:rPr>
              <a:t>Strategy #4</a:t>
            </a:r>
          </a:p>
          <a:p>
            <a:pPr>
              <a:buSzPts val="2000"/>
            </a:pPr>
            <a:r>
              <a:rPr lang="en" sz="2133" dirty="0">
                <a:latin typeface="Verdana" panose="020B0604030504040204" pitchFamily="34" charset="0"/>
                <a:ea typeface="Verdana" panose="020B0604030504040204" pitchFamily="34" charset="0"/>
                <a:cs typeface="Gill Sans"/>
                <a:sym typeface="Gill Sans"/>
              </a:rPr>
              <a:t>Get real-time spending feedback, and set reminders</a:t>
            </a:r>
            <a:endParaRPr sz="1466" dirty="0">
              <a:latin typeface="Verdana" panose="020B0604030504040204" pitchFamily="34" charset="0"/>
              <a:ea typeface="Verdana" panose="020B0604030504040204" pitchFamily="34" charset="0"/>
              <a:cs typeface="Gill Sans"/>
              <a:sym typeface="Gill Sans"/>
            </a:endParaRPr>
          </a:p>
          <a:p>
            <a:pPr>
              <a:buSzPts val="2000"/>
            </a:pPr>
            <a:endParaRPr sz="2133" dirty="0">
              <a:latin typeface="Verdana" panose="020B0604030504040204" pitchFamily="34" charset="0"/>
              <a:ea typeface="Verdana" panose="020B0604030504040204" pitchFamily="34" charset="0"/>
              <a:cs typeface="Gill Sans"/>
              <a:sym typeface="Gill Sans"/>
            </a:endParaRPr>
          </a:p>
          <a:p>
            <a:pPr>
              <a:buSzPts val="2000"/>
            </a:pPr>
            <a:r>
              <a:rPr lang="en" sz="2133" b="1" dirty="0">
                <a:solidFill>
                  <a:schemeClr val="accent2"/>
                </a:solidFill>
                <a:latin typeface="Verdana" panose="020B0604030504040204" pitchFamily="34" charset="0"/>
                <a:ea typeface="Verdana" panose="020B0604030504040204" pitchFamily="34" charset="0"/>
                <a:cs typeface="Gill Sans"/>
                <a:sym typeface="Gill Sans"/>
              </a:rPr>
              <a:t>Don’t forget about your financial institution representatives. They might be able to help!</a:t>
            </a:r>
            <a:endParaRPr sz="1466" b="1" dirty="0">
              <a:solidFill>
                <a:schemeClr val="accent2"/>
              </a:solidFill>
              <a:latin typeface="Verdana" panose="020B0604030504040204" pitchFamily="34" charset="0"/>
              <a:ea typeface="Verdana" panose="020B0604030504040204" pitchFamily="34" charset="0"/>
              <a:cs typeface="Gill Sans"/>
              <a:sym typeface="Gill Sans"/>
            </a:endParaRPr>
          </a:p>
        </p:txBody>
      </p:sp>
      <p:pic>
        <p:nvPicPr>
          <p:cNvPr id="4" name="Picture 3">
            <a:extLst>
              <a:ext uri="{FF2B5EF4-FFF2-40B4-BE49-F238E27FC236}">
                <a16:creationId xmlns:a16="http://schemas.microsoft.com/office/drawing/2014/main" id="{2B528CD7-D9D3-41CA-A717-043A4A80589B}"/>
              </a:ext>
            </a:extLst>
          </p:cNvPr>
          <p:cNvPicPr>
            <a:picLocks noChangeAspect="1"/>
          </p:cNvPicPr>
          <p:nvPr/>
        </p:nvPicPr>
        <p:blipFill>
          <a:blip r:embed="rId3"/>
          <a:stretch>
            <a:fillRect/>
          </a:stretch>
        </p:blipFill>
        <p:spPr>
          <a:xfrm>
            <a:off x="8654722" y="2054578"/>
            <a:ext cx="2288362" cy="30437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5" name="Rectangle 4">
            <a:extLst>
              <a:ext uri="{FF2B5EF4-FFF2-40B4-BE49-F238E27FC236}">
                <a16:creationId xmlns:a16="http://schemas.microsoft.com/office/drawing/2014/main" id="{64DEA708-67A3-4104-9584-5A47D9C3188F}"/>
              </a:ext>
            </a:extLst>
          </p:cNvPr>
          <p:cNvSpPr/>
          <p:nvPr/>
        </p:nvSpPr>
        <p:spPr>
          <a:xfrm>
            <a:off x="0" y="893"/>
            <a:ext cx="4570809" cy="6856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ndParaRPr>
          </a:p>
        </p:txBody>
      </p:sp>
      <p:sp>
        <p:nvSpPr>
          <p:cNvPr id="6" name="Oval 5">
            <a:extLst>
              <a:ext uri="{FF2B5EF4-FFF2-40B4-BE49-F238E27FC236}">
                <a16:creationId xmlns:a16="http://schemas.microsoft.com/office/drawing/2014/main" id="{48C204A5-B97C-42A6-AE3F-D27DBEF53182}"/>
              </a:ext>
            </a:extLst>
          </p:cNvPr>
          <p:cNvSpPr/>
          <p:nvPr/>
        </p:nvSpPr>
        <p:spPr>
          <a:xfrm>
            <a:off x="614204" y="2785393"/>
            <a:ext cx="3342404" cy="3342404"/>
          </a:xfrm>
          <a:prstGeom prst="ellipse">
            <a:avLst/>
          </a:prstGeom>
          <a:solidFill>
            <a:schemeClr val="bg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ndParaRPr>
          </a:p>
        </p:txBody>
      </p:sp>
      <p:sp>
        <p:nvSpPr>
          <p:cNvPr id="7" name="Shape 135">
            <a:extLst>
              <a:ext uri="{FF2B5EF4-FFF2-40B4-BE49-F238E27FC236}">
                <a16:creationId xmlns:a16="http://schemas.microsoft.com/office/drawing/2014/main" id="{A1BC029C-1BC2-4275-95B8-41357E107EC1}"/>
              </a:ext>
            </a:extLst>
          </p:cNvPr>
          <p:cNvSpPr txBox="1">
            <a:spLocks/>
          </p:cNvSpPr>
          <p:nvPr/>
        </p:nvSpPr>
        <p:spPr>
          <a:xfrm>
            <a:off x="447559" y="760412"/>
            <a:ext cx="3675693" cy="1360132"/>
          </a:xfrm>
          <a:prstGeom prst="rect">
            <a:avLst/>
          </a:prstGeom>
          <a:noFill/>
          <a:ln>
            <a:noFill/>
          </a:ln>
        </p:spPr>
        <p:txBody>
          <a:bodyPr vert="horz" lIns="91402" tIns="45688" rIns="91402" bIns="45688" rtlCol="0" anchor="t" anchorCtr="0">
            <a:no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lnSpc>
                <a:spcPct val="80000"/>
              </a:lnSpc>
              <a:buSzPct val="25000"/>
            </a:pPr>
            <a:r>
              <a:rPr lang="en-US" sz="4799" b="0" dirty="0">
                <a:solidFill>
                  <a:schemeClr val="bg1"/>
                </a:solidFill>
                <a:latin typeface="Verdana" panose="020B0604030504040204" pitchFamily="34" charset="0"/>
              </a:rPr>
              <a:t>Workshop</a:t>
            </a:r>
            <a:br>
              <a:rPr lang="en-US" sz="4799" b="0" dirty="0">
                <a:solidFill>
                  <a:schemeClr val="bg1"/>
                </a:solidFill>
                <a:latin typeface="Verdana" panose="020B0604030504040204" pitchFamily="34" charset="0"/>
              </a:rPr>
            </a:br>
            <a:r>
              <a:rPr lang="en-US" sz="4799" b="0" dirty="0">
                <a:solidFill>
                  <a:schemeClr val="bg1"/>
                </a:solidFill>
                <a:latin typeface="Verdana" panose="020B0604030504040204" pitchFamily="34" charset="0"/>
              </a:rPr>
              <a:t>Goals</a:t>
            </a:r>
            <a:endParaRPr lang="en-US" sz="4799" b="0" dirty="0">
              <a:solidFill>
                <a:schemeClr val="bg1"/>
              </a:solidFill>
              <a:latin typeface="Verdana" panose="020B0604030504040204" pitchFamily="34" charset="0"/>
              <a:sym typeface="Helvetica Neue"/>
            </a:endParaRPr>
          </a:p>
        </p:txBody>
      </p:sp>
      <p:sp>
        <p:nvSpPr>
          <p:cNvPr id="8" name="Oval 7">
            <a:extLst>
              <a:ext uri="{FF2B5EF4-FFF2-40B4-BE49-F238E27FC236}">
                <a16:creationId xmlns:a16="http://schemas.microsoft.com/office/drawing/2014/main" id="{7C97C9DD-0124-4A47-9718-2103BA2B7217}"/>
              </a:ext>
            </a:extLst>
          </p:cNvPr>
          <p:cNvSpPr/>
          <p:nvPr/>
        </p:nvSpPr>
        <p:spPr>
          <a:xfrm>
            <a:off x="771325" y="2942515"/>
            <a:ext cx="3028162" cy="3028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ndParaRPr>
          </a:p>
        </p:txBody>
      </p:sp>
      <p:sp>
        <p:nvSpPr>
          <p:cNvPr id="9" name="Rectangle 8">
            <a:extLst>
              <a:ext uri="{FF2B5EF4-FFF2-40B4-BE49-F238E27FC236}">
                <a16:creationId xmlns:a16="http://schemas.microsoft.com/office/drawing/2014/main" id="{B8489CAA-EF7C-4B89-915F-27E6AD1D365D}"/>
              </a:ext>
            </a:extLst>
          </p:cNvPr>
          <p:cNvSpPr/>
          <p:nvPr/>
        </p:nvSpPr>
        <p:spPr>
          <a:xfrm>
            <a:off x="1829907" y="2238636"/>
            <a:ext cx="910995" cy="571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ndParaRPr>
          </a:p>
        </p:txBody>
      </p:sp>
      <p:pic>
        <p:nvPicPr>
          <p:cNvPr id="10" name="Picture 9">
            <a:extLst>
              <a:ext uri="{FF2B5EF4-FFF2-40B4-BE49-F238E27FC236}">
                <a16:creationId xmlns:a16="http://schemas.microsoft.com/office/drawing/2014/main" id="{C90A0438-FEDF-4658-A7E5-8DBEBCE00D26}"/>
              </a:ext>
            </a:extLst>
          </p:cNvPr>
          <p:cNvPicPr>
            <a:picLocks noChangeAspect="1"/>
          </p:cNvPicPr>
          <p:nvPr/>
        </p:nvPicPr>
        <p:blipFill>
          <a:blip r:embed="rId3"/>
          <a:stretch>
            <a:fillRect/>
          </a:stretch>
        </p:blipFill>
        <p:spPr>
          <a:xfrm>
            <a:off x="1273991" y="3345132"/>
            <a:ext cx="2022829" cy="2270327"/>
          </a:xfrm>
          <a:prstGeom prst="rect">
            <a:avLst/>
          </a:prstGeom>
        </p:spPr>
      </p:pic>
      <p:sp>
        <p:nvSpPr>
          <p:cNvPr id="12" name="Rectangle 11">
            <a:extLst>
              <a:ext uri="{FF2B5EF4-FFF2-40B4-BE49-F238E27FC236}">
                <a16:creationId xmlns:a16="http://schemas.microsoft.com/office/drawing/2014/main" id="{A0823E85-129A-4241-951F-BDC4EB92F0DD}"/>
              </a:ext>
            </a:extLst>
          </p:cNvPr>
          <p:cNvSpPr/>
          <p:nvPr/>
        </p:nvSpPr>
        <p:spPr>
          <a:xfrm>
            <a:off x="4959166" y="847248"/>
            <a:ext cx="5224507" cy="523092"/>
          </a:xfrm>
          <a:prstGeom prst="rect">
            <a:avLst/>
          </a:prstGeom>
        </p:spPr>
        <p:txBody>
          <a:bodyPr wrap="none" anchor="b">
            <a:spAutoFit/>
          </a:bodyPr>
          <a:lstStyle/>
          <a:p>
            <a:pPr>
              <a:spcBef>
                <a:spcPts val="400"/>
              </a:spcBef>
              <a:spcAft>
                <a:spcPts val="600"/>
              </a:spcAft>
              <a:buClr>
                <a:srgbClr val="262626"/>
              </a:buClr>
            </a:pPr>
            <a:r>
              <a:rPr lang="en-US" sz="2799" dirty="0">
                <a:solidFill>
                  <a:schemeClr val="accent2"/>
                </a:solidFill>
                <a:latin typeface="Verdana" panose="020B0604030504040204" pitchFamily="34" charset="0"/>
                <a:sym typeface="Helvetica Neue"/>
              </a:rPr>
              <a:t>In this workshop, you will...</a:t>
            </a:r>
          </a:p>
        </p:txBody>
      </p:sp>
      <p:cxnSp>
        <p:nvCxnSpPr>
          <p:cNvPr id="13" name="Straight Connector 12">
            <a:extLst>
              <a:ext uri="{FF2B5EF4-FFF2-40B4-BE49-F238E27FC236}">
                <a16:creationId xmlns:a16="http://schemas.microsoft.com/office/drawing/2014/main" id="{B04BEC4C-CE88-46F2-B140-9E7F1B5D4F9B}"/>
              </a:ext>
            </a:extLst>
          </p:cNvPr>
          <p:cNvCxnSpPr>
            <a:cxnSpLocks/>
          </p:cNvCxnSpPr>
          <p:nvPr/>
        </p:nvCxnSpPr>
        <p:spPr>
          <a:xfrm>
            <a:off x="4999675" y="1433832"/>
            <a:ext cx="7189150" cy="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5921AB26-AF2D-4E35-B64B-60481435E973}"/>
              </a:ext>
            </a:extLst>
          </p:cNvPr>
          <p:cNvSpPr/>
          <p:nvPr/>
        </p:nvSpPr>
        <p:spPr>
          <a:xfrm>
            <a:off x="5473537" y="1830288"/>
            <a:ext cx="556932" cy="5569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Verdana" panose="020B0604030504040204" pitchFamily="34" charset="0"/>
              </a:rPr>
              <a:t>1</a:t>
            </a:r>
          </a:p>
        </p:txBody>
      </p:sp>
      <p:sp>
        <p:nvSpPr>
          <p:cNvPr id="16" name="Oval 15">
            <a:extLst>
              <a:ext uri="{FF2B5EF4-FFF2-40B4-BE49-F238E27FC236}">
                <a16:creationId xmlns:a16="http://schemas.microsoft.com/office/drawing/2014/main" id="{61B21BDD-4509-44E8-83D0-41147EBE2DC1}"/>
              </a:ext>
            </a:extLst>
          </p:cNvPr>
          <p:cNvSpPr/>
          <p:nvPr/>
        </p:nvSpPr>
        <p:spPr>
          <a:xfrm>
            <a:off x="5473537" y="2763970"/>
            <a:ext cx="556932" cy="5569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Verdana" panose="020B0604030504040204" pitchFamily="34" charset="0"/>
              </a:rPr>
              <a:t>2</a:t>
            </a:r>
          </a:p>
        </p:txBody>
      </p:sp>
      <p:sp>
        <p:nvSpPr>
          <p:cNvPr id="17" name="Oval 16">
            <a:extLst>
              <a:ext uri="{FF2B5EF4-FFF2-40B4-BE49-F238E27FC236}">
                <a16:creationId xmlns:a16="http://schemas.microsoft.com/office/drawing/2014/main" id="{B02E5313-C70F-41C7-8C5C-EE9140074BD3}"/>
              </a:ext>
            </a:extLst>
          </p:cNvPr>
          <p:cNvSpPr/>
          <p:nvPr/>
        </p:nvSpPr>
        <p:spPr>
          <a:xfrm>
            <a:off x="5473537" y="3533059"/>
            <a:ext cx="556932" cy="5569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Verdana" panose="020B0604030504040204" pitchFamily="34" charset="0"/>
              </a:rPr>
              <a:t>3</a:t>
            </a:r>
          </a:p>
        </p:txBody>
      </p:sp>
      <p:sp>
        <p:nvSpPr>
          <p:cNvPr id="20" name="TextBox 19">
            <a:extLst>
              <a:ext uri="{FF2B5EF4-FFF2-40B4-BE49-F238E27FC236}">
                <a16:creationId xmlns:a16="http://schemas.microsoft.com/office/drawing/2014/main" id="{D72B4FA3-BCF4-4CCC-8875-2070C525CF54}"/>
              </a:ext>
            </a:extLst>
          </p:cNvPr>
          <p:cNvSpPr txBox="1"/>
          <p:nvPr/>
        </p:nvSpPr>
        <p:spPr>
          <a:xfrm>
            <a:off x="376635" y="6336903"/>
            <a:ext cx="1821332" cy="246221"/>
          </a:xfrm>
          <a:prstGeom prst="rect">
            <a:avLst/>
          </a:prstGeom>
          <a:noFill/>
        </p:spPr>
        <p:txBody>
          <a:bodyPr wrap="none" rtlCol="0">
            <a:spAutoFit/>
          </a:bodyPr>
          <a:lstStyle/>
          <a:p>
            <a:r>
              <a:rPr lang="en-US" sz="1000" dirty="0">
                <a:solidFill>
                  <a:schemeClr val="bg1"/>
                </a:solidFill>
              </a:rPr>
              <a:t>Copyright 2022 EVERFI, Inc.</a:t>
            </a:r>
            <a:endParaRPr lang="en-US" sz="600" dirty="0">
              <a:solidFill>
                <a:schemeClr val="bg1"/>
              </a:solidFill>
              <a:latin typeface="Verdana" panose="020B0604030504040204" pitchFamily="34" charset="0"/>
            </a:endParaRPr>
          </a:p>
        </p:txBody>
      </p:sp>
      <p:sp>
        <p:nvSpPr>
          <p:cNvPr id="18" name="TextBox 17">
            <a:extLst>
              <a:ext uri="{FF2B5EF4-FFF2-40B4-BE49-F238E27FC236}">
                <a16:creationId xmlns:a16="http://schemas.microsoft.com/office/drawing/2014/main" id="{DEC671AB-3C91-4A10-BD62-AAB0984582EF}"/>
              </a:ext>
            </a:extLst>
          </p:cNvPr>
          <p:cNvSpPr txBox="1"/>
          <p:nvPr/>
        </p:nvSpPr>
        <p:spPr>
          <a:xfrm>
            <a:off x="6237414" y="1799111"/>
            <a:ext cx="5166284" cy="4328687"/>
          </a:xfrm>
          <a:prstGeom prst="rect">
            <a:avLst/>
          </a:prstGeom>
          <a:noFill/>
        </p:spPr>
        <p:txBody>
          <a:bodyPr wrap="square" lIns="0" tIns="0" rIns="0" bIns="0">
            <a:noAutofit/>
          </a:bodyPr>
          <a:lstStyle/>
          <a:p>
            <a:pPr marL="8465">
              <a:buClr>
                <a:schemeClr val="accent1"/>
              </a:buClr>
              <a:buSzPts val="1700"/>
            </a:pPr>
            <a:r>
              <a:rPr lang="en-US" sz="2000" dirty="0">
                <a:solidFill>
                  <a:schemeClr val="accent2"/>
                </a:solidFill>
                <a:latin typeface="Verdana" panose="020B0604030504040204" pitchFamily="34" charset="0"/>
                <a:ea typeface="Verdana" panose="020B0604030504040204" pitchFamily="34" charset="0"/>
                <a:cs typeface="Gill Sans"/>
                <a:sym typeface="Gill Sans"/>
              </a:rPr>
              <a:t>Determine your personal obstacles </a:t>
            </a:r>
          </a:p>
          <a:p>
            <a:pPr marL="8465">
              <a:buClr>
                <a:schemeClr val="accent1"/>
              </a:buClr>
              <a:buSzPts val="1700"/>
            </a:pPr>
            <a:r>
              <a:rPr lang="en-US" sz="2000" dirty="0">
                <a:solidFill>
                  <a:schemeClr val="accent2"/>
                </a:solidFill>
                <a:latin typeface="Verdana" panose="020B0604030504040204" pitchFamily="34" charset="0"/>
                <a:ea typeface="Verdana" panose="020B0604030504040204" pitchFamily="34" charset="0"/>
                <a:cs typeface="Gill Sans"/>
                <a:sym typeface="Gill Sans"/>
              </a:rPr>
              <a:t>to budgeting</a:t>
            </a:r>
            <a:r>
              <a:rPr lang="en-US" sz="2000" dirty="0">
                <a:solidFill>
                  <a:schemeClr val="dk2"/>
                </a:solidFill>
                <a:latin typeface="Verdana" panose="020B0604030504040204" pitchFamily="34" charset="0"/>
                <a:ea typeface="Verdana" panose="020B0604030504040204" pitchFamily="34" charset="0"/>
                <a:cs typeface="Gill Sans"/>
                <a:sym typeface="Gill Sans"/>
              </a:rPr>
              <a:t>.</a:t>
            </a:r>
            <a:endParaRPr lang="en-US" sz="2000" dirty="0">
              <a:latin typeface="Verdana" panose="020B0604030504040204" pitchFamily="34" charset="0"/>
              <a:ea typeface="Verdana" panose="020B0604030504040204" pitchFamily="34" charset="0"/>
            </a:endParaRPr>
          </a:p>
          <a:p>
            <a:pPr marL="8465">
              <a:spcBef>
                <a:spcPts val="2399"/>
              </a:spcBef>
              <a:buClr>
                <a:schemeClr val="accent1"/>
              </a:buClr>
              <a:buSzPts val="1700"/>
            </a:pPr>
            <a:r>
              <a:rPr lang="en-US" sz="2000" dirty="0">
                <a:solidFill>
                  <a:schemeClr val="dk2"/>
                </a:solidFill>
                <a:latin typeface="Verdana" panose="020B0604030504040204" pitchFamily="34" charset="0"/>
                <a:ea typeface="Verdana" panose="020B0604030504040204" pitchFamily="34" charset="0"/>
                <a:cs typeface="Gill Sans"/>
                <a:sym typeface="Gill Sans"/>
              </a:rPr>
              <a:t>Create a format to track and analyze your spending. </a:t>
            </a:r>
            <a:endParaRPr lang="en-US" sz="2000" dirty="0">
              <a:latin typeface="Verdana" panose="020B0604030504040204" pitchFamily="34" charset="0"/>
              <a:ea typeface="Verdana" panose="020B0604030504040204" pitchFamily="34" charset="0"/>
            </a:endParaRPr>
          </a:p>
          <a:p>
            <a:pPr>
              <a:spcBef>
                <a:spcPts val="2399"/>
              </a:spcBef>
              <a:buClr>
                <a:schemeClr val="accent1"/>
              </a:buClr>
              <a:buSzPts val="1800"/>
            </a:pPr>
            <a:r>
              <a:rPr lang="en-US" sz="2000" dirty="0">
                <a:solidFill>
                  <a:schemeClr val="dk2"/>
                </a:solidFill>
                <a:latin typeface="Verdana" panose="020B0604030504040204" pitchFamily="34" charset="0"/>
                <a:ea typeface="Verdana" panose="020B0604030504040204" pitchFamily="34" charset="0"/>
                <a:cs typeface="Gill Sans"/>
                <a:sym typeface="Gill Sans"/>
              </a:rPr>
              <a:t>List your short- and long-term goals</a:t>
            </a:r>
            <a:r>
              <a:rPr lang="en-US" sz="2000" dirty="0">
                <a:solidFill>
                  <a:schemeClr val="accent2"/>
                </a:solidFill>
                <a:latin typeface="Verdana" panose="020B0604030504040204" pitchFamily="34" charset="0"/>
                <a:ea typeface="Verdana" panose="020B0604030504040204" pitchFamily="34" charset="0"/>
                <a:cs typeface="Gill Sans"/>
                <a:sym typeface="Gill Sans"/>
              </a:rPr>
              <a:t>. </a:t>
            </a:r>
            <a:endParaRPr lang="en-US" sz="2000" dirty="0">
              <a:latin typeface="Verdana" panose="020B0604030504040204" pitchFamily="34" charset="0"/>
              <a:ea typeface="Verdana" panose="020B0604030504040204" pitchFamily="34" charset="0"/>
            </a:endParaRPr>
          </a:p>
          <a:p>
            <a:pPr marL="8465">
              <a:spcBef>
                <a:spcPts val="2399"/>
              </a:spcBef>
              <a:buClr>
                <a:schemeClr val="accent1"/>
              </a:buClr>
              <a:buSzPts val="1700"/>
            </a:pPr>
            <a:r>
              <a:rPr lang="en-US" sz="2000" dirty="0">
                <a:solidFill>
                  <a:schemeClr val="dk2"/>
                </a:solidFill>
                <a:latin typeface="Verdana" panose="020B0604030504040204" pitchFamily="34" charset="0"/>
                <a:ea typeface="Verdana" panose="020B0604030504040204" pitchFamily="34" charset="0"/>
                <a:cs typeface="Gill Sans"/>
                <a:sym typeface="Gill Sans"/>
              </a:rPr>
              <a:t>Discuss the importance of debt reduction and emergency savings.</a:t>
            </a:r>
            <a:endParaRPr lang="en-US" sz="2000" dirty="0">
              <a:latin typeface="Verdana" panose="020B0604030504040204" pitchFamily="34" charset="0"/>
              <a:ea typeface="Verdana" panose="020B0604030504040204" pitchFamily="34" charset="0"/>
            </a:endParaRPr>
          </a:p>
          <a:p>
            <a:pPr>
              <a:spcBef>
                <a:spcPts val="2399"/>
              </a:spcBef>
              <a:buClr>
                <a:schemeClr val="accent1"/>
              </a:buClr>
              <a:buSzPts val="1800"/>
            </a:pPr>
            <a:r>
              <a:rPr lang="en-US" sz="2000" dirty="0">
                <a:solidFill>
                  <a:schemeClr val="dk2"/>
                </a:solidFill>
                <a:latin typeface="Verdana" panose="020B0604030504040204" pitchFamily="34" charset="0"/>
                <a:ea typeface="Verdana" panose="020B0604030504040204" pitchFamily="34" charset="0"/>
                <a:cs typeface="Gill Sans"/>
                <a:sym typeface="Gill Sans"/>
              </a:rPr>
              <a:t>Apply strategies to manage your</a:t>
            </a:r>
            <a:br>
              <a:rPr lang="en-US" sz="2000" dirty="0">
                <a:solidFill>
                  <a:schemeClr val="dk2"/>
                </a:solidFill>
                <a:latin typeface="Verdana" panose="020B0604030504040204" pitchFamily="34" charset="0"/>
                <a:ea typeface="Verdana" panose="020B0604030504040204" pitchFamily="34" charset="0"/>
                <a:cs typeface="Gill Sans"/>
                <a:sym typeface="Gill Sans"/>
              </a:rPr>
            </a:br>
            <a:r>
              <a:rPr lang="en-US" sz="2000" dirty="0">
                <a:solidFill>
                  <a:schemeClr val="dk2"/>
                </a:solidFill>
                <a:latin typeface="Verdana" panose="020B0604030504040204" pitchFamily="34" charset="0"/>
                <a:ea typeface="Verdana" panose="020B0604030504040204" pitchFamily="34" charset="0"/>
                <a:cs typeface="Gill Sans"/>
                <a:sym typeface="Gill Sans"/>
              </a:rPr>
              <a:t>day-to-day spending. </a:t>
            </a:r>
            <a:endParaRPr lang="en-US" sz="2000" dirty="0">
              <a:latin typeface="Verdana" panose="020B0604030504040204" pitchFamily="34" charset="0"/>
              <a:ea typeface="Verdana" panose="020B0604030504040204" pitchFamily="34" charset="0"/>
            </a:endParaRPr>
          </a:p>
        </p:txBody>
      </p:sp>
      <p:sp>
        <p:nvSpPr>
          <p:cNvPr id="19" name="Oval 18">
            <a:extLst>
              <a:ext uri="{FF2B5EF4-FFF2-40B4-BE49-F238E27FC236}">
                <a16:creationId xmlns:a16="http://schemas.microsoft.com/office/drawing/2014/main" id="{A97D5854-4A5C-4B5C-B00E-1E80FDD258FA}"/>
              </a:ext>
            </a:extLst>
          </p:cNvPr>
          <p:cNvSpPr/>
          <p:nvPr/>
        </p:nvSpPr>
        <p:spPr>
          <a:xfrm>
            <a:off x="5473537" y="4261000"/>
            <a:ext cx="556932" cy="5569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Verdana" panose="020B0604030504040204" pitchFamily="34" charset="0"/>
              </a:rPr>
              <a:t>4</a:t>
            </a:r>
          </a:p>
        </p:txBody>
      </p:sp>
      <p:sp>
        <p:nvSpPr>
          <p:cNvPr id="21" name="Oval 20">
            <a:extLst>
              <a:ext uri="{FF2B5EF4-FFF2-40B4-BE49-F238E27FC236}">
                <a16:creationId xmlns:a16="http://schemas.microsoft.com/office/drawing/2014/main" id="{152C79FF-2D37-40F7-BD39-4CE4F9BC2B8A}"/>
              </a:ext>
            </a:extLst>
          </p:cNvPr>
          <p:cNvSpPr/>
          <p:nvPr/>
        </p:nvSpPr>
        <p:spPr>
          <a:xfrm>
            <a:off x="5473537" y="5180966"/>
            <a:ext cx="556932" cy="5569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Verdana" panose="020B0604030504040204" pitchFamily="34" charset="0"/>
              </a:rPr>
              <a:t>5</a:t>
            </a:r>
          </a:p>
        </p:txBody>
      </p:sp>
    </p:spTree>
    <p:extLst>
      <p:ext uri="{BB962C8B-B14F-4D97-AF65-F5344CB8AC3E}">
        <p14:creationId xmlns:p14="http://schemas.microsoft.com/office/powerpoint/2010/main" val="57285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826251" y="454108"/>
            <a:ext cx="2031471" cy="2260011"/>
          </a:xfrm>
          <a:prstGeom prst="rect">
            <a:avLst/>
          </a:prstGeom>
          <a:noFill/>
          <a:ln>
            <a:noFill/>
          </a:ln>
        </p:spPr>
      </p:pic>
      <p:sp>
        <p:nvSpPr>
          <p:cNvPr id="5" name="Rectangle 4">
            <a:extLst>
              <a:ext uri="{FF2B5EF4-FFF2-40B4-BE49-F238E27FC236}">
                <a16:creationId xmlns:a16="http://schemas.microsoft.com/office/drawing/2014/main" id="{64DEA708-67A3-4104-9584-5A47D9C3188F}"/>
              </a:ext>
            </a:extLst>
          </p:cNvPr>
          <p:cNvSpPr/>
          <p:nvPr/>
        </p:nvSpPr>
        <p:spPr>
          <a:xfrm>
            <a:off x="0" y="893"/>
            <a:ext cx="4570809" cy="6856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ndParaRPr>
          </a:p>
        </p:txBody>
      </p:sp>
      <p:sp>
        <p:nvSpPr>
          <p:cNvPr id="6" name="Oval 5">
            <a:extLst>
              <a:ext uri="{FF2B5EF4-FFF2-40B4-BE49-F238E27FC236}">
                <a16:creationId xmlns:a16="http://schemas.microsoft.com/office/drawing/2014/main" id="{48C204A5-B97C-42A6-AE3F-D27DBEF53182}"/>
              </a:ext>
            </a:extLst>
          </p:cNvPr>
          <p:cNvSpPr/>
          <p:nvPr/>
        </p:nvSpPr>
        <p:spPr>
          <a:xfrm>
            <a:off x="614204" y="2350771"/>
            <a:ext cx="3342404" cy="3342404"/>
          </a:xfrm>
          <a:prstGeom prst="ellipse">
            <a:avLst/>
          </a:prstGeom>
          <a:solidFill>
            <a:schemeClr val="bg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ndParaRPr>
          </a:p>
        </p:txBody>
      </p:sp>
      <p:sp>
        <p:nvSpPr>
          <p:cNvPr id="7" name="Shape 135">
            <a:extLst>
              <a:ext uri="{FF2B5EF4-FFF2-40B4-BE49-F238E27FC236}">
                <a16:creationId xmlns:a16="http://schemas.microsoft.com/office/drawing/2014/main" id="{A1BC029C-1BC2-4275-95B8-41357E107EC1}"/>
              </a:ext>
            </a:extLst>
          </p:cNvPr>
          <p:cNvSpPr txBox="1">
            <a:spLocks/>
          </p:cNvSpPr>
          <p:nvPr/>
        </p:nvSpPr>
        <p:spPr>
          <a:xfrm>
            <a:off x="331075" y="833790"/>
            <a:ext cx="3908661" cy="1360132"/>
          </a:xfrm>
          <a:prstGeom prst="rect">
            <a:avLst/>
          </a:prstGeom>
          <a:noFill/>
          <a:ln>
            <a:noFill/>
          </a:ln>
        </p:spPr>
        <p:txBody>
          <a:bodyPr vert="horz" lIns="91402" tIns="45688" rIns="91402" bIns="45688" rtlCol="0" anchor="t" anchorCtr="0">
            <a:no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lnSpc>
                <a:spcPct val="80000"/>
              </a:lnSpc>
              <a:buSzPct val="25000"/>
            </a:pPr>
            <a:r>
              <a:rPr lang="en-US" sz="4799" b="0" dirty="0">
                <a:solidFill>
                  <a:schemeClr val="bg1"/>
                </a:solidFill>
                <a:latin typeface="Verdana" panose="020B0604030504040204" pitchFamily="34" charset="0"/>
              </a:rPr>
              <a:t>Summary</a:t>
            </a:r>
            <a:endParaRPr lang="en-US" sz="4799" b="0" dirty="0">
              <a:solidFill>
                <a:schemeClr val="bg1"/>
              </a:solidFill>
              <a:latin typeface="Verdana" panose="020B0604030504040204" pitchFamily="34" charset="0"/>
              <a:sym typeface="Helvetica Neue"/>
            </a:endParaRPr>
          </a:p>
        </p:txBody>
      </p:sp>
      <p:sp>
        <p:nvSpPr>
          <p:cNvPr id="8" name="Oval 7">
            <a:extLst>
              <a:ext uri="{FF2B5EF4-FFF2-40B4-BE49-F238E27FC236}">
                <a16:creationId xmlns:a16="http://schemas.microsoft.com/office/drawing/2014/main" id="{7C97C9DD-0124-4A47-9718-2103BA2B7217}"/>
              </a:ext>
            </a:extLst>
          </p:cNvPr>
          <p:cNvSpPr/>
          <p:nvPr/>
        </p:nvSpPr>
        <p:spPr>
          <a:xfrm>
            <a:off x="771325" y="2507893"/>
            <a:ext cx="3028162" cy="3028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ndParaRPr>
          </a:p>
        </p:txBody>
      </p:sp>
      <p:sp>
        <p:nvSpPr>
          <p:cNvPr id="9" name="Rectangle 8">
            <a:extLst>
              <a:ext uri="{FF2B5EF4-FFF2-40B4-BE49-F238E27FC236}">
                <a16:creationId xmlns:a16="http://schemas.microsoft.com/office/drawing/2014/main" id="{B8489CAA-EF7C-4B89-915F-27E6AD1D365D}"/>
              </a:ext>
            </a:extLst>
          </p:cNvPr>
          <p:cNvSpPr/>
          <p:nvPr/>
        </p:nvSpPr>
        <p:spPr>
          <a:xfrm>
            <a:off x="1829907" y="1766572"/>
            <a:ext cx="910995" cy="571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ndParaRPr>
          </a:p>
        </p:txBody>
      </p:sp>
      <p:sp>
        <p:nvSpPr>
          <p:cNvPr id="11" name="Shape 136">
            <a:extLst>
              <a:ext uri="{FF2B5EF4-FFF2-40B4-BE49-F238E27FC236}">
                <a16:creationId xmlns:a16="http://schemas.microsoft.com/office/drawing/2014/main" id="{2266EE5F-2516-4DB2-9DBB-BD4EC7B9BCAB}"/>
              </a:ext>
            </a:extLst>
          </p:cNvPr>
          <p:cNvSpPr txBox="1">
            <a:spLocks/>
          </p:cNvSpPr>
          <p:nvPr/>
        </p:nvSpPr>
        <p:spPr>
          <a:xfrm>
            <a:off x="5829195" y="1897729"/>
            <a:ext cx="5669479" cy="3847138"/>
          </a:xfrm>
          <a:prstGeom prst="rect">
            <a:avLst/>
          </a:prstGeom>
          <a:noFill/>
          <a:ln>
            <a:noFill/>
          </a:ln>
        </p:spPr>
        <p:txBody>
          <a:bodyPr vert="horz" lIns="91402" tIns="45688" rIns="91402" bIns="45688" rtlCol="0" anchor="ctr" anchorCtr="0">
            <a:noAutofit/>
          </a:bodyPr>
          <a:lstStyle>
            <a:lvl1pPr marL="174625" indent="-174625" algn="l" defTabSz="914400" rtl="0" eaLnBrk="1" latinLnBrk="0" hangingPunct="1">
              <a:spcBef>
                <a:spcPts val="18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574675" indent="-231775"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917575"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12509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16065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2399"/>
              </a:spcAft>
              <a:buNone/>
            </a:pPr>
            <a:r>
              <a:rPr lang="en-US" sz="2000" dirty="0">
                <a:solidFill>
                  <a:schemeClr val="accent2"/>
                </a:solidFill>
                <a:latin typeface="Verdana" panose="020B0604030504040204" pitchFamily="34" charset="0"/>
                <a:cs typeface="Arial"/>
              </a:rPr>
              <a:t>The 50/30/20 Rule can be used to help you create a manageable budget.</a:t>
            </a:r>
          </a:p>
          <a:p>
            <a:pPr marL="0" indent="0">
              <a:spcBef>
                <a:spcPts val="0"/>
              </a:spcBef>
              <a:spcAft>
                <a:spcPts val="2399"/>
              </a:spcAft>
              <a:buNone/>
            </a:pPr>
            <a:r>
              <a:rPr lang="en-US" sz="2000" dirty="0">
                <a:solidFill>
                  <a:schemeClr val="accent2"/>
                </a:solidFill>
                <a:latin typeface="Verdana" panose="020B0604030504040204" pitchFamily="34" charset="0"/>
                <a:cs typeface="Arial"/>
              </a:rPr>
              <a:t>Increasing your emergency savings and decreasing debt will help you save more.</a:t>
            </a:r>
          </a:p>
          <a:p>
            <a:pPr marL="0" indent="0">
              <a:spcBef>
                <a:spcPts val="0"/>
              </a:spcBef>
              <a:spcAft>
                <a:spcPts val="2399"/>
              </a:spcAft>
              <a:buNone/>
            </a:pPr>
            <a:r>
              <a:rPr lang="en-US" sz="2000" dirty="0">
                <a:solidFill>
                  <a:schemeClr val="accent2"/>
                </a:solidFill>
                <a:latin typeface="Verdana" panose="020B0604030504040204" pitchFamily="34" charset="0"/>
                <a:cs typeface="Arial"/>
              </a:rPr>
              <a:t>There are a variety of tips and strategies to help you free up funds and stick to a budget. Use the ones that work for you.</a:t>
            </a:r>
          </a:p>
        </p:txBody>
      </p:sp>
      <p:sp>
        <p:nvSpPr>
          <p:cNvPr id="12" name="Rectangle 11">
            <a:extLst>
              <a:ext uri="{FF2B5EF4-FFF2-40B4-BE49-F238E27FC236}">
                <a16:creationId xmlns:a16="http://schemas.microsoft.com/office/drawing/2014/main" id="{A0823E85-129A-4241-951F-BDC4EB92F0DD}"/>
              </a:ext>
            </a:extLst>
          </p:cNvPr>
          <p:cNvSpPr/>
          <p:nvPr/>
        </p:nvSpPr>
        <p:spPr>
          <a:xfrm>
            <a:off x="4959166" y="847248"/>
            <a:ext cx="7128875" cy="523092"/>
          </a:xfrm>
          <a:prstGeom prst="rect">
            <a:avLst/>
          </a:prstGeom>
        </p:spPr>
        <p:txBody>
          <a:bodyPr wrap="none" anchor="b">
            <a:spAutoFit/>
          </a:bodyPr>
          <a:lstStyle/>
          <a:p>
            <a:pPr>
              <a:spcBef>
                <a:spcPts val="400"/>
              </a:spcBef>
              <a:spcAft>
                <a:spcPts val="600"/>
              </a:spcAft>
              <a:buClr>
                <a:srgbClr val="262626"/>
              </a:buClr>
            </a:pPr>
            <a:r>
              <a:rPr lang="en-US" sz="2799" dirty="0">
                <a:solidFill>
                  <a:schemeClr val="accent2"/>
                </a:solidFill>
                <a:latin typeface="Verdana" panose="020B0604030504040204" pitchFamily="34" charset="0"/>
                <a:sym typeface="Helvetica Neue"/>
              </a:rPr>
              <a:t>Today you have learned the following:</a:t>
            </a:r>
          </a:p>
        </p:txBody>
      </p:sp>
      <p:cxnSp>
        <p:nvCxnSpPr>
          <p:cNvPr id="13" name="Straight Connector 12">
            <a:extLst>
              <a:ext uri="{FF2B5EF4-FFF2-40B4-BE49-F238E27FC236}">
                <a16:creationId xmlns:a16="http://schemas.microsoft.com/office/drawing/2014/main" id="{B04BEC4C-CE88-46F2-B140-9E7F1B5D4F9B}"/>
              </a:ext>
            </a:extLst>
          </p:cNvPr>
          <p:cNvCxnSpPr>
            <a:cxnSpLocks/>
          </p:cNvCxnSpPr>
          <p:nvPr/>
        </p:nvCxnSpPr>
        <p:spPr>
          <a:xfrm>
            <a:off x="4999675" y="1433832"/>
            <a:ext cx="7189150" cy="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5921AB26-AF2D-4E35-B64B-60481435E973}"/>
              </a:ext>
            </a:extLst>
          </p:cNvPr>
          <p:cNvSpPr/>
          <p:nvPr/>
        </p:nvSpPr>
        <p:spPr>
          <a:xfrm>
            <a:off x="5095008" y="2467864"/>
            <a:ext cx="621325" cy="6213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99" dirty="0">
                <a:latin typeface="Verdana" panose="020B0604030504040204" pitchFamily="34" charset="0"/>
              </a:rPr>
              <a:t>1</a:t>
            </a:r>
          </a:p>
        </p:txBody>
      </p:sp>
      <p:sp>
        <p:nvSpPr>
          <p:cNvPr id="16" name="Oval 15">
            <a:extLst>
              <a:ext uri="{FF2B5EF4-FFF2-40B4-BE49-F238E27FC236}">
                <a16:creationId xmlns:a16="http://schemas.microsoft.com/office/drawing/2014/main" id="{61B21BDD-4509-44E8-83D0-41147EBE2DC1}"/>
              </a:ext>
            </a:extLst>
          </p:cNvPr>
          <p:cNvSpPr/>
          <p:nvPr/>
        </p:nvSpPr>
        <p:spPr>
          <a:xfrm>
            <a:off x="5095008" y="3429001"/>
            <a:ext cx="621325" cy="6213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99" dirty="0">
                <a:latin typeface="Verdana" panose="020B0604030504040204" pitchFamily="34" charset="0"/>
              </a:rPr>
              <a:t>2</a:t>
            </a:r>
          </a:p>
        </p:txBody>
      </p:sp>
      <p:sp>
        <p:nvSpPr>
          <p:cNvPr id="17" name="Oval 16">
            <a:extLst>
              <a:ext uri="{FF2B5EF4-FFF2-40B4-BE49-F238E27FC236}">
                <a16:creationId xmlns:a16="http://schemas.microsoft.com/office/drawing/2014/main" id="{B02E5313-C70F-41C7-8C5C-EE9140074BD3}"/>
              </a:ext>
            </a:extLst>
          </p:cNvPr>
          <p:cNvSpPr/>
          <p:nvPr/>
        </p:nvSpPr>
        <p:spPr>
          <a:xfrm>
            <a:off x="5095008" y="4390137"/>
            <a:ext cx="621325" cy="6213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99" dirty="0">
                <a:latin typeface="Verdana" panose="020B0604030504040204" pitchFamily="34" charset="0"/>
              </a:rPr>
              <a:t>3</a:t>
            </a:r>
          </a:p>
        </p:txBody>
      </p:sp>
      <p:sp>
        <p:nvSpPr>
          <p:cNvPr id="20" name="TextBox 19">
            <a:extLst>
              <a:ext uri="{FF2B5EF4-FFF2-40B4-BE49-F238E27FC236}">
                <a16:creationId xmlns:a16="http://schemas.microsoft.com/office/drawing/2014/main" id="{D72B4FA3-BCF4-4CCC-8875-2070C525CF54}"/>
              </a:ext>
            </a:extLst>
          </p:cNvPr>
          <p:cNvSpPr txBox="1"/>
          <p:nvPr/>
        </p:nvSpPr>
        <p:spPr>
          <a:xfrm>
            <a:off x="376635" y="6336903"/>
            <a:ext cx="1821332" cy="246221"/>
          </a:xfrm>
          <a:prstGeom prst="rect">
            <a:avLst/>
          </a:prstGeom>
          <a:noFill/>
        </p:spPr>
        <p:txBody>
          <a:bodyPr wrap="none" rtlCol="0">
            <a:spAutoFit/>
          </a:bodyPr>
          <a:lstStyle/>
          <a:p>
            <a:r>
              <a:rPr lang="en-US" sz="1000">
                <a:solidFill>
                  <a:schemeClr val="bg1"/>
                </a:solidFill>
              </a:rPr>
              <a:t>Copyright 2022 EVERFI</a:t>
            </a:r>
            <a:r>
              <a:rPr lang="en-US" sz="1000" dirty="0">
                <a:solidFill>
                  <a:schemeClr val="bg1"/>
                </a:solidFill>
              </a:rPr>
              <a:t>, Inc.</a:t>
            </a:r>
            <a:endParaRPr lang="en-US" sz="600" dirty="0">
              <a:solidFill>
                <a:schemeClr val="bg1"/>
              </a:solidFill>
              <a:latin typeface="Verdana" panose="020B0604030504040204" pitchFamily="34" charset="0"/>
            </a:endParaRPr>
          </a:p>
        </p:txBody>
      </p:sp>
      <p:pic>
        <p:nvPicPr>
          <p:cNvPr id="18" name="Shape 182">
            <a:extLst>
              <a:ext uri="{FF2B5EF4-FFF2-40B4-BE49-F238E27FC236}">
                <a16:creationId xmlns:a16="http://schemas.microsoft.com/office/drawing/2014/main" id="{E96154A5-7010-45B3-AD2F-CFC90EDADC2C}"/>
              </a:ext>
            </a:extLst>
          </p:cNvPr>
          <p:cNvPicPr preferRelativeResize="0"/>
          <p:nvPr/>
        </p:nvPicPr>
        <p:blipFill rotWithShape="1">
          <a:blip r:embed="rId4">
            <a:alphaModFix/>
          </a:blip>
          <a:srcRect/>
          <a:stretch/>
        </p:blipFill>
        <p:spPr>
          <a:xfrm>
            <a:off x="948783" y="2739355"/>
            <a:ext cx="2673246" cy="2644239"/>
          </a:xfrm>
          <a:prstGeom prst="rect">
            <a:avLst/>
          </a:prstGeom>
          <a:noFill/>
          <a:ln>
            <a:noFill/>
          </a:ln>
        </p:spPr>
      </p:pic>
    </p:spTree>
    <p:extLst>
      <p:ext uri="{BB962C8B-B14F-4D97-AF65-F5344CB8AC3E}">
        <p14:creationId xmlns:p14="http://schemas.microsoft.com/office/powerpoint/2010/main" val="258965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05FDA2-E9CA-490A-B835-54F026FBCA55}"/>
              </a:ext>
            </a:extLst>
          </p:cNvPr>
          <p:cNvSpPr/>
          <p:nvPr/>
        </p:nvSpPr>
        <p:spPr>
          <a:xfrm>
            <a:off x="5756366" y="3429000"/>
            <a:ext cx="6432459" cy="26495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854FE8-2467-4840-BFBC-EBF4ED3A0028}"/>
              </a:ext>
            </a:extLst>
          </p:cNvPr>
          <p:cNvSpPr>
            <a:spLocks noGrp="1"/>
          </p:cNvSpPr>
          <p:nvPr>
            <p:ph type="title"/>
          </p:nvPr>
        </p:nvSpPr>
        <p:spPr/>
        <p:txBody>
          <a:bodyPr/>
          <a:lstStyle/>
          <a:p>
            <a:r>
              <a:rPr lang="en" dirty="0"/>
              <a:t>What Is Budgeting?</a:t>
            </a:r>
            <a:endParaRPr lang="en-US" dirty="0"/>
          </a:p>
        </p:txBody>
      </p:sp>
      <p:sp>
        <p:nvSpPr>
          <p:cNvPr id="3" name="Google Shape;88;p18">
            <a:extLst>
              <a:ext uri="{FF2B5EF4-FFF2-40B4-BE49-F238E27FC236}">
                <a16:creationId xmlns:a16="http://schemas.microsoft.com/office/drawing/2014/main" id="{AAA321D2-4176-4D3F-AB02-B42E5B6F2359}"/>
              </a:ext>
            </a:extLst>
          </p:cNvPr>
          <p:cNvSpPr txBox="1">
            <a:spLocks/>
          </p:cNvSpPr>
          <p:nvPr/>
        </p:nvSpPr>
        <p:spPr>
          <a:xfrm>
            <a:off x="461636" y="1558107"/>
            <a:ext cx="5404715" cy="1451793"/>
          </a:xfrm>
          <a:prstGeom prst="rect">
            <a:avLst/>
          </a:prstGeom>
        </p:spPr>
        <p:txBody>
          <a:bodyPr spcFirstLastPara="1" wrap="square" lIns="91402" tIns="91402" rIns="91402" bIns="91402" anchor="t" anchorCtr="0">
            <a:noAutofit/>
          </a:bodyPr>
          <a:lstStyle>
            <a:lvl1pPr marL="228600" indent="-228600" algn="l" defTabSz="914400" rtl="0" eaLnBrk="1" latinLnBrk="0" hangingPunct="1">
              <a:lnSpc>
                <a:spcPct val="100000"/>
              </a:lnSpc>
              <a:spcBef>
                <a:spcPts val="1800"/>
              </a:spcBef>
              <a:buClr>
                <a:schemeClr val="accent1"/>
              </a:buClr>
              <a:buFont typeface="Arial" panose="020B0604020202020204" pitchFamily="34" charset="0"/>
              <a:buChar char="•"/>
              <a:defRPr lang="en-US" sz="2400" kern="1200" dirty="0" smtClean="0">
                <a:solidFill>
                  <a:schemeClr val="accent2"/>
                </a:solidFill>
                <a:latin typeface="+mn-lt"/>
                <a:ea typeface="+mn-ea"/>
                <a:cs typeface="+mn-cs"/>
              </a:defRPr>
            </a:lvl1pPr>
            <a:lvl2pPr marL="514350" indent="-246063" algn="l" defTabSz="914400" rtl="0" eaLnBrk="1" latinLnBrk="0" hangingPunct="1">
              <a:lnSpc>
                <a:spcPct val="100000"/>
              </a:lnSpc>
              <a:spcBef>
                <a:spcPts val="600"/>
              </a:spcBef>
              <a:buClr>
                <a:schemeClr val="accent1"/>
              </a:buClr>
              <a:buFont typeface="Gill Sans MT" panose="020B0502020104020203" pitchFamily="34" charset="0"/>
              <a:buChar char="–"/>
              <a:defRPr lang="en-US" sz="2000" kern="1200" dirty="0" smtClean="0">
                <a:solidFill>
                  <a:schemeClr val="accent2"/>
                </a:solidFill>
                <a:latin typeface="+mn-lt"/>
                <a:ea typeface="+mn-ea"/>
                <a:cs typeface="+mn-cs"/>
              </a:defRPr>
            </a:lvl2pPr>
            <a:lvl3pPr marL="719138" indent="-196850" algn="l" defTabSz="914400" rtl="0" eaLnBrk="1" latinLnBrk="0" hangingPunct="1">
              <a:lnSpc>
                <a:spcPct val="100000"/>
              </a:lnSpc>
              <a:spcBef>
                <a:spcPts val="600"/>
              </a:spcBef>
              <a:buClr>
                <a:schemeClr val="accent1"/>
              </a:buClr>
              <a:buFont typeface="Wingdings" panose="05000000000000000000" pitchFamily="2" charset="2"/>
              <a:buChar char="§"/>
              <a:defRPr lang="en-US" sz="1800" kern="1200" dirty="0" smtClean="0">
                <a:solidFill>
                  <a:schemeClr val="accent2"/>
                </a:solidFill>
                <a:latin typeface="+mn-lt"/>
                <a:ea typeface="+mn-ea"/>
                <a:cs typeface="+mn-cs"/>
              </a:defRPr>
            </a:lvl3pPr>
            <a:lvl4pPr marL="931863" indent="-187325" algn="l" defTabSz="914400" rtl="0" eaLnBrk="1" latinLnBrk="0" hangingPunct="1">
              <a:lnSpc>
                <a:spcPct val="100000"/>
              </a:lnSpc>
              <a:spcBef>
                <a:spcPts val="600"/>
              </a:spcBef>
              <a:buClr>
                <a:schemeClr val="accent1"/>
              </a:buClr>
              <a:buFont typeface="Century Gothic" panose="020B0502020202020204" pitchFamily="34" charset="0"/>
              <a:buChar char="♦"/>
              <a:defRPr lang="en-US" sz="1600" kern="1200" dirty="0" smtClean="0">
                <a:solidFill>
                  <a:schemeClr val="accent2"/>
                </a:solidFill>
                <a:latin typeface="+mn-lt"/>
                <a:ea typeface="+mn-ea"/>
                <a:cs typeface="+mn-cs"/>
              </a:defRPr>
            </a:lvl4pPr>
            <a:lvl5pPr marL="1185863" indent="-227013" algn="l" defTabSz="914400" rtl="0" eaLnBrk="1" latinLnBrk="0" hangingPunct="1">
              <a:lnSpc>
                <a:spcPct val="100000"/>
              </a:lnSpc>
              <a:spcBef>
                <a:spcPts val="600"/>
              </a:spcBef>
              <a:buClr>
                <a:schemeClr val="accent1"/>
              </a:buClr>
              <a:buFont typeface="Wingdings" panose="05000000000000000000" pitchFamily="2" charset="2"/>
              <a:buChar char="Ø"/>
              <a:defRPr lang="en-US" sz="1600" kern="1200" dirty="0" smtClean="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000" b="1" dirty="0">
                <a:latin typeface="Verdana" panose="020B0604030504040204" pitchFamily="34" charset="0"/>
              </a:rPr>
              <a:t>Budgeting is the process of creating a plan to spend your money.</a:t>
            </a:r>
          </a:p>
          <a:p>
            <a:pPr marL="0" indent="0">
              <a:spcBef>
                <a:spcPts val="0"/>
              </a:spcBef>
              <a:buNone/>
            </a:pPr>
            <a:endParaRPr lang="en-US" sz="2000" b="1" dirty="0">
              <a:latin typeface="Verdana" panose="020B0604030504040204" pitchFamily="34" charset="0"/>
            </a:endParaRPr>
          </a:p>
          <a:p>
            <a:pPr marL="0" indent="0">
              <a:spcBef>
                <a:spcPts val="0"/>
              </a:spcBef>
              <a:buNone/>
            </a:pPr>
            <a:r>
              <a:rPr lang="en-US" sz="2000" b="1" dirty="0">
                <a:latin typeface="Verdana" panose="020B0604030504040204" pitchFamily="34" charset="0"/>
              </a:rPr>
              <a:t>How can a budget help me?</a:t>
            </a:r>
          </a:p>
          <a:p>
            <a:pPr marL="239713" indent="0">
              <a:buSzPct val="100000"/>
              <a:buNone/>
            </a:pPr>
            <a:r>
              <a:rPr lang="en-US" sz="2000" dirty="0">
                <a:latin typeface="Verdana" panose="020B0604030504040204" pitchFamily="34" charset="0"/>
              </a:rPr>
              <a:t>Helps you live within your means.</a:t>
            </a:r>
          </a:p>
          <a:p>
            <a:pPr marL="239713" indent="0">
              <a:buSzPct val="100000"/>
              <a:buNone/>
            </a:pPr>
            <a:r>
              <a:rPr lang="en-US" sz="2000" dirty="0">
                <a:latin typeface="Verdana" panose="020B0604030504040204" pitchFamily="34" charset="0"/>
              </a:rPr>
              <a:t>Helps you pay down debt.</a:t>
            </a:r>
          </a:p>
          <a:p>
            <a:pPr marL="239713" indent="0">
              <a:buSzPct val="100000"/>
              <a:buNone/>
            </a:pPr>
            <a:r>
              <a:rPr lang="en-US" sz="2000" dirty="0">
                <a:latin typeface="Verdana" panose="020B0604030504040204" pitchFamily="34" charset="0"/>
              </a:rPr>
              <a:t>Helps you save for the future</a:t>
            </a:r>
            <a:br>
              <a:rPr lang="en-US" sz="2000" dirty="0">
                <a:latin typeface="Verdana" panose="020B0604030504040204" pitchFamily="34" charset="0"/>
              </a:rPr>
            </a:br>
            <a:r>
              <a:rPr lang="en-US" sz="2000" dirty="0">
                <a:latin typeface="Verdana" panose="020B0604030504040204" pitchFamily="34" charset="0"/>
              </a:rPr>
              <a:t>and emergencies.</a:t>
            </a:r>
          </a:p>
          <a:p>
            <a:pPr marL="0" indent="0">
              <a:spcBef>
                <a:spcPts val="0"/>
              </a:spcBef>
              <a:buNone/>
            </a:pPr>
            <a:endParaRPr lang="en-US" sz="2000" b="1" dirty="0">
              <a:latin typeface="Verdana" panose="020B0604030504040204" pitchFamily="34" charset="0"/>
            </a:endParaRPr>
          </a:p>
        </p:txBody>
      </p:sp>
      <p:pic>
        <p:nvPicPr>
          <p:cNvPr id="4" name="Google Shape;89;p18">
            <a:extLst>
              <a:ext uri="{FF2B5EF4-FFF2-40B4-BE49-F238E27FC236}">
                <a16:creationId xmlns:a16="http://schemas.microsoft.com/office/drawing/2014/main" id="{322FD233-BCED-4BDA-90C1-D29E7E1A2B0F}"/>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7278285" y="429069"/>
            <a:ext cx="3561222" cy="2906313"/>
          </a:xfrm>
          <a:prstGeom prst="rect">
            <a:avLst/>
          </a:prstGeom>
          <a:noFill/>
          <a:ln>
            <a:noFill/>
          </a:ln>
        </p:spPr>
      </p:pic>
      <p:cxnSp>
        <p:nvCxnSpPr>
          <p:cNvPr id="5" name="Straight Connector 4">
            <a:extLst>
              <a:ext uri="{FF2B5EF4-FFF2-40B4-BE49-F238E27FC236}">
                <a16:creationId xmlns:a16="http://schemas.microsoft.com/office/drawing/2014/main" id="{2C818C12-35A3-45BE-8CE5-D3D1703ED18A}"/>
              </a:ext>
            </a:extLst>
          </p:cNvPr>
          <p:cNvCxnSpPr>
            <a:cxnSpLocks/>
          </p:cNvCxnSpPr>
          <p:nvPr/>
        </p:nvCxnSpPr>
        <p:spPr>
          <a:xfrm>
            <a:off x="591041" y="3090672"/>
            <a:ext cx="0" cy="167987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D75EB60-9EBF-4105-BB3C-A26FD9790CA9}"/>
              </a:ext>
            </a:extLst>
          </p:cNvPr>
          <p:cNvSpPr txBox="1"/>
          <p:nvPr/>
        </p:nvSpPr>
        <p:spPr>
          <a:xfrm>
            <a:off x="6014448" y="3563786"/>
            <a:ext cx="6096000" cy="2380011"/>
          </a:xfrm>
          <a:prstGeom prst="rect">
            <a:avLst/>
          </a:prstGeom>
          <a:noFill/>
        </p:spPr>
        <p:txBody>
          <a:bodyPr wrap="square">
            <a:spAutoFit/>
          </a:bodyPr>
          <a:lstStyle/>
          <a:p>
            <a:pPr rtl="0">
              <a:spcBef>
                <a:spcPts val="0"/>
              </a:spcBef>
              <a:spcAft>
                <a:spcPts val="0"/>
              </a:spcAft>
            </a:pPr>
            <a:r>
              <a:rPr lang="en-US" sz="2000" b="0" i="0" u="none" strike="noStrike" dirty="0">
                <a:solidFill>
                  <a:srgbClr val="000000"/>
                </a:solidFill>
                <a:effectLst/>
                <a:latin typeface="Verdana" panose="020B0604030504040204" pitchFamily="34" charset="0"/>
                <a:ea typeface="Verdana" panose="020B0604030504040204" pitchFamily="34" charset="0"/>
              </a:rPr>
              <a:t>Poll Question:</a:t>
            </a:r>
            <a:endParaRPr lang="en-US" b="0" dirty="0">
              <a:effectLst/>
              <a:latin typeface="Verdana" panose="020B0604030504040204" pitchFamily="34" charset="0"/>
              <a:ea typeface="Verdana" panose="020B0604030504040204" pitchFamily="34" charset="0"/>
            </a:endParaRPr>
          </a:p>
          <a:p>
            <a:pPr rtl="0">
              <a:spcBef>
                <a:spcPts val="0"/>
              </a:spcBef>
              <a:spcAft>
                <a:spcPts val="0"/>
              </a:spcAft>
            </a:pPr>
            <a:r>
              <a:rPr lang="en-US" sz="2000" b="1" i="0" u="none" strike="noStrike" dirty="0">
                <a:solidFill>
                  <a:schemeClr val="accent1"/>
                </a:solidFill>
                <a:effectLst/>
                <a:latin typeface="Verdana" panose="020B0604030504040204" pitchFamily="34" charset="0"/>
                <a:ea typeface="Verdana" panose="020B0604030504040204" pitchFamily="34" charset="0"/>
              </a:rPr>
              <a:t>What are some obstacles to budgeting?</a:t>
            </a:r>
            <a:endParaRPr lang="en-US" b="1" dirty="0">
              <a:solidFill>
                <a:schemeClr val="accent1"/>
              </a:solidFill>
              <a:effectLst/>
              <a:latin typeface="Verdana" panose="020B0604030504040204" pitchFamily="34" charset="0"/>
              <a:ea typeface="Verdana" panose="020B0604030504040204" pitchFamily="34" charset="0"/>
            </a:endParaRPr>
          </a:p>
          <a:p>
            <a:pPr rtl="0">
              <a:spcBef>
                <a:spcPts val="0"/>
              </a:spcBef>
              <a:spcAft>
                <a:spcPts val="0"/>
              </a:spcAft>
            </a:pPr>
            <a:br>
              <a:rPr lang="en-US" b="1" dirty="0">
                <a:solidFill>
                  <a:schemeClr val="accent1"/>
                </a:solidFill>
                <a:effectLst/>
                <a:latin typeface="Verdana" panose="020B0604030504040204" pitchFamily="34" charset="0"/>
                <a:ea typeface="Verdana" panose="020B0604030504040204" pitchFamily="34" charset="0"/>
              </a:rPr>
            </a:br>
            <a:r>
              <a:rPr lang="en-US" sz="2000" b="0" i="0" u="none" strike="noStrike" dirty="0">
                <a:solidFill>
                  <a:srgbClr val="000000"/>
                </a:solidFill>
                <a:effectLst/>
                <a:latin typeface="Verdana" panose="020B0604030504040204" pitchFamily="34" charset="0"/>
                <a:ea typeface="Verdana" panose="020B0604030504040204" pitchFamily="34" charset="0"/>
              </a:rPr>
              <a:t>Response choices:</a:t>
            </a:r>
            <a:endParaRPr lang="en-US" b="0" dirty="0">
              <a:effectLst/>
              <a:latin typeface="Verdana" panose="020B0604030504040204" pitchFamily="34" charset="0"/>
              <a:ea typeface="Verdana" panose="020B0604030504040204" pitchFamily="34" charset="0"/>
            </a:endParaRPr>
          </a:p>
          <a:p>
            <a:pPr marL="457200" indent="-457200" rtl="0" fontAlgn="base">
              <a:spcBef>
                <a:spcPts val="0"/>
              </a:spcBef>
              <a:spcAft>
                <a:spcPts val="600"/>
              </a:spcAft>
              <a:buClr>
                <a:schemeClr val="accent1"/>
              </a:buClr>
              <a:buFont typeface="+mj-lt"/>
              <a:buAutoNum type="alphaUcPeriod"/>
            </a:pPr>
            <a:r>
              <a:rPr lang="en-US" sz="2000" b="0" i="0" u="none" strike="noStrike" dirty="0">
                <a:solidFill>
                  <a:srgbClr val="000000"/>
                </a:solidFill>
                <a:effectLst/>
                <a:latin typeface="Verdana" panose="020B0604030504040204" pitchFamily="34" charset="0"/>
                <a:ea typeface="Verdana" panose="020B0604030504040204" pitchFamily="34" charset="0"/>
              </a:rPr>
              <a:t>It takes too much time.</a:t>
            </a:r>
          </a:p>
          <a:p>
            <a:pPr marL="457200" indent="-457200" rtl="0" fontAlgn="base">
              <a:spcBef>
                <a:spcPts val="0"/>
              </a:spcBef>
              <a:spcAft>
                <a:spcPts val="600"/>
              </a:spcAft>
              <a:buClr>
                <a:schemeClr val="accent1"/>
              </a:buClr>
              <a:buFont typeface="+mj-lt"/>
              <a:buAutoNum type="alphaUcPeriod"/>
            </a:pPr>
            <a:r>
              <a:rPr lang="en-US" sz="2000" b="0" i="0" u="none" strike="noStrike" dirty="0">
                <a:solidFill>
                  <a:srgbClr val="000000"/>
                </a:solidFill>
                <a:effectLst/>
                <a:latin typeface="Verdana" panose="020B0604030504040204" pitchFamily="34" charset="0"/>
                <a:ea typeface="Verdana" panose="020B0604030504040204" pitchFamily="34" charset="0"/>
              </a:rPr>
              <a:t>It’s too complicated.</a:t>
            </a:r>
          </a:p>
          <a:p>
            <a:pPr marL="457200" indent="-457200" rtl="0" fontAlgn="base">
              <a:spcBef>
                <a:spcPts val="0"/>
              </a:spcBef>
              <a:spcAft>
                <a:spcPts val="600"/>
              </a:spcAft>
              <a:buClr>
                <a:schemeClr val="accent1"/>
              </a:buClr>
              <a:buFont typeface="+mj-lt"/>
              <a:buAutoNum type="alphaUcPeriod"/>
            </a:pPr>
            <a:r>
              <a:rPr lang="en-US" sz="2000" b="0" i="0" u="none" strike="noStrike" dirty="0">
                <a:solidFill>
                  <a:srgbClr val="000000"/>
                </a:solidFill>
                <a:effectLst/>
                <a:latin typeface="Verdana" panose="020B0604030504040204" pitchFamily="34" charset="0"/>
                <a:ea typeface="Verdana" panose="020B0604030504040204" pitchFamily="34" charset="0"/>
              </a:rPr>
              <a:t>It’s stressful.</a:t>
            </a:r>
          </a:p>
        </p:txBody>
      </p:sp>
    </p:spTree>
    <p:extLst>
      <p:ext uri="{BB962C8B-B14F-4D97-AF65-F5344CB8AC3E}">
        <p14:creationId xmlns:p14="http://schemas.microsoft.com/office/powerpoint/2010/main" val="48307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02E5E-EEDD-4FE4-BFBA-131C58AB469C}"/>
              </a:ext>
            </a:extLst>
          </p:cNvPr>
          <p:cNvSpPr>
            <a:spLocks noGrp="1"/>
          </p:cNvSpPr>
          <p:nvPr>
            <p:ph type="title"/>
          </p:nvPr>
        </p:nvSpPr>
        <p:spPr/>
        <p:txBody>
          <a:bodyPr/>
          <a:lstStyle/>
          <a:p>
            <a:r>
              <a:rPr lang="en" dirty="0"/>
              <a:t>Why We Don’t Budget</a:t>
            </a:r>
            <a:endParaRPr lang="en-US" dirty="0"/>
          </a:p>
        </p:txBody>
      </p:sp>
      <p:sp>
        <p:nvSpPr>
          <p:cNvPr id="19" name="Google Shape;108;p22">
            <a:extLst>
              <a:ext uri="{FF2B5EF4-FFF2-40B4-BE49-F238E27FC236}">
                <a16:creationId xmlns:a16="http://schemas.microsoft.com/office/drawing/2014/main" id="{56FE67F0-03CB-4260-84D0-E1005EDA323B}"/>
              </a:ext>
            </a:extLst>
          </p:cNvPr>
          <p:cNvSpPr/>
          <p:nvPr/>
        </p:nvSpPr>
        <p:spPr>
          <a:xfrm>
            <a:off x="820184" y="1737447"/>
            <a:ext cx="5312329" cy="3929257"/>
          </a:xfrm>
          <a:prstGeom prst="rect">
            <a:avLst/>
          </a:prstGeom>
          <a:noFill/>
          <a:ln>
            <a:noFill/>
          </a:ln>
        </p:spPr>
        <p:txBody>
          <a:bodyPr spcFirstLastPara="1" wrap="square" lIns="0" tIns="0" rIns="0" bIns="0" anchor="t" anchorCtr="0">
            <a:noAutofit/>
          </a:bodyPr>
          <a:lstStyle/>
          <a:p>
            <a:pPr marL="239713" lvl="2">
              <a:spcBef>
                <a:spcPts val="1800"/>
              </a:spcBef>
              <a:spcAft>
                <a:spcPts val="600"/>
              </a:spcAft>
              <a:buClr>
                <a:schemeClr val="accent1"/>
              </a:buClr>
              <a:buSzPct val="100000"/>
            </a:pPr>
            <a:r>
              <a:rPr lang="en" sz="2000" kern="1200" dirty="0">
                <a:solidFill>
                  <a:schemeClr val="accent2"/>
                </a:solidFill>
                <a:latin typeface="Verdana" panose="020B0604030504040204" pitchFamily="34" charset="0"/>
                <a:ea typeface="+mn-ea"/>
                <a:cs typeface="+mn-cs"/>
                <a:sym typeface="Gill Sans"/>
              </a:rPr>
              <a:t>I don’t want to think about the future.</a:t>
            </a:r>
          </a:p>
          <a:p>
            <a:pPr marL="239713" lvl="2">
              <a:spcBef>
                <a:spcPts val="1800"/>
              </a:spcBef>
              <a:spcAft>
                <a:spcPts val="600"/>
              </a:spcAft>
              <a:buClr>
                <a:schemeClr val="accent1"/>
              </a:buClr>
              <a:buSzPct val="100000"/>
            </a:pPr>
            <a:r>
              <a:rPr lang="en-US" sz="2000" kern="1200" dirty="0">
                <a:solidFill>
                  <a:schemeClr val="accent2"/>
                </a:solidFill>
                <a:latin typeface="Verdana" panose="020B0604030504040204" pitchFamily="34" charset="0"/>
                <a:ea typeface="+mn-ea"/>
                <a:cs typeface="+mn-cs"/>
                <a:sym typeface="Gill Sans"/>
              </a:rPr>
              <a:t>It’s too complicated.</a:t>
            </a:r>
          </a:p>
          <a:p>
            <a:pPr marL="239713" lvl="2">
              <a:spcBef>
                <a:spcPts val="1800"/>
              </a:spcBef>
              <a:spcAft>
                <a:spcPts val="600"/>
              </a:spcAft>
              <a:buClr>
                <a:schemeClr val="accent1"/>
              </a:buClr>
              <a:buSzPct val="100000"/>
            </a:pPr>
            <a:r>
              <a:rPr lang="en-US" sz="2000" kern="1200" dirty="0">
                <a:solidFill>
                  <a:schemeClr val="accent2"/>
                </a:solidFill>
                <a:latin typeface="Verdana" panose="020B0604030504040204" pitchFamily="34" charset="0"/>
                <a:ea typeface="+mn-ea"/>
                <a:cs typeface="+mn-cs"/>
                <a:sym typeface="Gill Sans"/>
              </a:rPr>
              <a:t>It takes too much time.</a:t>
            </a:r>
          </a:p>
          <a:p>
            <a:pPr marL="239713" lvl="2">
              <a:spcBef>
                <a:spcPts val="1800"/>
              </a:spcBef>
              <a:spcAft>
                <a:spcPts val="600"/>
              </a:spcAft>
              <a:buClr>
                <a:schemeClr val="accent1"/>
              </a:buClr>
              <a:buSzPct val="100000"/>
            </a:pPr>
            <a:r>
              <a:rPr lang="en-US" sz="2000" kern="1200" dirty="0">
                <a:solidFill>
                  <a:schemeClr val="accent2"/>
                </a:solidFill>
                <a:latin typeface="Verdana" panose="020B0604030504040204" pitchFamily="34" charset="0"/>
                <a:ea typeface="+mn-ea"/>
                <a:cs typeface="+mn-cs"/>
                <a:sym typeface="Gill Sans"/>
              </a:rPr>
              <a:t>My income and spending </a:t>
            </a:r>
            <a:br>
              <a:rPr lang="en-US" sz="2000" kern="1200" dirty="0">
                <a:solidFill>
                  <a:schemeClr val="accent2"/>
                </a:solidFill>
                <a:latin typeface="Verdana" panose="020B0604030504040204" pitchFamily="34" charset="0"/>
                <a:ea typeface="+mn-ea"/>
                <a:cs typeface="+mn-cs"/>
                <a:sym typeface="Gill Sans"/>
              </a:rPr>
            </a:br>
            <a:r>
              <a:rPr lang="en-US" sz="2000" kern="1200" dirty="0">
                <a:solidFill>
                  <a:schemeClr val="accent2"/>
                </a:solidFill>
                <a:latin typeface="Verdana" panose="020B0604030504040204" pitchFamily="34" charset="0"/>
                <a:ea typeface="+mn-ea"/>
                <a:cs typeface="+mn-cs"/>
                <a:sym typeface="Gill Sans"/>
              </a:rPr>
              <a:t>is not consistent enough.</a:t>
            </a:r>
          </a:p>
          <a:p>
            <a:pPr marL="239713" lvl="2">
              <a:spcBef>
                <a:spcPts val="1800"/>
              </a:spcBef>
              <a:spcAft>
                <a:spcPts val="600"/>
              </a:spcAft>
              <a:buClr>
                <a:schemeClr val="accent1"/>
              </a:buClr>
              <a:buSzPct val="100000"/>
            </a:pPr>
            <a:r>
              <a:rPr lang="en-US" sz="2000" kern="1200" dirty="0">
                <a:solidFill>
                  <a:schemeClr val="accent2"/>
                </a:solidFill>
                <a:latin typeface="Verdana" panose="020B0604030504040204" pitchFamily="34" charset="0"/>
                <a:ea typeface="+mn-ea"/>
                <a:cs typeface="+mn-cs"/>
                <a:sym typeface="Gill Sans"/>
              </a:rPr>
              <a:t>I’d rather just keep doing </a:t>
            </a:r>
            <a:br>
              <a:rPr lang="en-US" sz="2000" kern="1200" dirty="0">
                <a:solidFill>
                  <a:schemeClr val="accent2"/>
                </a:solidFill>
                <a:latin typeface="Verdana" panose="020B0604030504040204" pitchFamily="34" charset="0"/>
                <a:ea typeface="+mn-ea"/>
                <a:cs typeface="+mn-cs"/>
                <a:sym typeface="Gill Sans"/>
              </a:rPr>
            </a:br>
            <a:r>
              <a:rPr lang="en-US" sz="2000" kern="1200" dirty="0">
                <a:solidFill>
                  <a:schemeClr val="accent2"/>
                </a:solidFill>
                <a:latin typeface="Verdana" panose="020B0604030504040204" pitchFamily="34" charset="0"/>
                <a:ea typeface="+mn-ea"/>
                <a:cs typeface="+mn-cs"/>
                <a:sym typeface="Gill Sans"/>
              </a:rPr>
              <a:t>what I’m doing.</a:t>
            </a:r>
            <a:endParaRPr lang="en-US" sz="2000" kern="1200" dirty="0">
              <a:solidFill>
                <a:schemeClr val="accent2"/>
              </a:solidFill>
              <a:latin typeface="Verdana" panose="020B0604030504040204" pitchFamily="34" charset="0"/>
              <a:ea typeface="+mn-ea"/>
              <a:cs typeface="+mn-cs"/>
            </a:endParaRPr>
          </a:p>
        </p:txBody>
      </p:sp>
      <p:sp>
        <p:nvSpPr>
          <p:cNvPr id="92" name="Google Shape;108;p22">
            <a:extLst>
              <a:ext uri="{FF2B5EF4-FFF2-40B4-BE49-F238E27FC236}">
                <a16:creationId xmlns:a16="http://schemas.microsoft.com/office/drawing/2014/main" id="{DF70631D-7CF7-4CF8-A9FC-6AC48C7197B0}"/>
              </a:ext>
            </a:extLst>
          </p:cNvPr>
          <p:cNvSpPr/>
          <p:nvPr/>
        </p:nvSpPr>
        <p:spPr>
          <a:xfrm>
            <a:off x="6856412" y="1737447"/>
            <a:ext cx="5312329" cy="3929257"/>
          </a:xfrm>
          <a:prstGeom prst="rect">
            <a:avLst/>
          </a:prstGeom>
          <a:noFill/>
          <a:ln>
            <a:noFill/>
          </a:ln>
        </p:spPr>
        <p:txBody>
          <a:bodyPr spcFirstLastPara="1" wrap="square" lIns="0" tIns="0" rIns="0" bIns="0" anchor="t" anchorCtr="0">
            <a:noAutofit/>
          </a:bodyPr>
          <a:lstStyle/>
          <a:p>
            <a:pPr marL="239713" lvl="2">
              <a:spcBef>
                <a:spcPts val="1800"/>
              </a:spcBef>
              <a:spcAft>
                <a:spcPts val="600"/>
              </a:spcAft>
              <a:buClr>
                <a:schemeClr val="accent1"/>
              </a:buClr>
              <a:buSzPct val="100000"/>
            </a:pPr>
            <a:r>
              <a:rPr lang="en-US" sz="2000" kern="1200" dirty="0">
                <a:solidFill>
                  <a:schemeClr val="accent2"/>
                </a:solidFill>
                <a:latin typeface="Verdana" panose="020B0604030504040204" pitchFamily="34" charset="0"/>
                <a:ea typeface="+mn-ea"/>
                <a:cs typeface="+mn-cs"/>
                <a:sym typeface="Gill Sans"/>
              </a:rPr>
              <a:t>I have no self-control.</a:t>
            </a:r>
          </a:p>
          <a:p>
            <a:pPr marL="239713" lvl="2">
              <a:spcBef>
                <a:spcPts val="1800"/>
              </a:spcBef>
              <a:spcAft>
                <a:spcPts val="600"/>
              </a:spcAft>
              <a:buClr>
                <a:schemeClr val="accent1"/>
              </a:buClr>
              <a:buSzPct val="100000"/>
            </a:pPr>
            <a:r>
              <a:rPr lang="en-US" sz="2000" kern="1200" dirty="0">
                <a:solidFill>
                  <a:schemeClr val="accent2"/>
                </a:solidFill>
                <a:latin typeface="Verdana" panose="020B0604030504040204" pitchFamily="34" charset="0"/>
                <a:ea typeface="+mn-ea"/>
                <a:cs typeface="+mn-cs"/>
                <a:sym typeface="Gill Sans"/>
              </a:rPr>
              <a:t>Budgeting causes more </a:t>
            </a:r>
            <a:br>
              <a:rPr lang="en-US" sz="2000" kern="1200" dirty="0">
                <a:solidFill>
                  <a:schemeClr val="accent2"/>
                </a:solidFill>
                <a:latin typeface="Verdana" panose="020B0604030504040204" pitchFamily="34" charset="0"/>
                <a:ea typeface="+mn-ea"/>
                <a:cs typeface="+mn-cs"/>
                <a:sym typeface="Gill Sans"/>
              </a:rPr>
            </a:br>
            <a:r>
              <a:rPr lang="en-US" sz="2000" kern="1200" dirty="0">
                <a:solidFill>
                  <a:schemeClr val="accent2"/>
                </a:solidFill>
                <a:latin typeface="Verdana" panose="020B0604030504040204" pitchFamily="34" charset="0"/>
                <a:ea typeface="+mn-ea"/>
                <a:cs typeface="+mn-cs"/>
                <a:sym typeface="Gill Sans"/>
              </a:rPr>
              <a:t>stress than it’s worth.</a:t>
            </a:r>
          </a:p>
          <a:p>
            <a:pPr marL="239713" lvl="2">
              <a:spcBef>
                <a:spcPts val="1800"/>
              </a:spcBef>
              <a:spcAft>
                <a:spcPts val="600"/>
              </a:spcAft>
              <a:buClr>
                <a:schemeClr val="accent1"/>
              </a:buClr>
              <a:buSzPct val="100000"/>
            </a:pPr>
            <a:r>
              <a:rPr lang="en-US" sz="2000" kern="1200" dirty="0">
                <a:solidFill>
                  <a:schemeClr val="accent2"/>
                </a:solidFill>
                <a:latin typeface="Verdana" panose="020B0604030504040204" pitchFamily="34" charset="0"/>
                <a:ea typeface="+mn-ea"/>
                <a:cs typeface="+mn-cs"/>
                <a:sym typeface="Gill Sans"/>
              </a:rPr>
              <a:t>It’s a hassle.</a:t>
            </a:r>
          </a:p>
          <a:p>
            <a:pPr marL="239713" lvl="2">
              <a:spcBef>
                <a:spcPts val="1800"/>
              </a:spcBef>
              <a:spcAft>
                <a:spcPts val="600"/>
              </a:spcAft>
              <a:buClr>
                <a:schemeClr val="accent1"/>
              </a:buClr>
              <a:buSzPct val="100000"/>
            </a:pPr>
            <a:r>
              <a:rPr lang="en-US" sz="2000" kern="1200" dirty="0">
                <a:solidFill>
                  <a:schemeClr val="accent2"/>
                </a:solidFill>
                <a:latin typeface="Verdana" panose="020B0604030504040204" pitchFamily="34" charset="0"/>
                <a:ea typeface="+mn-ea"/>
                <a:cs typeface="+mn-cs"/>
                <a:sym typeface="Gill Sans"/>
              </a:rPr>
              <a:t>I can’t keep up, so why start?</a:t>
            </a:r>
          </a:p>
        </p:txBody>
      </p:sp>
      <p:sp>
        <p:nvSpPr>
          <p:cNvPr id="3" name="Elipse 1">
            <a:extLst>
              <a:ext uri="{FF2B5EF4-FFF2-40B4-BE49-F238E27FC236}">
                <a16:creationId xmlns:a16="http://schemas.microsoft.com/office/drawing/2014/main" id="{5E1F50A1-55F7-4C87-95FC-3914BF179786}"/>
              </a:ext>
            </a:extLst>
          </p:cNvPr>
          <p:cNvSpPr/>
          <p:nvPr/>
        </p:nvSpPr>
        <p:spPr>
          <a:xfrm>
            <a:off x="441846" y="1953944"/>
            <a:ext cx="360000" cy="3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lang="en-US" sz="4000" dirty="0"/>
              <a:t>‘‘</a:t>
            </a:r>
            <a:endParaRPr lang="es-ES" sz="4000" dirty="0"/>
          </a:p>
        </p:txBody>
      </p:sp>
      <p:sp>
        <p:nvSpPr>
          <p:cNvPr id="4" name="Elipse 2">
            <a:extLst>
              <a:ext uri="{FF2B5EF4-FFF2-40B4-BE49-F238E27FC236}">
                <a16:creationId xmlns:a16="http://schemas.microsoft.com/office/drawing/2014/main" id="{A15F91E1-2319-4C64-971D-7FBFC32B7956}"/>
              </a:ext>
            </a:extLst>
          </p:cNvPr>
          <p:cNvSpPr/>
          <p:nvPr/>
        </p:nvSpPr>
        <p:spPr>
          <a:xfrm>
            <a:off x="441846" y="2554722"/>
            <a:ext cx="360000" cy="3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lang="en-US" sz="4000" dirty="0"/>
              <a:t>‘‘</a:t>
            </a:r>
            <a:endParaRPr lang="es-ES" sz="4000" dirty="0"/>
          </a:p>
        </p:txBody>
      </p:sp>
      <p:sp>
        <p:nvSpPr>
          <p:cNvPr id="5" name="Elipse 3">
            <a:extLst>
              <a:ext uri="{FF2B5EF4-FFF2-40B4-BE49-F238E27FC236}">
                <a16:creationId xmlns:a16="http://schemas.microsoft.com/office/drawing/2014/main" id="{3596394C-4C8D-4767-B0ED-80B318F54940}"/>
              </a:ext>
            </a:extLst>
          </p:cNvPr>
          <p:cNvSpPr/>
          <p:nvPr/>
        </p:nvSpPr>
        <p:spPr>
          <a:xfrm>
            <a:off x="441846" y="3186833"/>
            <a:ext cx="360000" cy="3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lang="en-US" sz="4000" dirty="0"/>
              <a:t>‘‘</a:t>
            </a:r>
            <a:endParaRPr lang="es-ES" sz="4000" dirty="0"/>
          </a:p>
        </p:txBody>
      </p:sp>
      <p:sp>
        <p:nvSpPr>
          <p:cNvPr id="7" name="Elipse 4">
            <a:extLst>
              <a:ext uri="{FF2B5EF4-FFF2-40B4-BE49-F238E27FC236}">
                <a16:creationId xmlns:a16="http://schemas.microsoft.com/office/drawing/2014/main" id="{73F0E16F-9511-48C6-977F-2DCD26D3B473}"/>
              </a:ext>
            </a:extLst>
          </p:cNvPr>
          <p:cNvSpPr/>
          <p:nvPr/>
        </p:nvSpPr>
        <p:spPr>
          <a:xfrm>
            <a:off x="433671" y="3895469"/>
            <a:ext cx="360000" cy="3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lang="en-US" sz="4000" dirty="0"/>
              <a:t>‘‘</a:t>
            </a:r>
            <a:endParaRPr lang="es-ES" sz="4000" dirty="0"/>
          </a:p>
        </p:txBody>
      </p:sp>
      <p:sp>
        <p:nvSpPr>
          <p:cNvPr id="8" name="Elipse 5">
            <a:extLst>
              <a:ext uri="{FF2B5EF4-FFF2-40B4-BE49-F238E27FC236}">
                <a16:creationId xmlns:a16="http://schemas.microsoft.com/office/drawing/2014/main" id="{3C0B371F-7578-40D6-9EBC-44DCDA396D9E}"/>
              </a:ext>
            </a:extLst>
          </p:cNvPr>
          <p:cNvSpPr/>
          <p:nvPr/>
        </p:nvSpPr>
        <p:spPr>
          <a:xfrm>
            <a:off x="444134" y="4861938"/>
            <a:ext cx="360000" cy="3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lang="en-US" sz="4000" dirty="0"/>
              <a:t>‘‘</a:t>
            </a:r>
            <a:endParaRPr lang="es-ES" sz="4000" dirty="0"/>
          </a:p>
        </p:txBody>
      </p:sp>
      <p:sp>
        <p:nvSpPr>
          <p:cNvPr id="9" name="Elipse 6">
            <a:extLst>
              <a:ext uri="{FF2B5EF4-FFF2-40B4-BE49-F238E27FC236}">
                <a16:creationId xmlns:a16="http://schemas.microsoft.com/office/drawing/2014/main" id="{AEFD0512-FDF0-4A5E-8B72-95DB5B217305}"/>
              </a:ext>
            </a:extLst>
          </p:cNvPr>
          <p:cNvSpPr/>
          <p:nvPr/>
        </p:nvSpPr>
        <p:spPr>
          <a:xfrm>
            <a:off x="6516279" y="1919255"/>
            <a:ext cx="360000" cy="3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lang="en-US" sz="4000" dirty="0"/>
              <a:t>‘‘</a:t>
            </a:r>
            <a:endParaRPr lang="es-ES" sz="4000" dirty="0"/>
          </a:p>
        </p:txBody>
      </p:sp>
      <p:sp>
        <p:nvSpPr>
          <p:cNvPr id="11" name="Elipse 7">
            <a:extLst>
              <a:ext uri="{FF2B5EF4-FFF2-40B4-BE49-F238E27FC236}">
                <a16:creationId xmlns:a16="http://schemas.microsoft.com/office/drawing/2014/main" id="{84065B79-BEFC-425C-B0EB-3F5EE180F9E5}"/>
              </a:ext>
            </a:extLst>
          </p:cNvPr>
          <p:cNvSpPr/>
          <p:nvPr/>
        </p:nvSpPr>
        <p:spPr>
          <a:xfrm>
            <a:off x="6516279" y="2695919"/>
            <a:ext cx="360000" cy="3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lang="en-US" sz="4000" dirty="0"/>
              <a:t>‘‘</a:t>
            </a:r>
            <a:endParaRPr lang="es-ES" sz="4000" dirty="0"/>
          </a:p>
        </p:txBody>
      </p:sp>
      <p:sp>
        <p:nvSpPr>
          <p:cNvPr id="12" name="Elipse 8">
            <a:extLst>
              <a:ext uri="{FF2B5EF4-FFF2-40B4-BE49-F238E27FC236}">
                <a16:creationId xmlns:a16="http://schemas.microsoft.com/office/drawing/2014/main" id="{15AB2599-A30B-4F25-BB13-EA06B62ABA6E}"/>
              </a:ext>
            </a:extLst>
          </p:cNvPr>
          <p:cNvSpPr/>
          <p:nvPr/>
        </p:nvSpPr>
        <p:spPr>
          <a:xfrm>
            <a:off x="6485912" y="3472583"/>
            <a:ext cx="360000" cy="3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lang="en-US" sz="4000" dirty="0"/>
              <a:t>‘‘</a:t>
            </a:r>
            <a:endParaRPr lang="es-ES" sz="4000" dirty="0"/>
          </a:p>
        </p:txBody>
      </p:sp>
      <p:sp>
        <p:nvSpPr>
          <p:cNvPr id="13" name="Elipse 9">
            <a:extLst>
              <a:ext uri="{FF2B5EF4-FFF2-40B4-BE49-F238E27FC236}">
                <a16:creationId xmlns:a16="http://schemas.microsoft.com/office/drawing/2014/main" id="{92CB4150-9485-477E-B98E-5E46C19D20AA}"/>
              </a:ext>
            </a:extLst>
          </p:cNvPr>
          <p:cNvSpPr/>
          <p:nvPr/>
        </p:nvSpPr>
        <p:spPr>
          <a:xfrm>
            <a:off x="6496412" y="4092494"/>
            <a:ext cx="360000" cy="3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lang="en-US" sz="4000" dirty="0"/>
              <a:t>‘‘</a:t>
            </a:r>
            <a:endParaRPr lang="es-ES" sz="4000" dirty="0"/>
          </a:p>
        </p:txBody>
      </p:sp>
    </p:spTree>
    <p:extLst>
      <p:ext uri="{BB962C8B-B14F-4D97-AF65-F5344CB8AC3E}">
        <p14:creationId xmlns:p14="http://schemas.microsoft.com/office/powerpoint/2010/main" val="389106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onut 8">
            <a:extLst>
              <a:ext uri="{FF2B5EF4-FFF2-40B4-BE49-F238E27FC236}">
                <a16:creationId xmlns:a16="http://schemas.microsoft.com/office/drawing/2014/main" id="{6AF4707B-41FC-4F15-8463-AF9F38526145}"/>
              </a:ext>
            </a:extLst>
          </p:cNvPr>
          <p:cNvSpPr/>
          <p:nvPr/>
        </p:nvSpPr>
        <p:spPr>
          <a:xfrm>
            <a:off x="455722" y="4382597"/>
            <a:ext cx="1367630" cy="1367630"/>
          </a:xfrm>
          <a:prstGeom prst="ellipse">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ndParaRPr>
          </a:p>
        </p:txBody>
      </p:sp>
      <p:sp>
        <p:nvSpPr>
          <p:cNvPr id="25" name="Donut 8">
            <a:extLst>
              <a:ext uri="{FF2B5EF4-FFF2-40B4-BE49-F238E27FC236}">
                <a16:creationId xmlns:a16="http://schemas.microsoft.com/office/drawing/2014/main" id="{AD8C4E21-3AF2-4144-8E20-2022E70412BC}"/>
              </a:ext>
            </a:extLst>
          </p:cNvPr>
          <p:cNvSpPr/>
          <p:nvPr/>
        </p:nvSpPr>
        <p:spPr>
          <a:xfrm>
            <a:off x="455722" y="2873661"/>
            <a:ext cx="1367630" cy="1367630"/>
          </a:xfrm>
          <a:prstGeom prst="ellipse">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ndParaRPr>
          </a:p>
        </p:txBody>
      </p:sp>
      <p:sp>
        <p:nvSpPr>
          <p:cNvPr id="23" name="Donut 8">
            <a:extLst>
              <a:ext uri="{FF2B5EF4-FFF2-40B4-BE49-F238E27FC236}">
                <a16:creationId xmlns:a16="http://schemas.microsoft.com/office/drawing/2014/main" id="{4495CF83-19EA-4452-B82A-FDBF28578E3A}"/>
              </a:ext>
            </a:extLst>
          </p:cNvPr>
          <p:cNvSpPr/>
          <p:nvPr/>
        </p:nvSpPr>
        <p:spPr>
          <a:xfrm>
            <a:off x="455722" y="1364725"/>
            <a:ext cx="1367630" cy="1367630"/>
          </a:xfrm>
          <a:prstGeom prst="ellipse">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ndParaRPr>
          </a:p>
        </p:txBody>
      </p:sp>
      <p:sp>
        <p:nvSpPr>
          <p:cNvPr id="2" name="Title 1">
            <a:extLst>
              <a:ext uri="{FF2B5EF4-FFF2-40B4-BE49-F238E27FC236}">
                <a16:creationId xmlns:a16="http://schemas.microsoft.com/office/drawing/2014/main" id="{995C7402-A549-43FA-BC40-C70384C27A0E}"/>
              </a:ext>
            </a:extLst>
          </p:cNvPr>
          <p:cNvSpPr>
            <a:spLocks noGrp="1"/>
          </p:cNvSpPr>
          <p:nvPr>
            <p:ph type="title"/>
          </p:nvPr>
        </p:nvSpPr>
        <p:spPr/>
        <p:txBody>
          <a:bodyPr/>
          <a:lstStyle/>
          <a:p>
            <a:r>
              <a:rPr lang="en" dirty="0"/>
              <a:t>Goal Setting</a:t>
            </a:r>
            <a:endParaRPr lang="en-US" dirty="0"/>
          </a:p>
        </p:txBody>
      </p:sp>
      <p:sp>
        <p:nvSpPr>
          <p:cNvPr id="6" name="Shape 162">
            <a:extLst>
              <a:ext uri="{FF2B5EF4-FFF2-40B4-BE49-F238E27FC236}">
                <a16:creationId xmlns:a16="http://schemas.microsoft.com/office/drawing/2014/main" id="{DE9F8001-41CE-4BC1-9727-4C7EEDC62205}"/>
              </a:ext>
            </a:extLst>
          </p:cNvPr>
          <p:cNvSpPr txBox="1">
            <a:spLocks/>
          </p:cNvSpPr>
          <p:nvPr/>
        </p:nvSpPr>
        <p:spPr>
          <a:xfrm>
            <a:off x="1966776" y="1694598"/>
            <a:ext cx="3436937" cy="707886"/>
          </a:xfrm>
          <a:prstGeom prst="rect">
            <a:avLst/>
          </a:prstGeom>
        </p:spPr>
        <p:txBody>
          <a:bodyPr wrap="square" anchor="ctr">
            <a:spAutoFit/>
          </a:bodyPr>
          <a:lstStyle>
            <a:lvl1pPr marL="174625" indent="-174625" algn="l" defTabSz="914400" rtl="0" eaLnBrk="1" latinLnBrk="0" hangingPunct="1">
              <a:spcBef>
                <a:spcPts val="18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574675" indent="-231775"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917575"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12509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16065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5">
              <a:spcBef>
                <a:spcPts val="0"/>
              </a:spcBef>
              <a:buClr>
                <a:srgbClr val="000000"/>
              </a:buClr>
              <a:buSzPts val="1600"/>
              <a:buNone/>
              <a:defRPr/>
            </a:pPr>
            <a:r>
              <a:rPr lang="en-US" sz="2000" b="1" kern="0" dirty="0">
                <a:solidFill>
                  <a:srgbClr val="333E48"/>
                </a:solidFill>
                <a:latin typeface="Verdana" panose="020B0604030504040204" pitchFamily="34" charset="0"/>
                <a:ea typeface="Verdana" panose="020B0604030504040204" pitchFamily="34" charset="0"/>
                <a:cs typeface="Gill Sans"/>
                <a:sym typeface="Gill Sans"/>
              </a:rPr>
              <a:t>SHORT-TERM GOALS </a:t>
            </a:r>
          </a:p>
          <a:p>
            <a:pPr marL="0" indent="0" defTabSz="1218895">
              <a:spcBef>
                <a:spcPts val="0"/>
              </a:spcBef>
              <a:buClr>
                <a:srgbClr val="000000"/>
              </a:buClr>
              <a:buSzPts val="1600"/>
              <a:buNone/>
              <a:defRPr/>
            </a:pPr>
            <a:r>
              <a:rPr lang="en-US" sz="2000" b="1" kern="0" dirty="0">
                <a:solidFill>
                  <a:schemeClr val="accent1"/>
                </a:solidFill>
                <a:latin typeface="Verdana" panose="020B0604030504040204" pitchFamily="34" charset="0"/>
                <a:ea typeface="Verdana" panose="020B0604030504040204" pitchFamily="34" charset="0"/>
                <a:cs typeface="Gill Sans"/>
                <a:sym typeface="Gill Sans"/>
              </a:rPr>
              <a:t>Less than 3 years</a:t>
            </a:r>
            <a:endParaRPr lang="en-US" sz="2000" dirty="0">
              <a:solidFill>
                <a:schemeClr val="accent1"/>
              </a:solidFill>
              <a:latin typeface="Verdana" panose="020B0604030504040204" pitchFamily="34" charset="0"/>
              <a:ea typeface="Verdana" panose="020B0604030504040204" pitchFamily="34" charset="0"/>
            </a:endParaRPr>
          </a:p>
        </p:txBody>
      </p:sp>
      <p:pic>
        <p:nvPicPr>
          <p:cNvPr id="20" name="Picture 19" descr="A picture containing drawing, device&#10;&#10;Description automatically generated">
            <a:extLst>
              <a:ext uri="{FF2B5EF4-FFF2-40B4-BE49-F238E27FC236}">
                <a16:creationId xmlns:a16="http://schemas.microsoft.com/office/drawing/2014/main" id="{FD9D90D2-3C16-49F6-A996-05F3A922E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60" y="4493537"/>
            <a:ext cx="1145752" cy="1145752"/>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F06F0D70-76CB-449E-947A-119FA32BF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660" y="1475664"/>
            <a:ext cx="1145752" cy="1145752"/>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14C5932A-0F0D-4408-8B2E-074582738A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660" y="2984601"/>
            <a:ext cx="1145752" cy="1145752"/>
          </a:xfrm>
          <a:prstGeom prst="rect">
            <a:avLst/>
          </a:prstGeom>
        </p:spPr>
      </p:pic>
      <p:cxnSp>
        <p:nvCxnSpPr>
          <p:cNvPr id="13" name="Straight Connector 12">
            <a:extLst>
              <a:ext uri="{FF2B5EF4-FFF2-40B4-BE49-F238E27FC236}">
                <a16:creationId xmlns:a16="http://schemas.microsoft.com/office/drawing/2014/main" id="{5B495E28-F957-4FFA-969C-98D0AFCAACE8}"/>
              </a:ext>
            </a:extLst>
          </p:cNvPr>
          <p:cNvCxnSpPr>
            <a:cxnSpLocks/>
          </p:cNvCxnSpPr>
          <p:nvPr/>
        </p:nvCxnSpPr>
        <p:spPr>
          <a:xfrm>
            <a:off x="2083461" y="2803008"/>
            <a:ext cx="9263507" cy="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176E306-5092-484B-B469-0392FCC8275B}"/>
              </a:ext>
            </a:extLst>
          </p:cNvPr>
          <p:cNvCxnSpPr>
            <a:cxnSpLocks/>
          </p:cNvCxnSpPr>
          <p:nvPr/>
        </p:nvCxnSpPr>
        <p:spPr>
          <a:xfrm>
            <a:off x="2083461" y="4311945"/>
            <a:ext cx="9263507" cy="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Shape 162">
            <a:extLst>
              <a:ext uri="{FF2B5EF4-FFF2-40B4-BE49-F238E27FC236}">
                <a16:creationId xmlns:a16="http://schemas.microsoft.com/office/drawing/2014/main" id="{E201AD69-80D4-402C-8793-1ADF4E012D2C}"/>
              </a:ext>
            </a:extLst>
          </p:cNvPr>
          <p:cNvSpPr txBox="1">
            <a:spLocks/>
          </p:cNvSpPr>
          <p:nvPr/>
        </p:nvSpPr>
        <p:spPr>
          <a:xfrm>
            <a:off x="5912908" y="1304555"/>
            <a:ext cx="5720106" cy="1487971"/>
          </a:xfrm>
          <a:prstGeom prst="rect">
            <a:avLst/>
          </a:prstGeom>
        </p:spPr>
        <p:txBody>
          <a:bodyPr wrap="square" anchor="ctr">
            <a:spAutoFit/>
          </a:bodyPr>
          <a:lstStyle>
            <a:lvl1pPr marL="174625" indent="-174625" algn="l" defTabSz="914400" rtl="0" eaLnBrk="1" latinLnBrk="0" hangingPunct="1">
              <a:spcBef>
                <a:spcPts val="18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574675" indent="-231775"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917575"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12509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16065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6427" indent="-226427">
              <a:lnSpc>
                <a:spcPct val="110000"/>
              </a:lnSpc>
              <a:spcBef>
                <a:spcPts val="800"/>
              </a:spcBef>
              <a:buSzPct val="100000"/>
              <a:buFont typeface="Arial" charset="0"/>
              <a:buChar char="•"/>
              <a:defRPr/>
            </a:pPr>
            <a:r>
              <a:rPr lang="en-US" dirty="0">
                <a:solidFill>
                  <a:schemeClr val="accent2"/>
                </a:solidFill>
                <a:latin typeface="Verdana" panose="020B0604030504040204" pitchFamily="34" charset="0"/>
                <a:sym typeface="Gill Sans"/>
              </a:rPr>
              <a:t>Paying off a credit card</a:t>
            </a:r>
          </a:p>
          <a:p>
            <a:pPr marL="226427" indent="-226427">
              <a:lnSpc>
                <a:spcPct val="110000"/>
              </a:lnSpc>
              <a:spcBef>
                <a:spcPts val="800"/>
              </a:spcBef>
              <a:buSzPct val="100000"/>
              <a:buFont typeface="Arial" charset="0"/>
              <a:buChar char="•"/>
              <a:defRPr/>
            </a:pPr>
            <a:r>
              <a:rPr lang="en-US" dirty="0">
                <a:solidFill>
                  <a:schemeClr val="accent2"/>
                </a:solidFill>
                <a:latin typeface="Verdana" panose="020B0604030504040204" pitchFamily="34" charset="0"/>
                <a:sym typeface="Gill Sans"/>
              </a:rPr>
              <a:t>Setting up emergency savings</a:t>
            </a:r>
          </a:p>
          <a:p>
            <a:pPr marL="226427" indent="-226427">
              <a:lnSpc>
                <a:spcPct val="110000"/>
              </a:lnSpc>
              <a:spcBef>
                <a:spcPts val="800"/>
              </a:spcBef>
              <a:buSzPct val="100000"/>
              <a:buFont typeface="Arial" charset="0"/>
              <a:buChar char="•"/>
              <a:defRPr/>
            </a:pPr>
            <a:r>
              <a:rPr lang="en-US" dirty="0">
                <a:solidFill>
                  <a:schemeClr val="accent2"/>
                </a:solidFill>
                <a:latin typeface="Verdana" panose="020B0604030504040204" pitchFamily="34" charset="0"/>
                <a:sym typeface="Gill Sans"/>
              </a:rPr>
              <a:t>Saving for a vacation, medical procedure, furniture, home improvements</a:t>
            </a:r>
          </a:p>
        </p:txBody>
      </p:sp>
      <p:sp>
        <p:nvSpPr>
          <p:cNvPr id="17" name="Shape 162">
            <a:extLst>
              <a:ext uri="{FF2B5EF4-FFF2-40B4-BE49-F238E27FC236}">
                <a16:creationId xmlns:a16="http://schemas.microsoft.com/office/drawing/2014/main" id="{FA3E3CC8-BDE4-46AE-9E07-EF872E5580B8}"/>
              </a:ext>
            </a:extLst>
          </p:cNvPr>
          <p:cNvSpPr txBox="1">
            <a:spLocks/>
          </p:cNvSpPr>
          <p:nvPr/>
        </p:nvSpPr>
        <p:spPr>
          <a:xfrm>
            <a:off x="1966776" y="3203535"/>
            <a:ext cx="3436937" cy="707886"/>
          </a:xfrm>
          <a:prstGeom prst="rect">
            <a:avLst/>
          </a:prstGeom>
        </p:spPr>
        <p:txBody>
          <a:bodyPr wrap="square" anchor="ctr">
            <a:spAutoFit/>
          </a:bodyPr>
          <a:lstStyle>
            <a:lvl1pPr marL="174625" indent="-174625" algn="l" defTabSz="914400" rtl="0" eaLnBrk="1" latinLnBrk="0" hangingPunct="1">
              <a:spcBef>
                <a:spcPts val="18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574675" indent="-231775"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917575"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12509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16065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5">
              <a:spcBef>
                <a:spcPts val="0"/>
              </a:spcBef>
              <a:buClr>
                <a:srgbClr val="000000"/>
              </a:buClr>
              <a:buSzPts val="1600"/>
              <a:buNone/>
              <a:defRPr/>
            </a:pPr>
            <a:r>
              <a:rPr lang="en-US" sz="2000" b="1" kern="0" dirty="0">
                <a:solidFill>
                  <a:srgbClr val="333E48"/>
                </a:solidFill>
                <a:latin typeface="Verdana" panose="020B0604030504040204" pitchFamily="34" charset="0"/>
                <a:ea typeface="Verdana" panose="020B0604030504040204" pitchFamily="34" charset="0"/>
                <a:cs typeface="Gill Sans"/>
                <a:sym typeface="Gill Sans"/>
              </a:rPr>
              <a:t>MID-TERM GOALS</a:t>
            </a:r>
          </a:p>
          <a:p>
            <a:pPr marL="0" indent="0" defTabSz="1218895">
              <a:spcBef>
                <a:spcPts val="0"/>
              </a:spcBef>
              <a:buClr>
                <a:srgbClr val="000000"/>
              </a:buClr>
              <a:buSzPts val="1600"/>
              <a:buNone/>
              <a:defRPr/>
            </a:pPr>
            <a:r>
              <a:rPr lang="en-US" sz="2000" b="1" kern="0" dirty="0">
                <a:solidFill>
                  <a:schemeClr val="accent1"/>
                </a:solidFill>
                <a:latin typeface="Verdana" panose="020B0604030504040204" pitchFamily="34" charset="0"/>
                <a:ea typeface="Verdana" panose="020B0604030504040204" pitchFamily="34" charset="0"/>
                <a:cs typeface="Gill Sans"/>
                <a:sym typeface="Gill Sans"/>
              </a:rPr>
              <a:t>3–10 years</a:t>
            </a:r>
          </a:p>
        </p:txBody>
      </p:sp>
      <p:sp>
        <p:nvSpPr>
          <p:cNvPr id="18" name="Shape 162">
            <a:extLst>
              <a:ext uri="{FF2B5EF4-FFF2-40B4-BE49-F238E27FC236}">
                <a16:creationId xmlns:a16="http://schemas.microsoft.com/office/drawing/2014/main" id="{0961E58F-1012-406E-9D3F-E83CB817D6FD}"/>
              </a:ext>
            </a:extLst>
          </p:cNvPr>
          <p:cNvSpPr txBox="1">
            <a:spLocks/>
          </p:cNvSpPr>
          <p:nvPr/>
        </p:nvSpPr>
        <p:spPr>
          <a:xfrm>
            <a:off x="1966776" y="4712471"/>
            <a:ext cx="3436937" cy="707886"/>
          </a:xfrm>
          <a:prstGeom prst="rect">
            <a:avLst/>
          </a:prstGeom>
        </p:spPr>
        <p:txBody>
          <a:bodyPr wrap="square" anchor="ctr">
            <a:spAutoFit/>
          </a:bodyPr>
          <a:lstStyle>
            <a:lvl1pPr marL="174625" indent="-174625" algn="l" defTabSz="914400" rtl="0" eaLnBrk="1" latinLnBrk="0" hangingPunct="1">
              <a:spcBef>
                <a:spcPts val="18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574675" indent="-231775"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917575"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12509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16065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95">
              <a:spcBef>
                <a:spcPts val="0"/>
              </a:spcBef>
              <a:buClr>
                <a:srgbClr val="000000"/>
              </a:buClr>
              <a:buSzPts val="1600"/>
              <a:buNone/>
              <a:defRPr/>
            </a:pPr>
            <a:r>
              <a:rPr lang="en-US" sz="2000" b="1" kern="0" dirty="0">
                <a:solidFill>
                  <a:srgbClr val="333E48"/>
                </a:solidFill>
                <a:latin typeface="Verdana" panose="020B0604030504040204" pitchFamily="34" charset="0"/>
                <a:ea typeface="Verdana" panose="020B0604030504040204" pitchFamily="34" charset="0"/>
                <a:cs typeface="Gill Sans"/>
                <a:sym typeface="Gill Sans"/>
              </a:rPr>
              <a:t>LONG-TERM GOALS</a:t>
            </a:r>
          </a:p>
          <a:p>
            <a:pPr marL="0" indent="0" defTabSz="1218895">
              <a:spcBef>
                <a:spcPts val="0"/>
              </a:spcBef>
              <a:buClr>
                <a:srgbClr val="000000"/>
              </a:buClr>
              <a:buSzPts val="1600"/>
              <a:buNone/>
              <a:defRPr/>
            </a:pPr>
            <a:r>
              <a:rPr lang="en-US" sz="2000" b="1" kern="0" dirty="0">
                <a:solidFill>
                  <a:schemeClr val="accent1"/>
                </a:solidFill>
                <a:latin typeface="Verdana" panose="020B0604030504040204" pitchFamily="34" charset="0"/>
                <a:ea typeface="Verdana" panose="020B0604030504040204" pitchFamily="34" charset="0"/>
                <a:cs typeface="Gill Sans"/>
                <a:sym typeface="Gill Sans"/>
              </a:rPr>
              <a:t>10+ years</a:t>
            </a:r>
          </a:p>
        </p:txBody>
      </p:sp>
      <p:sp>
        <p:nvSpPr>
          <p:cNvPr id="19" name="Shape 162">
            <a:extLst>
              <a:ext uri="{FF2B5EF4-FFF2-40B4-BE49-F238E27FC236}">
                <a16:creationId xmlns:a16="http://schemas.microsoft.com/office/drawing/2014/main" id="{F32DB026-832C-422E-B167-4182A5D8DD26}"/>
              </a:ext>
            </a:extLst>
          </p:cNvPr>
          <p:cNvSpPr txBox="1">
            <a:spLocks/>
          </p:cNvSpPr>
          <p:nvPr/>
        </p:nvSpPr>
        <p:spPr>
          <a:xfrm>
            <a:off x="5912909" y="2965842"/>
            <a:ext cx="4985085" cy="1183273"/>
          </a:xfrm>
          <a:prstGeom prst="rect">
            <a:avLst/>
          </a:prstGeom>
        </p:spPr>
        <p:txBody>
          <a:bodyPr wrap="square" anchor="ctr">
            <a:spAutoFit/>
          </a:bodyPr>
          <a:lstStyle>
            <a:lvl1pPr marL="174625" indent="-174625" algn="l" defTabSz="914400" rtl="0" eaLnBrk="1" latinLnBrk="0" hangingPunct="1">
              <a:spcBef>
                <a:spcPts val="18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574675" indent="-231775"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917575"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12509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16065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6427" indent="-226427">
              <a:lnSpc>
                <a:spcPct val="110000"/>
              </a:lnSpc>
              <a:spcBef>
                <a:spcPts val="800"/>
              </a:spcBef>
              <a:buSzPct val="100000"/>
              <a:buFont typeface="Arial" charset="0"/>
              <a:buChar char="•"/>
              <a:defRPr/>
            </a:pPr>
            <a:r>
              <a:rPr lang="en-US" dirty="0">
                <a:solidFill>
                  <a:schemeClr val="accent2"/>
                </a:solidFill>
                <a:latin typeface="Verdana" panose="020B0604030504040204" pitchFamily="34" charset="0"/>
                <a:sym typeface="Gill Sans"/>
              </a:rPr>
              <a:t>Buying a car</a:t>
            </a:r>
          </a:p>
          <a:p>
            <a:pPr marL="226427" indent="-226427">
              <a:lnSpc>
                <a:spcPct val="110000"/>
              </a:lnSpc>
              <a:spcBef>
                <a:spcPts val="800"/>
              </a:spcBef>
              <a:buSzPct val="100000"/>
              <a:buFont typeface="Arial" charset="0"/>
              <a:buChar char="•"/>
              <a:defRPr/>
            </a:pPr>
            <a:r>
              <a:rPr lang="en-US" dirty="0">
                <a:solidFill>
                  <a:schemeClr val="accent2"/>
                </a:solidFill>
                <a:latin typeface="Verdana" panose="020B0604030504040204" pitchFamily="34" charset="0"/>
                <a:sym typeface="Gill Sans"/>
              </a:rPr>
              <a:t>Down payment on a home</a:t>
            </a:r>
          </a:p>
          <a:p>
            <a:pPr marL="226427" indent="-226427">
              <a:lnSpc>
                <a:spcPct val="110000"/>
              </a:lnSpc>
              <a:spcBef>
                <a:spcPts val="800"/>
              </a:spcBef>
              <a:buSzPct val="100000"/>
              <a:buFont typeface="Arial" charset="0"/>
              <a:buChar char="•"/>
              <a:defRPr/>
            </a:pPr>
            <a:r>
              <a:rPr lang="en-US" dirty="0">
                <a:solidFill>
                  <a:schemeClr val="accent2"/>
                </a:solidFill>
                <a:latin typeface="Verdana" panose="020B0604030504040204" pitchFamily="34" charset="0"/>
                <a:sym typeface="Gill Sans"/>
              </a:rPr>
              <a:t>Paying off a debt</a:t>
            </a:r>
          </a:p>
        </p:txBody>
      </p:sp>
      <p:sp>
        <p:nvSpPr>
          <p:cNvPr id="24" name="Shape 162">
            <a:extLst>
              <a:ext uri="{FF2B5EF4-FFF2-40B4-BE49-F238E27FC236}">
                <a16:creationId xmlns:a16="http://schemas.microsoft.com/office/drawing/2014/main" id="{626DCC40-734E-4E34-9C80-F3066C61D57B}"/>
              </a:ext>
            </a:extLst>
          </p:cNvPr>
          <p:cNvSpPr txBox="1">
            <a:spLocks/>
          </p:cNvSpPr>
          <p:nvPr/>
        </p:nvSpPr>
        <p:spPr>
          <a:xfrm>
            <a:off x="5912909" y="4474777"/>
            <a:ext cx="4985085" cy="1183273"/>
          </a:xfrm>
          <a:prstGeom prst="rect">
            <a:avLst/>
          </a:prstGeom>
        </p:spPr>
        <p:txBody>
          <a:bodyPr wrap="square" anchor="ctr">
            <a:spAutoFit/>
          </a:bodyPr>
          <a:lstStyle>
            <a:lvl1pPr marL="174625" indent="-174625" algn="l" defTabSz="914400" rtl="0" eaLnBrk="1" latinLnBrk="0" hangingPunct="1">
              <a:spcBef>
                <a:spcPts val="18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574675" indent="-231775"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917575"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12509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16065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6427" indent="-226427">
              <a:lnSpc>
                <a:spcPct val="110000"/>
              </a:lnSpc>
              <a:spcBef>
                <a:spcPts val="800"/>
              </a:spcBef>
              <a:buSzPct val="100000"/>
              <a:buFont typeface="Arial" charset="0"/>
              <a:buChar char="•"/>
              <a:defRPr/>
            </a:pPr>
            <a:r>
              <a:rPr lang="en-US" dirty="0">
                <a:solidFill>
                  <a:schemeClr val="accent2"/>
                </a:solidFill>
                <a:latin typeface="Verdana" panose="020B0604030504040204" pitchFamily="34" charset="0"/>
                <a:sym typeface="Gill Sans"/>
              </a:rPr>
              <a:t>Saving for retirement</a:t>
            </a:r>
          </a:p>
          <a:p>
            <a:pPr marL="226427" indent="-226427">
              <a:lnSpc>
                <a:spcPct val="110000"/>
              </a:lnSpc>
              <a:spcBef>
                <a:spcPts val="800"/>
              </a:spcBef>
              <a:buSzPct val="100000"/>
              <a:buFont typeface="Arial" charset="0"/>
              <a:buChar char="•"/>
              <a:defRPr/>
            </a:pPr>
            <a:r>
              <a:rPr lang="en-US" dirty="0">
                <a:solidFill>
                  <a:schemeClr val="accent2"/>
                </a:solidFill>
                <a:latin typeface="Verdana" panose="020B0604030504040204" pitchFamily="34" charset="0"/>
                <a:sym typeface="Gill Sans"/>
              </a:rPr>
              <a:t>Paying off a mortgage</a:t>
            </a:r>
          </a:p>
          <a:p>
            <a:pPr marL="226427" indent="-226427">
              <a:lnSpc>
                <a:spcPct val="110000"/>
              </a:lnSpc>
              <a:spcBef>
                <a:spcPts val="800"/>
              </a:spcBef>
              <a:buSzPct val="100000"/>
              <a:buFont typeface="Arial" charset="0"/>
              <a:buChar char="•"/>
              <a:defRPr/>
            </a:pPr>
            <a:r>
              <a:rPr lang="en-US" dirty="0">
                <a:solidFill>
                  <a:schemeClr val="accent2"/>
                </a:solidFill>
                <a:latin typeface="Verdana" panose="020B0604030504040204" pitchFamily="34" charset="0"/>
                <a:sym typeface="Gill Sans"/>
              </a:rPr>
              <a:t>Creating a college savings fund</a:t>
            </a:r>
          </a:p>
        </p:txBody>
      </p:sp>
    </p:spTree>
    <p:extLst>
      <p:ext uri="{BB962C8B-B14F-4D97-AF65-F5344CB8AC3E}">
        <p14:creationId xmlns:p14="http://schemas.microsoft.com/office/powerpoint/2010/main" val="250190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D1E0F6D9-9D79-45FF-9383-EA3BE5946B3C}"/>
              </a:ext>
            </a:extLst>
          </p:cNvPr>
          <p:cNvGraphicFramePr>
            <a:graphicFrameLocks noGrp="1"/>
          </p:cNvGraphicFramePr>
          <p:nvPr>
            <p:extLst>
              <p:ext uri="{D42A27DB-BD31-4B8C-83A1-F6EECF244321}">
                <p14:modId xmlns:p14="http://schemas.microsoft.com/office/powerpoint/2010/main" val="2629790106"/>
              </p:ext>
            </p:extLst>
          </p:nvPr>
        </p:nvGraphicFramePr>
        <p:xfrm>
          <a:off x="596738" y="3214485"/>
          <a:ext cx="10886670" cy="2193988"/>
        </p:xfrm>
        <a:graphic>
          <a:graphicData uri="http://schemas.openxmlformats.org/drawingml/2006/table">
            <a:tbl>
              <a:tblPr bandRow="1">
                <a:tableStyleId>{5C22544A-7EE6-4342-B048-85BDC9FD1C3A}</a:tableStyleId>
              </a:tblPr>
              <a:tblGrid>
                <a:gridCol w="3628890">
                  <a:extLst>
                    <a:ext uri="{9D8B030D-6E8A-4147-A177-3AD203B41FA5}">
                      <a16:colId xmlns:a16="http://schemas.microsoft.com/office/drawing/2014/main" val="20000"/>
                    </a:ext>
                  </a:extLst>
                </a:gridCol>
                <a:gridCol w="3628890">
                  <a:extLst>
                    <a:ext uri="{9D8B030D-6E8A-4147-A177-3AD203B41FA5}">
                      <a16:colId xmlns:a16="http://schemas.microsoft.com/office/drawing/2014/main" val="2189103115"/>
                    </a:ext>
                  </a:extLst>
                </a:gridCol>
                <a:gridCol w="3628890">
                  <a:extLst>
                    <a:ext uri="{9D8B030D-6E8A-4147-A177-3AD203B41FA5}">
                      <a16:colId xmlns:a16="http://schemas.microsoft.com/office/drawing/2014/main" val="245048515"/>
                    </a:ext>
                  </a:extLst>
                </a:gridCol>
              </a:tblGrid>
              <a:tr h="548497">
                <a:tc>
                  <a:txBody>
                    <a:bodyPr/>
                    <a:lstStyle/>
                    <a:p>
                      <a:r>
                        <a:rPr lang="en-US" sz="1900" i="1" dirty="0">
                          <a:latin typeface="Verdana" panose="020B0604030504040204" pitchFamily="34" charset="0"/>
                        </a:rPr>
                        <a:t>Build emergency savings</a:t>
                      </a:r>
                    </a:p>
                  </a:txBody>
                  <a:tcPr marL="121888" marR="121888" marT="36566" marB="36566" anchor="ctr">
                    <a:lnR w="12700"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endParaRPr lang="en-US" sz="1900" dirty="0">
                        <a:latin typeface="Verdana" panose="020B0604030504040204" pitchFamily="34" charset="0"/>
                      </a:endParaRPr>
                    </a:p>
                  </a:txBody>
                  <a:tcPr marL="121888" marR="121888" marT="36566" marB="3656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endParaRPr lang="en-US" sz="1900" dirty="0">
                        <a:latin typeface="Verdana" panose="020B0604030504040204" pitchFamily="34" charset="0"/>
                      </a:endParaRPr>
                    </a:p>
                  </a:txBody>
                  <a:tcPr marL="121888" marR="121888" marT="36566" marB="36566" anchor="ctr">
                    <a:lnL w="12700" cap="flat" cmpd="sng" algn="ctr">
                      <a:solidFill>
                        <a:schemeClr val="bg2"/>
                      </a:solidFill>
                      <a:prstDash val="solid"/>
                      <a:round/>
                      <a:headEnd type="none" w="med" len="med"/>
                      <a:tailEnd type="none" w="med" len="med"/>
                    </a:lnL>
                    <a:lnT w="9525" cap="flat" cmpd="sng" algn="ctr">
                      <a:solidFill>
                        <a:schemeClr val="accent2"/>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0"/>
                  </a:ext>
                </a:extLst>
              </a:tr>
              <a:tr h="548497">
                <a:tc>
                  <a:txBody>
                    <a:bodyPr/>
                    <a:lstStyle/>
                    <a:p>
                      <a:endParaRPr lang="en-US" sz="1900" dirty="0">
                        <a:latin typeface="Verdana" panose="020B0604030504040204" pitchFamily="34" charset="0"/>
                      </a:endParaRPr>
                    </a:p>
                  </a:txBody>
                  <a:tcPr marL="121888" marR="121888" marT="36566" marB="36566" anchor="ctr">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endParaRPr lang="en-US" sz="1900" dirty="0">
                        <a:latin typeface="Verdana" panose="020B0604030504040204" pitchFamily="34" charset="0"/>
                      </a:endParaRPr>
                    </a:p>
                  </a:txBody>
                  <a:tcPr marL="121888" marR="121888" marT="36566" marB="3656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endParaRPr lang="en-US" sz="1900" dirty="0">
                        <a:latin typeface="Verdana" panose="020B0604030504040204" pitchFamily="34" charset="0"/>
                      </a:endParaRPr>
                    </a:p>
                  </a:txBody>
                  <a:tcPr marL="121888" marR="121888" marT="36566" marB="36566" anchor="ctr">
                    <a:lnL w="12700" cap="flat" cmpd="sng" algn="ctr">
                      <a:solidFill>
                        <a:schemeClr val="bg2"/>
                      </a:solidFill>
                      <a:prstDash val="solid"/>
                      <a:round/>
                      <a:headEnd type="none" w="med" len="med"/>
                      <a:tailEnd type="none" w="med" len="med"/>
                    </a:lnL>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1"/>
                  </a:ext>
                </a:extLst>
              </a:tr>
              <a:tr h="548497">
                <a:tc>
                  <a:txBody>
                    <a:bodyPr/>
                    <a:lstStyle/>
                    <a:p>
                      <a:endParaRPr lang="en-US" sz="1900" dirty="0">
                        <a:latin typeface="Verdana" panose="020B0604030504040204" pitchFamily="34" charset="0"/>
                      </a:endParaRPr>
                    </a:p>
                  </a:txBody>
                  <a:tcPr marL="121888" marR="121888" marT="36566" marB="36566" anchor="ctr">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endParaRPr lang="en-US" sz="1900" dirty="0">
                        <a:latin typeface="Verdana" panose="020B0604030504040204" pitchFamily="34" charset="0"/>
                      </a:endParaRPr>
                    </a:p>
                  </a:txBody>
                  <a:tcPr marL="121888" marR="121888" marT="36566" marB="3656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endParaRPr lang="en-US" sz="1900" dirty="0">
                        <a:latin typeface="Verdana" panose="020B0604030504040204" pitchFamily="34" charset="0"/>
                      </a:endParaRPr>
                    </a:p>
                  </a:txBody>
                  <a:tcPr marL="121888" marR="121888" marT="36566" marB="36566" anchor="ctr">
                    <a:lnL w="12700" cap="flat" cmpd="sng" algn="ctr">
                      <a:solidFill>
                        <a:schemeClr val="bg2"/>
                      </a:solidFill>
                      <a:prstDash val="solid"/>
                      <a:round/>
                      <a:headEnd type="none" w="med" len="med"/>
                      <a:tailEnd type="none" w="med" len="med"/>
                    </a:lnL>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2"/>
                  </a:ext>
                </a:extLst>
              </a:tr>
              <a:tr h="548497">
                <a:tc>
                  <a:txBody>
                    <a:bodyPr/>
                    <a:lstStyle/>
                    <a:p>
                      <a:endParaRPr lang="en-US" sz="1900" dirty="0">
                        <a:latin typeface="Verdana" panose="020B0604030504040204" pitchFamily="34" charset="0"/>
                      </a:endParaRPr>
                    </a:p>
                  </a:txBody>
                  <a:tcPr marL="121888" marR="121888" marT="36566" marB="36566" anchor="ctr">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noFill/>
                  </a:tcPr>
                </a:tc>
                <a:tc>
                  <a:txBody>
                    <a:bodyPr/>
                    <a:lstStyle/>
                    <a:p>
                      <a:endParaRPr lang="en-US" sz="1900" dirty="0">
                        <a:latin typeface="Verdana" panose="020B0604030504040204" pitchFamily="34" charset="0"/>
                      </a:endParaRPr>
                    </a:p>
                  </a:txBody>
                  <a:tcPr marL="121888" marR="121888" marT="36566" marB="3656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noFill/>
                  </a:tcPr>
                </a:tc>
                <a:tc>
                  <a:txBody>
                    <a:bodyPr/>
                    <a:lstStyle/>
                    <a:p>
                      <a:endParaRPr lang="en-US" sz="1900" dirty="0">
                        <a:latin typeface="Verdana" panose="020B0604030504040204" pitchFamily="34" charset="0"/>
                      </a:endParaRPr>
                    </a:p>
                  </a:txBody>
                  <a:tcPr marL="121888" marR="121888" marT="36566" marB="36566" anchor="ctr">
                    <a:lnL w="12700" cap="flat" cmpd="sng" algn="ctr">
                      <a:solidFill>
                        <a:schemeClr val="bg2"/>
                      </a:solidFill>
                      <a:prstDash val="solid"/>
                      <a:round/>
                      <a:headEnd type="none" w="med" len="med"/>
                      <a:tailEnd type="none" w="med" len="med"/>
                    </a:lnL>
                    <a:lnT w="9525"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7" name="Title 16">
            <a:extLst>
              <a:ext uri="{FF2B5EF4-FFF2-40B4-BE49-F238E27FC236}">
                <a16:creationId xmlns:a16="http://schemas.microsoft.com/office/drawing/2014/main" id="{F30C0328-017F-4DE6-9B88-6AF432B93180}"/>
              </a:ext>
            </a:extLst>
          </p:cNvPr>
          <p:cNvSpPr>
            <a:spLocks noGrp="1"/>
          </p:cNvSpPr>
          <p:nvPr>
            <p:ph type="title"/>
          </p:nvPr>
        </p:nvSpPr>
        <p:spPr/>
        <p:txBody>
          <a:bodyPr>
            <a:noAutofit/>
          </a:bodyPr>
          <a:lstStyle/>
          <a:p>
            <a:r>
              <a:rPr lang="en-US" dirty="0"/>
              <a:t>Participant Guide: Setting Your Goals</a:t>
            </a:r>
          </a:p>
        </p:txBody>
      </p:sp>
      <p:pic>
        <p:nvPicPr>
          <p:cNvPr id="22" name="Google Shape;89;p18">
            <a:extLst>
              <a:ext uri="{FF2B5EF4-FFF2-40B4-BE49-F238E27FC236}">
                <a16:creationId xmlns:a16="http://schemas.microsoft.com/office/drawing/2014/main" id="{E8EF50F1-9824-4039-A923-45AD1CAC6DAD}"/>
              </a:ext>
            </a:extLst>
          </p:cNvPr>
          <p:cNvPicPr preferRelativeResize="0"/>
          <p:nvPr/>
        </p:nvPicPr>
        <p:blipFill>
          <a:blip r:embed="rId3">
            <a:extLst>
              <a:ext uri="{28A0092B-C50C-407E-A947-70E740481C1C}">
                <a14:useLocalDpi xmlns:a14="http://schemas.microsoft.com/office/drawing/2010/main" val="0"/>
              </a:ext>
            </a:extLst>
          </a:blip>
          <a:srcRect/>
          <a:stretch/>
        </p:blipFill>
        <p:spPr>
          <a:xfrm>
            <a:off x="9595044" y="127729"/>
            <a:ext cx="2367399" cy="1932034"/>
          </a:xfrm>
          <a:prstGeom prst="rect">
            <a:avLst/>
          </a:prstGeom>
          <a:noFill/>
          <a:ln>
            <a:noFill/>
          </a:ln>
        </p:spPr>
      </p:pic>
      <p:graphicFrame>
        <p:nvGraphicFramePr>
          <p:cNvPr id="10" name="Table 9">
            <a:extLst>
              <a:ext uri="{FF2B5EF4-FFF2-40B4-BE49-F238E27FC236}">
                <a16:creationId xmlns:a16="http://schemas.microsoft.com/office/drawing/2014/main" id="{A2509A5A-715D-41E3-AF2A-92101B282C36}"/>
              </a:ext>
            </a:extLst>
          </p:cNvPr>
          <p:cNvGraphicFramePr>
            <a:graphicFrameLocks noGrp="1"/>
          </p:cNvGraphicFramePr>
          <p:nvPr>
            <p:extLst>
              <p:ext uri="{D42A27DB-BD31-4B8C-83A1-F6EECF244321}">
                <p14:modId xmlns:p14="http://schemas.microsoft.com/office/powerpoint/2010/main" val="872102421"/>
              </p:ext>
            </p:extLst>
          </p:nvPr>
        </p:nvGraphicFramePr>
        <p:xfrm>
          <a:off x="596738" y="2643019"/>
          <a:ext cx="10886670" cy="548497"/>
        </p:xfrm>
        <a:graphic>
          <a:graphicData uri="http://schemas.openxmlformats.org/drawingml/2006/table">
            <a:tbl>
              <a:tblPr bandRow="1">
                <a:tableStyleId>{5C22544A-7EE6-4342-B048-85BDC9FD1C3A}</a:tableStyleId>
              </a:tblPr>
              <a:tblGrid>
                <a:gridCol w="3628890">
                  <a:extLst>
                    <a:ext uri="{9D8B030D-6E8A-4147-A177-3AD203B41FA5}">
                      <a16:colId xmlns:a16="http://schemas.microsoft.com/office/drawing/2014/main" val="20000"/>
                    </a:ext>
                  </a:extLst>
                </a:gridCol>
                <a:gridCol w="3628890">
                  <a:extLst>
                    <a:ext uri="{9D8B030D-6E8A-4147-A177-3AD203B41FA5}">
                      <a16:colId xmlns:a16="http://schemas.microsoft.com/office/drawing/2014/main" val="2189103115"/>
                    </a:ext>
                  </a:extLst>
                </a:gridCol>
                <a:gridCol w="3628890">
                  <a:extLst>
                    <a:ext uri="{9D8B030D-6E8A-4147-A177-3AD203B41FA5}">
                      <a16:colId xmlns:a16="http://schemas.microsoft.com/office/drawing/2014/main" val="245048515"/>
                    </a:ext>
                  </a:extLst>
                </a:gridCol>
              </a:tblGrid>
              <a:tr h="548497">
                <a:tc>
                  <a:txBody>
                    <a:bodyPr/>
                    <a:lstStyle/>
                    <a:p>
                      <a:pPr marL="0" marR="0" lvl="0" indent="0" algn="l" defTabSz="914400" rtl="0" eaLnBrk="1" fontAlgn="auto" latinLnBrk="0" hangingPunct="1">
                        <a:lnSpc>
                          <a:spcPct val="100000"/>
                        </a:lnSpc>
                        <a:spcBef>
                          <a:spcPts val="400"/>
                        </a:spcBef>
                        <a:spcAft>
                          <a:spcPts val="0"/>
                        </a:spcAft>
                        <a:buClr>
                          <a:srgbClr val="000000"/>
                        </a:buClr>
                        <a:buSzTx/>
                        <a:buFont typeface="Arial"/>
                        <a:buNone/>
                        <a:tabLst/>
                        <a:defRPr/>
                      </a:pPr>
                      <a:r>
                        <a:rPr kumimoji="0" lang="en-US" sz="2000" b="1" i="0" u="none" strike="noStrike" kern="0" cap="none" spc="0" normalizeH="0" baseline="0" noProof="0" dirty="0">
                          <a:ln>
                            <a:noFill/>
                          </a:ln>
                          <a:solidFill>
                            <a:schemeClr val="tx2"/>
                          </a:solidFill>
                          <a:effectLst/>
                          <a:uLnTx/>
                          <a:uFillTx/>
                          <a:latin typeface="Verdana" panose="020B0604030504040204" pitchFamily="34" charset="0"/>
                          <a:cs typeface="Arial"/>
                          <a:sym typeface="Arial"/>
                        </a:rPr>
                        <a:t>Goal</a:t>
                      </a:r>
                    </a:p>
                  </a:txBody>
                  <a:tcPr marL="121888" marR="121888" marT="36566" marB="36566"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400"/>
                        </a:spcBef>
                        <a:spcAft>
                          <a:spcPts val="0"/>
                        </a:spcAft>
                        <a:buClr>
                          <a:srgbClr val="000000"/>
                        </a:buClr>
                        <a:buSzTx/>
                        <a:buFont typeface="Arial"/>
                        <a:buNone/>
                        <a:tabLst/>
                        <a:defRPr/>
                      </a:pPr>
                      <a:r>
                        <a:rPr kumimoji="0" lang="en-US" sz="2000" b="1" i="0" u="none" strike="noStrike" kern="0" cap="none" spc="0" normalizeH="0" baseline="0" dirty="0">
                          <a:ln>
                            <a:noFill/>
                          </a:ln>
                          <a:solidFill>
                            <a:schemeClr val="tx2"/>
                          </a:solidFill>
                          <a:effectLst/>
                          <a:uLnTx/>
                          <a:uFillTx/>
                          <a:latin typeface="Verdana" panose="020B0604030504040204" pitchFamily="34" charset="0"/>
                          <a:ea typeface="+mn-ea"/>
                          <a:cs typeface="Arial"/>
                        </a:rPr>
                        <a:t>Amount</a:t>
                      </a:r>
                    </a:p>
                  </a:txBody>
                  <a:tcPr marL="121888" marR="121888" marT="36566" marB="3656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400"/>
                        </a:spcBef>
                        <a:spcAft>
                          <a:spcPts val="0"/>
                        </a:spcAft>
                        <a:buClr>
                          <a:srgbClr val="000000"/>
                        </a:buClr>
                        <a:buSzTx/>
                        <a:buFont typeface="Arial"/>
                        <a:buNone/>
                        <a:tabLst/>
                        <a:defRPr/>
                      </a:pPr>
                      <a:r>
                        <a:rPr kumimoji="0" lang="en-US" sz="2000" b="1" i="0" u="none" strike="noStrike" kern="0" cap="none" spc="0" normalizeH="0" baseline="0" dirty="0">
                          <a:ln>
                            <a:noFill/>
                          </a:ln>
                          <a:solidFill>
                            <a:schemeClr val="tx2"/>
                          </a:solidFill>
                          <a:effectLst/>
                          <a:uLnTx/>
                          <a:uFillTx/>
                          <a:latin typeface="Verdana" panose="020B0604030504040204" pitchFamily="34" charset="0"/>
                          <a:ea typeface="+mn-ea"/>
                          <a:cs typeface="Arial"/>
                        </a:rPr>
                        <a:t>Time</a:t>
                      </a:r>
                    </a:p>
                  </a:txBody>
                  <a:tcPr marL="121888" marR="121888" marT="36566" marB="36566" anchor="ctr">
                    <a:lnL w="12700" cap="flat" cmpd="sng" algn="ctr">
                      <a:noFill/>
                      <a:prstDash val="solid"/>
                      <a:round/>
                      <a:headEnd type="none" w="med" len="med"/>
                      <a:tailEnd type="none" w="med" len="med"/>
                    </a:lnL>
                    <a:lnR w="12700" cmpd="sng">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nut 8">
            <a:extLst>
              <a:ext uri="{FF2B5EF4-FFF2-40B4-BE49-F238E27FC236}">
                <a16:creationId xmlns:a16="http://schemas.microsoft.com/office/drawing/2014/main" id="{94858004-86CF-4D97-86A2-272A07FC7166}"/>
              </a:ext>
            </a:extLst>
          </p:cNvPr>
          <p:cNvSpPr/>
          <p:nvPr/>
        </p:nvSpPr>
        <p:spPr>
          <a:xfrm>
            <a:off x="658985" y="1473711"/>
            <a:ext cx="4309552" cy="4309549"/>
          </a:xfrm>
          <a:prstGeom prst="donut">
            <a:avLst>
              <a:gd name="adj" fmla="val 7772"/>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ndParaRPr>
          </a:p>
        </p:txBody>
      </p:sp>
      <p:sp>
        <p:nvSpPr>
          <p:cNvPr id="11" name="Oval 10">
            <a:extLst>
              <a:ext uri="{FF2B5EF4-FFF2-40B4-BE49-F238E27FC236}">
                <a16:creationId xmlns:a16="http://schemas.microsoft.com/office/drawing/2014/main" id="{CA301381-822A-4ADD-9839-E565151010A8}"/>
              </a:ext>
            </a:extLst>
          </p:cNvPr>
          <p:cNvSpPr/>
          <p:nvPr/>
        </p:nvSpPr>
        <p:spPr>
          <a:xfrm>
            <a:off x="983354" y="1798080"/>
            <a:ext cx="3660814" cy="3660810"/>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ndParaRPr>
          </a:p>
        </p:txBody>
      </p:sp>
      <p:sp>
        <p:nvSpPr>
          <p:cNvPr id="2" name="Title 1">
            <a:extLst>
              <a:ext uri="{FF2B5EF4-FFF2-40B4-BE49-F238E27FC236}">
                <a16:creationId xmlns:a16="http://schemas.microsoft.com/office/drawing/2014/main" id="{AF79CADA-3540-4D13-B7CF-BEB55C596F0E}"/>
              </a:ext>
            </a:extLst>
          </p:cNvPr>
          <p:cNvSpPr>
            <a:spLocks noGrp="1"/>
          </p:cNvSpPr>
          <p:nvPr>
            <p:ph type="title"/>
          </p:nvPr>
        </p:nvSpPr>
        <p:spPr/>
        <p:txBody>
          <a:bodyPr/>
          <a:lstStyle/>
          <a:p>
            <a:r>
              <a:rPr lang="en" dirty="0"/>
              <a:t>How Can I Get Organized?</a:t>
            </a:r>
            <a:endParaRPr lang="en-US" dirty="0"/>
          </a:p>
        </p:txBody>
      </p:sp>
      <p:pic>
        <p:nvPicPr>
          <p:cNvPr id="10" name="Picture 9">
            <a:extLst>
              <a:ext uri="{FF2B5EF4-FFF2-40B4-BE49-F238E27FC236}">
                <a16:creationId xmlns:a16="http://schemas.microsoft.com/office/drawing/2014/main" id="{A776194C-5849-40CF-93C8-A9422B6EC7C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31268" y="2517056"/>
            <a:ext cx="2957394" cy="2201155"/>
          </a:xfrm>
          <a:prstGeom prst="rect">
            <a:avLst/>
          </a:prstGeom>
        </p:spPr>
      </p:pic>
      <p:sp>
        <p:nvSpPr>
          <p:cNvPr id="14" name="TextBox 13">
            <a:extLst>
              <a:ext uri="{FF2B5EF4-FFF2-40B4-BE49-F238E27FC236}">
                <a16:creationId xmlns:a16="http://schemas.microsoft.com/office/drawing/2014/main" id="{E9FFBFF0-7E00-4940-B00D-0E93C1CFD644}"/>
              </a:ext>
            </a:extLst>
          </p:cNvPr>
          <p:cNvSpPr txBox="1"/>
          <p:nvPr/>
        </p:nvSpPr>
        <p:spPr>
          <a:xfrm>
            <a:off x="5481738" y="3124863"/>
            <a:ext cx="6221057" cy="2400657"/>
          </a:xfrm>
          <a:prstGeom prst="rect">
            <a:avLst/>
          </a:prstGeom>
          <a:noFill/>
        </p:spPr>
        <p:txBody>
          <a:bodyPr wrap="square" anchor="ctr">
            <a:spAutoFit/>
          </a:bodyPr>
          <a:lstStyle/>
          <a:p>
            <a:pPr marL="223838" indent="-223838">
              <a:spcBef>
                <a:spcPts val="1800"/>
              </a:spcBef>
              <a:buClr>
                <a:schemeClr val="accent1"/>
              </a:buClr>
              <a:buSzPct val="100000"/>
              <a:buFont typeface="Arial" panose="020B0604020202020204" pitchFamily="34" charset="0"/>
              <a:buChar char="•"/>
            </a:pPr>
            <a:r>
              <a:rPr lang="en-US" sz="2000" dirty="0">
                <a:solidFill>
                  <a:schemeClr val="accent2"/>
                </a:solidFill>
                <a:latin typeface="Verdana" panose="020B0604030504040204" pitchFamily="34" charset="0"/>
              </a:rPr>
              <a:t>All your sources of income.</a:t>
            </a:r>
          </a:p>
          <a:p>
            <a:pPr marL="223838" indent="-223838">
              <a:spcBef>
                <a:spcPts val="1800"/>
              </a:spcBef>
              <a:buClr>
                <a:schemeClr val="accent1"/>
              </a:buClr>
              <a:buSzPct val="100000"/>
              <a:buFont typeface="Arial" panose="020B0604020202020204" pitchFamily="34" charset="0"/>
              <a:buChar char="•"/>
            </a:pPr>
            <a:r>
              <a:rPr lang="en-US" sz="2000" dirty="0">
                <a:solidFill>
                  <a:schemeClr val="accent2"/>
                </a:solidFill>
                <a:latin typeface="Verdana" panose="020B0604030504040204" pitchFamily="34" charset="0"/>
              </a:rPr>
              <a:t>A record of your average monthly expenses. If possible, keep track of your expenses for at least three months so that you know how much you spend on each item on average.</a:t>
            </a:r>
          </a:p>
          <a:p>
            <a:pPr marL="223838" indent="-223838">
              <a:spcBef>
                <a:spcPts val="1800"/>
              </a:spcBef>
              <a:buClr>
                <a:schemeClr val="accent1"/>
              </a:buClr>
              <a:buSzPct val="100000"/>
              <a:buFont typeface="Arial" panose="020B0604020202020204" pitchFamily="34" charset="0"/>
              <a:buChar char="•"/>
            </a:pPr>
            <a:r>
              <a:rPr lang="en-US" sz="2000" dirty="0">
                <a:solidFill>
                  <a:schemeClr val="accent2"/>
                </a:solidFill>
                <a:latin typeface="Verdana" panose="020B0604030504040204" pitchFamily="34" charset="0"/>
              </a:rPr>
              <a:t>A list of your debts.</a:t>
            </a:r>
          </a:p>
        </p:txBody>
      </p:sp>
      <p:sp>
        <p:nvSpPr>
          <p:cNvPr id="9" name="Title 1">
            <a:extLst>
              <a:ext uri="{FF2B5EF4-FFF2-40B4-BE49-F238E27FC236}">
                <a16:creationId xmlns:a16="http://schemas.microsoft.com/office/drawing/2014/main" id="{6A995C4D-CD57-4498-883F-A5FE52B36236}"/>
              </a:ext>
            </a:extLst>
          </p:cNvPr>
          <p:cNvSpPr txBox="1">
            <a:spLocks/>
          </p:cNvSpPr>
          <p:nvPr/>
        </p:nvSpPr>
        <p:spPr>
          <a:xfrm>
            <a:off x="5399443" y="1551823"/>
            <a:ext cx="5687657" cy="1083724"/>
          </a:xfrm>
          <a:prstGeom prst="rect">
            <a:avLst/>
          </a:prstGeom>
        </p:spPr>
        <p:txBody>
          <a:bodyPr vert="horz" lIns="121888" tIns="60944" rIns="121888" bIns="60944" rtlCol="0" anchor="t">
            <a:noAutofit/>
          </a:bodyPr>
          <a:lstStyle>
            <a:lvl1pPr algn="l" defTabSz="685800" rtl="0" eaLnBrk="1" latinLnBrk="0" hangingPunct="1">
              <a:lnSpc>
                <a:spcPct val="90000"/>
              </a:lnSpc>
              <a:spcBef>
                <a:spcPct val="0"/>
              </a:spcBef>
              <a:buNone/>
              <a:defRPr lang="en-US" sz="2400" b="1" kern="1200" dirty="0">
                <a:solidFill>
                  <a:schemeClr val="accent2"/>
                </a:solidFill>
                <a:latin typeface="Verdana" panose="020B0604030504040204" pitchFamily="34" charset="0"/>
                <a:ea typeface="+mj-ea"/>
                <a:cs typeface="+mj-cs"/>
              </a:defRPr>
            </a:lvl1pPr>
          </a:lstStyle>
          <a:p>
            <a:pPr>
              <a:lnSpc>
                <a:spcPct val="100000"/>
              </a:lnSpc>
              <a:buClrTx/>
              <a:buFontTx/>
            </a:pPr>
            <a:r>
              <a:rPr lang="en-US" sz="2000" dirty="0"/>
              <a:t>Before creating a budget, organize your financial documents.</a:t>
            </a:r>
            <a:br>
              <a:rPr lang="en-US" sz="2000" dirty="0"/>
            </a:br>
            <a:endParaRPr lang="en-US" sz="2000" dirty="0"/>
          </a:p>
          <a:p>
            <a:pPr>
              <a:lnSpc>
                <a:spcPct val="100000"/>
              </a:lnSpc>
              <a:buClrTx/>
              <a:buFontTx/>
            </a:pPr>
            <a:r>
              <a:rPr lang="en-US" sz="2000" dirty="0">
                <a:solidFill>
                  <a:schemeClr val="accent1"/>
                </a:solidFill>
              </a:rPr>
              <a:t>You’ll need:</a:t>
            </a:r>
          </a:p>
        </p:txBody>
      </p:sp>
    </p:spTree>
    <p:extLst>
      <p:ext uri="{BB962C8B-B14F-4D97-AF65-F5344CB8AC3E}">
        <p14:creationId xmlns:p14="http://schemas.microsoft.com/office/powerpoint/2010/main" val="62729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p:txBody>
          <a:bodyPr/>
          <a:lstStyle/>
          <a:p>
            <a:pPr lvl="0"/>
            <a:r>
              <a:rPr lang="en-US" dirty="0"/>
              <a:t>Participant Guide: Sources of Income</a:t>
            </a:r>
          </a:p>
        </p:txBody>
      </p:sp>
      <p:graphicFrame>
        <p:nvGraphicFramePr>
          <p:cNvPr id="2" name="Table 1">
            <a:extLst>
              <a:ext uri="{FF2B5EF4-FFF2-40B4-BE49-F238E27FC236}">
                <a16:creationId xmlns:a16="http://schemas.microsoft.com/office/drawing/2014/main" id="{60C96E3B-CD03-4A67-9714-E3EE794FC153}"/>
              </a:ext>
            </a:extLst>
          </p:cNvPr>
          <p:cNvGraphicFramePr>
            <a:graphicFrameLocks noGrp="1"/>
          </p:cNvGraphicFramePr>
          <p:nvPr>
            <p:extLst>
              <p:ext uri="{D42A27DB-BD31-4B8C-83A1-F6EECF244321}">
                <p14:modId xmlns:p14="http://schemas.microsoft.com/office/powerpoint/2010/main" val="959625026"/>
              </p:ext>
            </p:extLst>
          </p:nvPr>
        </p:nvGraphicFramePr>
        <p:xfrm>
          <a:off x="761952" y="2493337"/>
          <a:ext cx="9558118" cy="3100482"/>
        </p:xfrm>
        <a:graphic>
          <a:graphicData uri="http://schemas.openxmlformats.org/drawingml/2006/table">
            <a:tbl>
              <a:tblPr bandRow="1">
                <a:tableStyleId>{5C22544A-7EE6-4342-B048-85BDC9FD1C3A}</a:tableStyleId>
              </a:tblPr>
              <a:tblGrid>
                <a:gridCol w="6373954">
                  <a:extLst>
                    <a:ext uri="{9D8B030D-6E8A-4147-A177-3AD203B41FA5}">
                      <a16:colId xmlns:a16="http://schemas.microsoft.com/office/drawing/2014/main" val="20000"/>
                    </a:ext>
                  </a:extLst>
                </a:gridCol>
                <a:gridCol w="3184164">
                  <a:extLst>
                    <a:ext uri="{9D8B030D-6E8A-4147-A177-3AD203B41FA5}">
                      <a16:colId xmlns:a16="http://schemas.microsoft.com/office/drawing/2014/main" val="1052713431"/>
                    </a:ext>
                  </a:extLst>
                </a:gridCol>
              </a:tblGrid>
              <a:tr h="442926">
                <a:tc>
                  <a:txBody>
                    <a:bodyPr/>
                    <a:lstStyle/>
                    <a:p>
                      <a:endParaRPr lang="en-US" sz="1800" dirty="0">
                        <a:latin typeface="Verdana" panose="020B0604030504040204" pitchFamily="34" charset="0"/>
                      </a:endParaRPr>
                    </a:p>
                  </a:txBody>
                  <a:tcPr marL="121888" marR="121888" marT="36566" marB="36566" anchor="ctr">
                    <a:lnR w="12700"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endParaRPr lang="en-US" sz="1800" dirty="0">
                        <a:latin typeface="Verdana" panose="020B0604030504040204" pitchFamily="34" charset="0"/>
                      </a:endParaRPr>
                    </a:p>
                  </a:txBody>
                  <a:tcPr marL="121888" marR="121888" marT="36566" marB="36566" anchor="ctr">
                    <a:lnL w="12700" cap="flat" cmpd="sng" algn="ctr">
                      <a:solidFill>
                        <a:schemeClr val="bg2"/>
                      </a:solidFill>
                      <a:prstDash val="solid"/>
                      <a:round/>
                      <a:headEnd type="none" w="med" len="med"/>
                      <a:tailEnd type="none" w="med" len="med"/>
                    </a:lnL>
                    <a:lnT w="9525" cap="flat" cmpd="sng" algn="ctr">
                      <a:solidFill>
                        <a:schemeClr val="accent2"/>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0"/>
                  </a:ext>
                </a:extLst>
              </a:tr>
              <a:tr h="442926">
                <a:tc>
                  <a:txBody>
                    <a:bodyPr/>
                    <a:lstStyle/>
                    <a:p>
                      <a:endParaRPr lang="en-US" sz="1800" dirty="0">
                        <a:latin typeface="Verdana" panose="020B0604030504040204" pitchFamily="34" charset="0"/>
                      </a:endParaRPr>
                    </a:p>
                  </a:txBody>
                  <a:tcPr marL="121888" marR="121888" marT="36566" marB="36566" anchor="ctr">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endParaRPr lang="en-US" sz="1800" dirty="0">
                        <a:latin typeface="Verdana" panose="020B0604030504040204" pitchFamily="34" charset="0"/>
                      </a:endParaRPr>
                    </a:p>
                  </a:txBody>
                  <a:tcPr marL="121888" marR="121888" marT="36566" marB="36566" anchor="ctr">
                    <a:lnL w="12700" cap="flat" cmpd="sng" algn="ctr">
                      <a:solidFill>
                        <a:schemeClr val="bg2"/>
                      </a:solidFill>
                      <a:prstDash val="solid"/>
                      <a:round/>
                      <a:headEnd type="none" w="med" len="med"/>
                      <a:tailEnd type="none" w="med" len="med"/>
                    </a:lnL>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1"/>
                  </a:ext>
                </a:extLst>
              </a:tr>
              <a:tr h="442926">
                <a:tc>
                  <a:txBody>
                    <a:bodyPr/>
                    <a:lstStyle/>
                    <a:p>
                      <a:endParaRPr lang="en-US" sz="1800" dirty="0">
                        <a:latin typeface="Verdana" panose="020B0604030504040204" pitchFamily="34" charset="0"/>
                      </a:endParaRPr>
                    </a:p>
                  </a:txBody>
                  <a:tcPr marL="121888" marR="121888" marT="36566" marB="36566" anchor="ctr">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endParaRPr lang="en-US" sz="1800" dirty="0">
                        <a:latin typeface="Verdana" panose="020B0604030504040204" pitchFamily="34" charset="0"/>
                      </a:endParaRPr>
                    </a:p>
                  </a:txBody>
                  <a:tcPr marL="121888" marR="121888" marT="36566" marB="36566" anchor="ctr">
                    <a:lnL w="12700" cap="flat" cmpd="sng" algn="ctr">
                      <a:solidFill>
                        <a:schemeClr val="bg2"/>
                      </a:solidFill>
                      <a:prstDash val="solid"/>
                      <a:round/>
                      <a:headEnd type="none" w="med" len="med"/>
                      <a:tailEnd type="none" w="med" len="med"/>
                    </a:lnL>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2"/>
                  </a:ext>
                </a:extLst>
              </a:tr>
              <a:tr h="442926">
                <a:tc>
                  <a:txBody>
                    <a:bodyPr/>
                    <a:lstStyle/>
                    <a:p>
                      <a:endParaRPr lang="en-US" sz="1800" dirty="0">
                        <a:latin typeface="Verdana" panose="020B0604030504040204" pitchFamily="34" charset="0"/>
                      </a:endParaRPr>
                    </a:p>
                  </a:txBody>
                  <a:tcPr marL="121888" marR="121888" marT="36566" marB="36566" anchor="ctr">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endParaRPr lang="en-US" sz="1800" dirty="0">
                        <a:latin typeface="Verdana" panose="020B0604030504040204" pitchFamily="34" charset="0"/>
                      </a:endParaRPr>
                    </a:p>
                  </a:txBody>
                  <a:tcPr marL="121888" marR="121888" marT="36566" marB="36566" anchor="ctr">
                    <a:lnL w="12700" cap="flat" cmpd="sng" algn="ctr">
                      <a:solidFill>
                        <a:schemeClr val="bg2"/>
                      </a:solidFill>
                      <a:prstDash val="solid"/>
                      <a:round/>
                      <a:headEnd type="none" w="med" len="med"/>
                      <a:tailEnd type="none" w="med" len="med"/>
                    </a:lnL>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699548243"/>
                  </a:ext>
                </a:extLst>
              </a:tr>
              <a:tr h="442926">
                <a:tc>
                  <a:txBody>
                    <a:bodyPr/>
                    <a:lstStyle/>
                    <a:p>
                      <a:endParaRPr lang="en-US" sz="1800" dirty="0">
                        <a:latin typeface="Verdana" panose="020B0604030504040204" pitchFamily="34" charset="0"/>
                      </a:endParaRPr>
                    </a:p>
                  </a:txBody>
                  <a:tcPr marL="121888" marR="121888" marT="36566" marB="36566" anchor="ctr">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endParaRPr lang="en-US" sz="1800" dirty="0">
                        <a:latin typeface="Verdana" panose="020B0604030504040204" pitchFamily="34" charset="0"/>
                      </a:endParaRPr>
                    </a:p>
                  </a:txBody>
                  <a:tcPr marL="121888" marR="121888" marT="36566" marB="36566" anchor="ctr">
                    <a:lnL w="12700" cap="flat" cmpd="sng" algn="ctr">
                      <a:solidFill>
                        <a:schemeClr val="bg2"/>
                      </a:solidFill>
                      <a:prstDash val="solid"/>
                      <a:round/>
                      <a:headEnd type="none" w="med" len="med"/>
                      <a:tailEnd type="none" w="med" len="med"/>
                    </a:lnL>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3"/>
                  </a:ext>
                </a:extLst>
              </a:tr>
              <a:tr h="442926">
                <a:tc>
                  <a:txBody>
                    <a:bodyPr/>
                    <a:lstStyle/>
                    <a:p>
                      <a:endParaRPr lang="en-US" sz="1800" dirty="0">
                        <a:latin typeface="Verdana" panose="020B0604030504040204" pitchFamily="34" charset="0"/>
                      </a:endParaRPr>
                    </a:p>
                  </a:txBody>
                  <a:tcPr marL="121888" marR="121888" marT="36566" marB="36566" anchor="ctr">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endParaRPr lang="en-US" sz="1800" dirty="0">
                        <a:latin typeface="Verdana" panose="020B0604030504040204" pitchFamily="34" charset="0"/>
                      </a:endParaRPr>
                    </a:p>
                  </a:txBody>
                  <a:tcPr marL="121888" marR="121888" marT="36566" marB="36566" anchor="ctr">
                    <a:lnL w="12700" cap="flat" cmpd="sng" algn="ctr">
                      <a:solidFill>
                        <a:schemeClr val="bg2"/>
                      </a:solidFill>
                      <a:prstDash val="solid"/>
                      <a:round/>
                      <a:headEnd type="none" w="med" len="med"/>
                      <a:tailEnd type="none" w="med" len="med"/>
                    </a:lnL>
                    <a:lnT w="9525" cap="flat" cmpd="sng" algn="ctr">
                      <a:solidFill>
                        <a:schemeClr val="accent2">
                          <a:lumMod val="20000"/>
                          <a:lumOff val="80000"/>
                        </a:schemeClr>
                      </a:solid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442926">
                <a:tc>
                  <a:txBody>
                    <a:bodyPr/>
                    <a:lstStyle/>
                    <a:p>
                      <a:r>
                        <a:rPr lang="en-US" sz="1800" dirty="0">
                          <a:solidFill>
                            <a:schemeClr val="bg1"/>
                          </a:solidFill>
                          <a:latin typeface="Verdana" panose="020B0604030504040204" pitchFamily="34" charset="0"/>
                        </a:rPr>
                        <a:t>TOTAL MONTHLY INCOME</a:t>
                      </a:r>
                    </a:p>
                  </a:txBody>
                  <a:tcPr marL="121888" marR="121888" marT="36566" marB="36566" anchor="ct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2"/>
                    </a:solidFill>
                  </a:tcPr>
                </a:tc>
                <a:tc>
                  <a:txBody>
                    <a:bodyPr/>
                    <a:lstStyle/>
                    <a:p>
                      <a:r>
                        <a:rPr lang="en-US" sz="1800" dirty="0">
                          <a:solidFill>
                            <a:schemeClr val="accent1"/>
                          </a:solidFill>
                          <a:latin typeface="Verdana" panose="020B0604030504040204" pitchFamily="34" charset="0"/>
                        </a:rPr>
                        <a:t>$</a:t>
                      </a:r>
                    </a:p>
                  </a:txBody>
                  <a:tcPr marL="121888" marR="121888" marT="36566" marB="36566" anchor="ctr">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bl>
          </a:graphicData>
        </a:graphic>
      </p:graphicFrame>
      <p:pic>
        <p:nvPicPr>
          <p:cNvPr id="9" name="Google Shape;89;p18">
            <a:extLst>
              <a:ext uri="{FF2B5EF4-FFF2-40B4-BE49-F238E27FC236}">
                <a16:creationId xmlns:a16="http://schemas.microsoft.com/office/drawing/2014/main" id="{B3D06EA3-AA27-4723-A902-213611C4DB2B}"/>
              </a:ext>
            </a:extLst>
          </p:cNvPr>
          <p:cNvPicPr preferRelativeResize="0"/>
          <p:nvPr/>
        </p:nvPicPr>
        <p:blipFill>
          <a:blip r:embed="rId3">
            <a:extLst>
              <a:ext uri="{28A0092B-C50C-407E-A947-70E740481C1C}">
                <a14:useLocalDpi xmlns:a14="http://schemas.microsoft.com/office/drawing/2010/main" val="0"/>
              </a:ext>
            </a:extLst>
          </a:blip>
          <a:srcRect/>
          <a:stretch/>
        </p:blipFill>
        <p:spPr>
          <a:xfrm>
            <a:off x="9845098" y="127729"/>
            <a:ext cx="2117345" cy="1727965"/>
          </a:xfrm>
          <a:prstGeom prst="rect">
            <a:avLst/>
          </a:prstGeom>
          <a:noFill/>
          <a:ln>
            <a:noFill/>
          </a:ln>
        </p:spPr>
      </p:pic>
      <p:graphicFrame>
        <p:nvGraphicFramePr>
          <p:cNvPr id="4" name="Table 3">
            <a:extLst>
              <a:ext uri="{FF2B5EF4-FFF2-40B4-BE49-F238E27FC236}">
                <a16:creationId xmlns:a16="http://schemas.microsoft.com/office/drawing/2014/main" id="{22BBF962-136E-4A54-825C-BA732AE663C8}"/>
              </a:ext>
            </a:extLst>
          </p:cNvPr>
          <p:cNvGraphicFramePr>
            <a:graphicFrameLocks noGrp="1"/>
          </p:cNvGraphicFramePr>
          <p:nvPr>
            <p:extLst>
              <p:ext uri="{D42A27DB-BD31-4B8C-83A1-F6EECF244321}">
                <p14:modId xmlns:p14="http://schemas.microsoft.com/office/powerpoint/2010/main" val="2366869615"/>
              </p:ext>
            </p:extLst>
          </p:nvPr>
        </p:nvGraphicFramePr>
        <p:xfrm>
          <a:off x="761952" y="1939973"/>
          <a:ext cx="9558120" cy="548497"/>
        </p:xfrm>
        <a:graphic>
          <a:graphicData uri="http://schemas.openxmlformats.org/drawingml/2006/table">
            <a:tbl>
              <a:tblPr bandRow="1">
                <a:tableStyleId>{5C22544A-7EE6-4342-B048-85BDC9FD1C3A}</a:tableStyleId>
              </a:tblPr>
              <a:tblGrid>
                <a:gridCol w="6356024">
                  <a:extLst>
                    <a:ext uri="{9D8B030D-6E8A-4147-A177-3AD203B41FA5}">
                      <a16:colId xmlns:a16="http://schemas.microsoft.com/office/drawing/2014/main" val="20000"/>
                    </a:ext>
                  </a:extLst>
                </a:gridCol>
                <a:gridCol w="3202096">
                  <a:extLst>
                    <a:ext uri="{9D8B030D-6E8A-4147-A177-3AD203B41FA5}">
                      <a16:colId xmlns:a16="http://schemas.microsoft.com/office/drawing/2014/main" val="2189103115"/>
                    </a:ext>
                  </a:extLst>
                </a:gridCol>
              </a:tblGrid>
              <a:tr h="548497">
                <a:tc>
                  <a:txBody>
                    <a:bodyPr/>
                    <a:lstStyle/>
                    <a:p>
                      <a:pPr marL="0" marR="0" lvl="0" indent="0" algn="l" defTabSz="914400" rtl="0" eaLnBrk="1" fontAlgn="auto" latinLnBrk="0" hangingPunct="1">
                        <a:lnSpc>
                          <a:spcPct val="100000"/>
                        </a:lnSpc>
                        <a:spcBef>
                          <a:spcPts val="400"/>
                        </a:spcBef>
                        <a:spcAft>
                          <a:spcPts val="0"/>
                        </a:spcAft>
                        <a:buClr>
                          <a:schemeClr val="accent1"/>
                        </a:buClr>
                        <a:buSzTx/>
                        <a:buFont typeface="Arial" panose="020B0604020202020204" pitchFamily="34" charset="0"/>
                        <a:buNone/>
                        <a:tabLst/>
                        <a:defRPr/>
                      </a:pPr>
                      <a:r>
                        <a:rPr lang="en-US" sz="2000" b="1" i="0" u="none" strike="noStrike" kern="1200" cap="none" noProof="0" dirty="0">
                          <a:solidFill>
                            <a:schemeClr val="accent2"/>
                          </a:solidFill>
                          <a:latin typeface="Verdana" panose="020B0604030504040204" pitchFamily="34" charset="0"/>
                          <a:ea typeface="+mn-ea"/>
                          <a:cs typeface="+mn-cs"/>
                          <a:sym typeface="Arial"/>
                        </a:rPr>
                        <a:t>Income Source</a:t>
                      </a:r>
                    </a:p>
                  </a:txBody>
                  <a:tcPr marL="0" marR="121888" marT="36566" marB="36566"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400"/>
                        </a:spcBef>
                        <a:spcAft>
                          <a:spcPts val="0"/>
                        </a:spcAft>
                        <a:buClr>
                          <a:schemeClr val="accent1"/>
                        </a:buClr>
                        <a:buSzTx/>
                        <a:buFont typeface="Arial" panose="020B0604020202020204" pitchFamily="34" charset="0"/>
                        <a:buNone/>
                        <a:tabLst/>
                        <a:defRPr/>
                      </a:pPr>
                      <a:r>
                        <a:rPr lang="en-US" sz="2000" b="1" i="0" u="none" strike="noStrike" kern="1200" cap="none" noProof="0" dirty="0">
                          <a:solidFill>
                            <a:schemeClr val="accent2"/>
                          </a:solidFill>
                          <a:latin typeface="Verdana" panose="020B0604030504040204" pitchFamily="34" charset="0"/>
                          <a:ea typeface="+mn-ea"/>
                          <a:cs typeface="+mn-cs"/>
                          <a:sym typeface="Arial"/>
                        </a:rPr>
                        <a:t>Amount Each Month </a:t>
                      </a:r>
                    </a:p>
                  </a:txBody>
                  <a:tcPr marL="0" marR="121888" marT="36566" marB="3656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B29C-D809-4489-B668-FC514F17D4A7}"/>
              </a:ext>
            </a:extLst>
          </p:cNvPr>
          <p:cNvSpPr>
            <a:spLocks noGrp="1"/>
          </p:cNvSpPr>
          <p:nvPr>
            <p:ph type="title"/>
          </p:nvPr>
        </p:nvSpPr>
        <p:spPr/>
        <p:txBody>
          <a:bodyPr/>
          <a:lstStyle/>
          <a:p>
            <a:r>
              <a:rPr lang="en" dirty="0"/>
              <a:t>Participant Guide: Expense Tracker</a:t>
            </a:r>
            <a:endParaRPr lang="en-US" dirty="0"/>
          </a:p>
        </p:txBody>
      </p:sp>
      <p:graphicFrame>
        <p:nvGraphicFramePr>
          <p:cNvPr id="9" name="Table 8">
            <a:extLst>
              <a:ext uri="{FF2B5EF4-FFF2-40B4-BE49-F238E27FC236}">
                <a16:creationId xmlns:a16="http://schemas.microsoft.com/office/drawing/2014/main" id="{BAB93CD8-064C-4226-8BAD-17C0FA47849A}"/>
              </a:ext>
            </a:extLst>
          </p:cNvPr>
          <p:cNvGraphicFramePr>
            <a:graphicFrameLocks noGrp="1"/>
          </p:cNvGraphicFramePr>
          <p:nvPr>
            <p:extLst>
              <p:ext uri="{D42A27DB-BD31-4B8C-83A1-F6EECF244321}">
                <p14:modId xmlns:p14="http://schemas.microsoft.com/office/powerpoint/2010/main" val="607697945"/>
              </p:ext>
            </p:extLst>
          </p:nvPr>
        </p:nvGraphicFramePr>
        <p:xfrm>
          <a:off x="771955" y="2795492"/>
          <a:ext cx="9683496" cy="2056865"/>
        </p:xfrm>
        <a:graphic>
          <a:graphicData uri="http://schemas.openxmlformats.org/drawingml/2006/table">
            <a:tbl>
              <a:tblPr bandRow="1">
                <a:tableStyleId>{5C22544A-7EE6-4342-B048-85BDC9FD1C3A}</a:tableStyleId>
              </a:tblPr>
              <a:tblGrid>
                <a:gridCol w="4754880">
                  <a:extLst>
                    <a:ext uri="{9D8B030D-6E8A-4147-A177-3AD203B41FA5}">
                      <a16:colId xmlns:a16="http://schemas.microsoft.com/office/drawing/2014/main" val="20000"/>
                    </a:ext>
                  </a:extLst>
                </a:gridCol>
                <a:gridCol w="2286000">
                  <a:extLst>
                    <a:ext uri="{9D8B030D-6E8A-4147-A177-3AD203B41FA5}">
                      <a16:colId xmlns:a16="http://schemas.microsoft.com/office/drawing/2014/main" val="3180209579"/>
                    </a:ext>
                  </a:extLst>
                </a:gridCol>
                <a:gridCol w="2642616">
                  <a:extLst>
                    <a:ext uri="{9D8B030D-6E8A-4147-A177-3AD203B41FA5}">
                      <a16:colId xmlns:a16="http://schemas.microsoft.com/office/drawing/2014/main" val="743467889"/>
                    </a:ext>
                  </a:extLst>
                </a:gridCol>
              </a:tblGrid>
              <a:tr h="411373">
                <a:tc>
                  <a:txBody>
                    <a:bodyPr/>
                    <a:lstStyle/>
                    <a:p>
                      <a:pPr algn="l"/>
                      <a:endParaRPr lang="en-US" sz="1500" dirty="0">
                        <a:latin typeface="Verdana" panose="020B0604030504040204" pitchFamily="34" charset="0"/>
                      </a:endParaRPr>
                    </a:p>
                  </a:txBody>
                  <a:tcPr marL="91416" marR="91416" marT="27425" marB="27425" anchor="ctr">
                    <a:lnR w="12700"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pPr algn="l"/>
                      <a:endParaRPr lang="en-US" sz="1500" dirty="0">
                        <a:solidFill>
                          <a:schemeClr val="accent1"/>
                        </a:solidFill>
                        <a:latin typeface="Verdana" panose="020B0604030504040204" pitchFamily="34" charset="0"/>
                      </a:endParaRPr>
                    </a:p>
                  </a:txBody>
                  <a:tcPr marL="91416" marR="91416" marT="27425" marB="2742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pPr algn="l"/>
                      <a:endParaRPr lang="en-US" sz="1500" dirty="0">
                        <a:solidFill>
                          <a:schemeClr val="accent1"/>
                        </a:solidFill>
                        <a:latin typeface="Verdana" panose="020B0604030504040204" pitchFamily="34" charset="0"/>
                      </a:endParaRPr>
                    </a:p>
                  </a:txBody>
                  <a:tcPr marL="91416" marR="91416" marT="27425" marB="27425" anchor="ctr">
                    <a:lnL w="12700" cap="flat" cmpd="sng" algn="ctr">
                      <a:solidFill>
                        <a:schemeClr val="bg2"/>
                      </a:solidFill>
                      <a:prstDash val="solid"/>
                      <a:round/>
                      <a:headEnd type="none" w="med" len="med"/>
                      <a:tailEnd type="none" w="med" len="med"/>
                    </a:lnL>
                    <a:lnT w="9525" cap="flat" cmpd="sng" algn="ctr">
                      <a:solidFill>
                        <a:schemeClr val="accent2"/>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0"/>
                  </a:ext>
                </a:extLst>
              </a:tr>
              <a:tr h="411373">
                <a:tc>
                  <a:txBody>
                    <a:bodyPr/>
                    <a:lstStyle/>
                    <a:p>
                      <a:pPr algn="l"/>
                      <a:endParaRPr lang="en-US" sz="1500" dirty="0">
                        <a:latin typeface="Verdana" panose="020B0604030504040204" pitchFamily="34" charset="0"/>
                      </a:endParaRPr>
                    </a:p>
                  </a:txBody>
                  <a:tcPr marL="91416" marR="91416" marT="27425" marB="27425" anchor="ctr">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pPr algn="l"/>
                      <a:endParaRPr lang="en-US" sz="1500" dirty="0">
                        <a:solidFill>
                          <a:schemeClr val="accent1"/>
                        </a:solidFill>
                        <a:latin typeface="Verdana" panose="020B0604030504040204" pitchFamily="34" charset="0"/>
                      </a:endParaRPr>
                    </a:p>
                  </a:txBody>
                  <a:tcPr marL="91416" marR="91416" marT="27425" marB="2742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pPr algn="l"/>
                      <a:endParaRPr lang="en-US" sz="1500" dirty="0">
                        <a:solidFill>
                          <a:schemeClr val="accent1"/>
                        </a:solidFill>
                        <a:latin typeface="Verdana" panose="020B0604030504040204" pitchFamily="34" charset="0"/>
                      </a:endParaRPr>
                    </a:p>
                  </a:txBody>
                  <a:tcPr marL="91416" marR="91416" marT="27425" marB="27425" anchor="ctr">
                    <a:lnL w="12700" cap="flat" cmpd="sng" algn="ctr">
                      <a:solidFill>
                        <a:schemeClr val="bg2"/>
                      </a:solidFill>
                      <a:prstDash val="solid"/>
                      <a:round/>
                      <a:headEnd type="none" w="med" len="med"/>
                      <a:tailEnd type="none" w="med" len="med"/>
                    </a:lnL>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1"/>
                  </a:ext>
                </a:extLst>
              </a:tr>
              <a:tr h="411373">
                <a:tc>
                  <a:txBody>
                    <a:bodyPr/>
                    <a:lstStyle/>
                    <a:p>
                      <a:pPr algn="l"/>
                      <a:endParaRPr lang="en-US" sz="1500" dirty="0">
                        <a:latin typeface="Verdana" panose="020B0604030504040204" pitchFamily="34" charset="0"/>
                      </a:endParaRPr>
                    </a:p>
                  </a:txBody>
                  <a:tcPr marL="91416" marR="91416" marT="27425" marB="27425" anchor="ctr">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pPr algn="l"/>
                      <a:endParaRPr lang="en-US" sz="1500" dirty="0">
                        <a:solidFill>
                          <a:schemeClr val="accent1"/>
                        </a:solidFill>
                        <a:latin typeface="Verdana" panose="020B0604030504040204" pitchFamily="34" charset="0"/>
                      </a:endParaRPr>
                    </a:p>
                  </a:txBody>
                  <a:tcPr marL="91416" marR="91416" marT="27425" marB="2742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pPr algn="l"/>
                      <a:endParaRPr lang="en-US" sz="1500" dirty="0">
                        <a:solidFill>
                          <a:schemeClr val="accent1"/>
                        </a:solidFill>
                        <a:latin typeface="Verdana" panose="020B0604030504040204" pitchFamily="34" charset="0"/>
                      </a:endParaRPr>
                    </a:p>
                  </a:txBody>
                  <a:tcPr marL="91416" marR="91416" marT="27425" marB="27425" anchor="ctr">
                    <a:lnL w="12700" cap="flat" cmpd="sng" algn="ctr">
                      <a:solidFill>
                        <a:schemeClr val="bg2"/>
                      </a:solidFill>
                      <a:prstDash val="solid"/>
                      <a:round/>
                      <a:headEnd type="none" w="med" len="med"/>
                      <a:tailEnd type="none" w="med" len="med"/>
                    </a:lnL>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2"/>
                  </a:ext>
                </a:extLst>
              </a:tr>
              <a:tr h="411373">
                <a:tc>
                  <a:txBody>
                    <a:bodyPr/>
                    <a:lstStyle/>
                    <a:p>
                      <a:pPr algn="l"/>
                      <a:r>
                        <a:rPr lang="en-US" sz="1500" b="1" dirty="0">
                          <a:latin typeface="Verdana" panose="020B0604030504040204" pitchFamily="34" charset="0"/>
                        </a:rPr>
                        <a:t>DEBTS</a:t>
                      </a:r>
                    </a:p>
                  </a:txBody>
                  <a:tcPr marL="91416" marR="91416" marT="27425" marB="27425" anchor="ctr">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pPr algn="l"/>
                      <a:endParaRPr lang="en-US" sz="1500" dirty="0">
                        <a:solidFill>
                          <a:schemeClr val="accent1"/>
                        </a:solidFill>
                        <a:latin typeface="Verdana" panose="020B0604030504040204" pitchFamily="34" charset="0"/>
                      </a:endParaRPr>
                    </a:p>
                  </a:txBody>
                  <a:tcPr marL="91416" marR="91416" marT="27425" marB="2742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tc>
                  <a:txBody>
                    <a:bodyPr/>
                    <a:lstStyle/>
                    <a:p>
                      <a:pPr algn="l"/>
                      <a:endParaRPr lang="en-US" sz="1500" dirty="0">
                        <a:solidFill>
                          <a:schemeClr val="accent1"/>
                        </a:solidFill>
                        <a:latin typeface="Verdana" panose="020B0604030504040204" pitchFamily="34" charset="0"/>
                      </a:endParaRPr>
                    </a:p>
                  </a:txBody>
                  <a:tcPr marL="91416" marR="91416" marT="27425" marB="27425" anchor="ctr">
                    <a:lnL w="12700" cap="flat" cmpd="sng" algn="ctr">
                      <a:solidFill>
                        <a:schemeClr val="bg2"/>
                      </a:solidFill>
                      <a:prstDash val="solid"/>
                      <a:round/>
                      <a:headEnd type="none" w="med" len="med"/>
                      <a:tailEnd type="none" w="med" len="med"/>
                    </a:lnL>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3"/>
                  </a:ext>
                </a:extLst>
              </a:tr>
              <a:tr h="411373">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500" dirty="0">
                          <a:solidFill>
                            <a:schemeClr val="bg1"/>
                          </a:solidFill>
                          <a:latin typeface="Verdana" panose="020B0604030504040204" pitchFamily="34" charset="0"/>
                        </a:rPr>
                        <a:t>TOTAL MONTHLY EXPENSES (Average):</a:t>
                      </a:r>
                    </a:p>
                  </a:txBody>
                  <a:tcPr marL="91416" marR="91416" marT="27425" marB="27425" anchor="ctr">
                    <a:lnR w="12700" cap="flat" cmpd="sng" algn="ctr">
                      <a:solidFill>
                        <a:schemeClr val="bg2"/>
                      </a:solidFill>
                      <a:prstDash val="solid"/>
                      <a:round/>
                      <a:headEnd type="none" w="med" len="med"/>
                      <a:tailEnd type="none" w="med" len="med"/>
                    </a:lnR>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solidFill>
                      <a:schemeClr val="tx2"/>
                    </a:solidFill>
                  </a:tcPr>
                </a:tc>
                <a:tc gridSpan="2">
                  <a:txBody>
                    <a:bodyPr/>
                    <a:lstStyle/>
                    <a:p>
                      <a:pPr algn="l"/>
                      <a:r>
                        <a:rPr lang="en-US" sz="1500" dirty="0">
                          <a:solidFill>
                            <a:schemeClr val="accent1"/>
                          </a:solidFill>
                          <a:latin typeface="Verdana" panose="020B0604030504040204" pitchFamily="34" charset="0"/>
                        </a:rPr>
                        <a:t>$</a:t>
                      </a:r>
                    </a:p>
                  </a:txBody>
                  <a:tcPr marL="91416" marR="91416" marT="27425" marB="27425" anchor="ctr">
                    <a:lnL w="12700" cap="flat" cmpd="sng" algn="ctr">
                      <a:solidFill>
                        <a:schemeClr val="bg2"/>
                      </a:solidFill>
                      <a:prstDash val="solid"/>
                      <a:round/>
                      <a:headEnd type="none" w="med" len="med"/>
                      <a:tailEnd type="none" w="med" len="med"/>
                    </a:lnL>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pPr algn="l"/>
                      <a:endParaRPr lang="en-US" sz="1500" dirty="0">
                        <a:solidFill>
                          <a:schemeClr val="bg1"/>
                        </a:solidFill>
                        <a:latin typeface="Verdana" panose="020B0604030504040204" pitchFamily="34" charset="0"/>
                      </a:endParaRPr>
                    </a:p>
                  </a:txBody>
                  <a:tcPr marL="91416" marR="91416" marT="27425" marB="27425" anchor="ctr">
                    <a:lnL w="12700" cap="flat" cmpd="sng" algn="ctr">
                      <a:solidFill>
                        <a:schemeClr val="bg2"/>
                      </a:solidFill>
                      <a:prstDash val="solid"/>
                      <a:round/>
                      <a:headEnd type="none" w="med" len="med"/>
                      <a:tailEnd type="none" w="med" len="med"/>
                    </a:lnL>
                    <a:lnT w="9525" cap="flat" cmpd="sng" algn="ctr">
                      <a:solidFill>
                        <a:schemeClr val="accent2">
                          <a:lumMod val="20000"/>
                          <a:lumOff val="80000"/>
                        </a:schemeClr>
                      </a:solidFill>
                      <a:prstDash val="solid"/>
                      <a:round/>
                      <a:headEnd type="none" w="med" len="med"/>
                      <a:tailEnd type="none" w="med" len="med"/>
                    </a:lnT>
                    <a:lnB w="9525" cap="flat" cmpd="sng" algn="ctr">
                      <a:solidFill>
                        <a:schemeClr val="accent2">
                          <a:lumMod val="20000"/>
                          <a:lumOff val="8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582167568"/>
                  </a:ext>
                </a:extLst>
              </a:tr>
            </a:tbl>
          </a:graphicData>
        </a:graphic>
      </p:graphicFrame>
      <p:graphicFrame>
        <p:nvGraphicFramePr>
          <p:cNvPr id="4" name="Table 3">
            <a:extLst>
              <a:ext uri="{FF2B5EF4-FFF2-40B4-BE49-F238E27FC236}">
                <a16:creationId xmlns:a16="http://schemas.microsoft.com/office/drawing/2014/main" id="{CD8B0BA0-A2C5-41D0-BC90-808399ED62FF}"/>
              </a:ext>
            </a:extLst>
          </p:cNvPr>
          <p:cNvGraphicFramePr>
            <a:graphicFrameLocks noGrp="1"/>
          </p:cNvGraphicFramePr>
          <p:nvPr>
            <p:extLst>
              <p:ext uri="{D42A27DB-BD31-4B8C-83A1-F6EECF244321}">
                <p14:modId xmlns:p14="http://schemas.microsoft.com/office/powerpoint/2010/main" val="3370765273"/>
              </p:ext>
            </p:extLst>
          </p:nvPr>
        </p:nvGraphicFramePr>
        <p:xfrm>
          <a:off x="771955" y="2108464"/>
          <a:ext cx="9687306" cy="621772"/>
        </p:xfrm>
        <a:graphic>
          <a:graphicData uri="http://schemas.openxmlformats.org/drawingml/2006/table">
            <a:tbl>
              <a:tblPr bandRow="1">
                <a:tableStyleId>{5C22544A-7EE6-4342-B048-85BDC9FD1C3A}</a:tableStyleId>
              </a:tblPr>
              <a:tblGrid>
                <a:gridCol w="4754880">
                  <a:extLst>
                    <a:ext uri="{9D8B030D-6E8A-4147-A177-3AD203B41FA5}">
                      <a16:colId xmlns:a16="http://schemas.microsoft.com/office/drawing/2014/main" val="20000"/>
                    </a:ext>
                  </a:extLst>
                </a:gridCol>
                <a:gridCol w="2286000">
                  <a:extLst>
                    <a:ext uri="{9D8B030D-6E8A-4147-A177-3AD203B41FA5}">
                      <a16:colId xmlns:a16="http://schemas.microsoft.com/office/drawing/2014/main" val="2189103115"/>
                    </a:ext>
                  </a:extLst>
                </a:gridCol>
                <a:gridCol w="2646426">
                  <a:extLst>
                    <a:ext uri="{9D8B030D-6E8A-4147-A177-3AD203B41FA5}">
                      <a16:colId xmlns:a16="http://schemas.microsoft.com/office/drawing/2014/main" val="3072350908"/>
                    </a:ext>
                  </a:extLst>
                </a:gridCol>
              </a:tblGrid>
              <a:tr h="548497">
                <a:tc>
                  <a:txBody>
                    <a:bodyPr/>
                    <a:lstStyle/>
                    <a:p>
                      <a:pPr marL="0" marR="0" lvl="0" indent="0" algn="l" defTabSz="914400" rtl="0" eaLnBrk="1" fontAlgn="auto" latinLnBrk="0" hangingPunct="1">
                        <a:lnSpc>
                          <a:spcPct val="100000"/>
                        </a:lnSpc>
                        <a:spcBef>
                          <a:spcPts val="400"/>
                        </a:spcBef>
                        <a:spcAft>
                          <a:spcPts val="0"/>
                        </a:spcAft>
                        <a:buClr>
                          <a:schemeClr val="accent1"/>
                        </a:buClr>
                        <a:buSzTx/>
                        <a:buFont typeface="Arial" panose="020B0604020202020204" pitchFamily="34" charset="0"/>
                        <a:buNone/>
                        <a:tabLst/>
                        <a:defRPr/>
                      </a:pPr>
                      <a:r>
                        <a:rPr lang="en-US" sz="1800" b="1" i="0" u="none" strike="noStrike" kern="1200" cap="none" noProof="0" dirty="0">
                          <a:solidFill>
                            <a:schemeClr val="tx2"/>
                          </a:solidFill>
                          <a:latin typeface="Verdana" panose="020B0604030504040204" pitchFamily="34" charset="0"/>
                          <a:ea typeface="+mn-ea"/>
                          <a:cs typeface="+mn-cs"/>
                          <a:sym typeface="Arial"/>
                        </a:rPr>
                        <a:t>Expense</a:t>
                      </a:r>
                    </a:p>
                  </a:txBody>
                  <a:tcPr marL="0" marR="121888" marT="36566" marB="36566"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400"/>
                        </a:spcBef>
                        <a:spcAft>
                          <a:spcPts val="0"/>
                        </a:spcAft>
                        <a:buClr>
                          <a:schemeClr val="accent1"/>
                        </a:buClr>
                        <a:buSzTx/>
                        <a:buFont typeface="Arial" panose="020B0604020202020204" pitchFamily="34" charset="0"/>
                        <a:buNone/>
                        <a:tabLst/>
                        <a:defRPr/>
                      </a:pPr>
                      <a:r>
                        <a:rPr lang="en-US" sz="1800" b="1" i="0" u="none" strike="noStrike" kern="1200" cap="none" noProof="0" dirty="0">
                          <a:solidFill>
                            <a:schemeClr val="tx2"/>
                          </a:solidFill>
                          <a:latin typeface="Verdana" panose="020B0604030504040204" pitchFamily="34" charset="0"/>
                          <a:ea typeface="+mn-ea"/>
                          <a:cs typeface="+mn-cs"/>
                          <a:sym typeface="Arial"/>
                        </a:rPr>
                        <a:t>Average Monthly Cost</a:t>
                      </a:r>
                    </a:p>
                  </a:txBody>
                  <a:tcPr marL="0" marR="121888" marT="36566" marB="3656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400"/>
                        </a:spcBef>
                        <a:spcAft>
                          <a:spcPts val="0"/>
                        </a:spcAft>
                        <a:buClr>
                          <a:schemeClr val="accent1"/>
                        </a:buClr>
                        <a:buSzTx/>
                        <a:buFont typeface="Arial" panose="020B0604020202020204" pitchFamily="34" charset="0"/>
                        <a:buNone/>
                        <a:tabLst/>
                        <a:defRPr/>
                      </a:pPr>
                      <a:r>
                        <a:rPr lang="en-US" sz="1800" b="1" i="0" u="none" strike="noStrike" kern="1200" cap="none" noProof="0" dirty="0">
                          <a:solidFill>
                            <a:schemeClr val="tx2"/>
                          </a:solidFill>
                          <a:latin typeface="Verdana" panose="020B0604030504040204" pitchFamily="34" charset="0"/>
                          <a:ea typeface="+mn-ea"/>
                          <a:cs typeface="+mn-cs"/>
                          <a:sym typeface="Arial"/>
                        </a:rPr>
                        <a:t>Want or Need?</a:t>
                      </a:r>
                    </a:p>
                  </a:txBody>
                  <a:tcPr marL="0" marR="121888" marT="36566" marB="3656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3"/>
                  </a:ext>
                </a:extLst>
              </a:tr>
            </a:tbl>
          </a:graphicData>
        </a:graphic>
      </p:graphicFrame>
      <p:pic>
        <p:nvPicPr>
          <p:cNvPr id="3" name="Google Shape;89;p18">
            <a:extLst>
              <a:ext uri="{FF2B5EF4-FFF2-40B4-BE49-F238E27FC236}">
                <a16:creationId xmlns:a16="http://schemas.microsoft.com/office/drawing/2014/main" id="{AA8BD8E8-1586-4231-A60B-BFC3AE3287E9}"/>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9845098" y="127729"/>
            <a:ext cx="2117345" cy="1727965"/>
          </a:xfrm>
          <a:prstGeom prst="rect">
            <a:avLst/>
          </a:prstGeom>
          <a:noFill/>
          <a:ln>
            <a:noFill/>
          </a:ln>
        </p:spPr>
      </p:pic>
    </p:spTree>
    <p:extLst>
      <p:ext uri="{BB962C8B-B14F-4D97-AF65-F5344CB8AC3E}">
        <p14:creationId xmlns:p14="http://schemas.microsoft.com/office/powerpoint/2010/main" val="361382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EVERFI">
      <a:dk1>
        <a:srgbClr val="000000"/>
      </a:dk1>
      <a:lt1>
        <a:srgbClr val="FFFFFF"/>
      </a:lt1>
      <a:dk2>
        <a:srgbClr val="333E48"/>
      </a:dk2>
      <a:lt2>
        <a:srgbClr val="F2F2F2"/>
      </a:lt2>
      <a:accent1>
        <a:srgbClr val="1F3469"/>
      </a:accent1>
      <a:accent2>
        <a:srgbClr val="333E48"/>
      </a:accent2>
      <a:accent3>
        <a:srgbClr val="516373"/>
      </a:accent3>
      <a:accent4>
        <a:srgbClr val="6F8599"/>
      </a:accent4>
      <a:accent5>
        <a:srgbClr val="ACB9C4"/>
      </a:accent5>
      <a:accent6>
        <a:srgbClr val="F2F2F2"/>
      </a:accent6>
      <a:hlink>
        <a:srgbClr val="EE4620"/>
      </a:hlink>
      <a:folHlink>
        <a:srgbClr val="EE4620"/>
      </a:folHlink>
    </a:clrScheme>
    <a:fontScheme name="Custom 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631</TotalTime>
  <Words>981</Words>
  <Application>Microsoft Office PowerPoint</Application>
  <PresentationFormat>Custom</PresentationFormat>
  <Paragraphs>231</Paragraphs>
  <Slides>20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Wingdings</vt:lpstr>
      <vt:lpstr>Arial</vt:lpstr>
      <vt:lpstr>Gill Sans</vt:lpstr>
      <vt:lpstr>Verdana</vt:lpstr>
      <vt:lpstr>Century Gothic</vt:lpstr>
      <vt:lpstr>Gill Sans MT</vt:lpstr>
      <vt:lpstr>Office Theme</vt:lpstr>
      <vt:lpstr>Making Budgets Work</vt:lpstr>
      <vt:lpstr>PowerPoint Presentation</vt:lpstr>
      <vt:lpstr>What Is Budgeting?</vt:lpstr>
      <vt:lpstr>Why We Don’t Budget</vt:lpstr>
      <vt:lpstr>Goal Setting</vt:lpstr>
      <vt:lpstr>Participant Guide: Setting Your Goals</vt:lpstr>
      <vt:lpstr>How Can I Get Organized?</vt:lpstr>
      <vt:lpstr>Participant Guide: Sources of Income</vt:lpstr>
      <vt:lpstr>Participant Guide: Expense Tracker</vt:lpstr>
      <vt:lpstr>Participant Guide: Listing Debts</vt:lpstr>
      <vt:lpstr>Participant Guide: Your Discretionary Income</vt:lpstr>
      <vt:lpstr>The 50/30/20 Budget Rule</vt:lpstr>
      <vt:lpstr>Participant Guide: The 50/30/20 Rule</vt:lpstr>
      <vt:lpstr>Participant Guide: Needs and Wants</vt:lpstr>
      <vt:lpstr>Debt Repayment Strategies</vt:lpstr>
      <vt:lpstr>How Would You Deal with an Emergency?</vt:lpstr>
      <vt:lpstr>Participant Guide: Cutting Expenses</vt:lpstr>
      <vt:lpstr>Strategies to Free Up Funds </vt:lpstr>
      <vt:lpstr>Strategies for Sticking to a Budget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Budgets Work</dc:title>
  <cp:lastModifiedBy>Riya Dangui</cp:lastModifiedBy>
  <cp:revision>4</cp:revision>
  <dcterms:modified xsi:type="dcterms:W3CDTF">2022-10-10T14:05:28Z</dcterms:modified>
</cp:coreProperties>
</file>