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6" r:id="rId5"/>
    <p:sldId id="816" r:id="rId6"/>
    <p:sldId id="813" r:id="rId7"/>
    <p:sldId id="814" r:id="rId8"/>
    <p:sldId id="815" r:id="rId9"/>
    <p:sldId id="263" r:id="rId10"/>
    <p:sldId id="287" r:id="rId11"/>
    <p:sldId id="260" r:id="rId12"/>
    <p:sldId id="262" r:id="rId13"/>
    <p:sldId id="261" r:id="rId14"/>
    <p:sldId id="268" r:id="rId15"/>
    <p:sldId id="269" r:id="rId16"/>
    <p:sldId id="271" r:id="rId17"/>
    <p:sldId id="347" r:id="rId18"/>
    <p:sldId id="807" r:id="rId19"/>
    <p:sldId id="280" r:id="rId20"/>
    <p:sldId id="809" r:id="rId21"/>
    <p:sldId id="290" r:id="rId22"/>
    <p:sldId id="350" r:id="rId23"/>
    <p:sldId id="334" r:id="rId24"/>
    <p:sldId id="264" r:id="rId25"/>
    <p:sldId id="818" r:id="rId26"/>
    <p:sldId id="265" r:id="rId27"/>
    <p:sldId id="810" r:id="rId28"/>
    <p:sldId id="821" r:id="rId29"/>
    <p:sldId id="273" r:id="rId30"/>
    <p:sldId id="819" r:id="rId31"/>
    <p:sldId id="297" r:id="rId32"/>
    <p:sldId id="274" r:id="rId33"/>
    <p:sldId id="275" r:id="rId34"/>
    <p:sldId id="276" r:id="rId35"/>
    <p:sldId id="277" r:id="rId36"/>
    <p:sldId id="481" r:id="rId37"/>
    <p:sldId id="822" r:id="rId38"/>
    <p:sldId id="283" r:id="rId39"/>
    <p:sldId id="820" r:id="rId40"/>
    <p:sldId id="285" r:id="rId41"/>
    <p:sldId id="380" r:id="rId42"/>
    <p:sldId id="414" r:id="rId43"/>
    <p:sldId id="28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0"/>
    <a:srgbClr val="CC3538"/>
    <a:srgbClr val="898989"/>
    <a:srgbClr val="007EB4"/>
    <a:srgbClr val="003E7F"/>
    <a:srgbClr val="000000"/>
    <a:srgbClr val="0091C9"/>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9" autoAdjust="0"/>
    <p:restoredTop sz="94796" autoAdjust="0"/>
  </p:normalViewPr>
  <p:slideViewPr>
    <p:cSldViewPr snapToGrid="0" snapToObjects="1">
      <p:cViewPr>
        <p:scale>
          <a:sx n="125" d="100"/>
          <a:sy n="125" d="100"/>
        </p:scale>
        <p:origin x="-1524" y="-228"/>
      </p:cViewPr>
      <p:guideLst>
        <p:guide orient="horz" pos="2160"/>
        <p:guide pos="2880"/>
      </p:guideLst>
    </p:cSldViewPr>
  </p:slideViewPr>
  <p:outlineViewPr>
    <p:cViewPr>
      <p:scale>
        <a:sx n="33" d="100"/>
        <a:sy n="33" d="100"/>
      </p:scale>
      <p:origin x="38" y="1603"/>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4498A-3A9E-4A95-B77D-CD1AE30869FC}"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DBA74858-7D10-4646-AAD1-963D7E5F44D9}">
      <dgm:prSet custT="1"/>
      <dgm:spPr>
        <a:solidFill>
          <a:schemeClr val="accent6"/>
        </a:solidFill>
      </dgm:spPr>
      <dgm:t>
        <a:bodyPr/>
        <a:lstStyle/>
        <a:p>
          <a:pPr rtl="0"/>
          <a:r>
            <a:rPr lang="en-US" sz="2400" b="1" dirty="0">
              <a:solidFill>
                <a:schemeClr val="tx1"/>
              </a:solidFill>
              <a:latin typeface="Source Sans Pro" panose="020B0503030403020204" pitchFamily="34" charset="0"/>
            </a:rPr>
            <a:t>SBA’s guarantee provides small businesses with contracting opportunities</a:t>
          </a:r>
        </a:p>
      </dgm:t>
    </dgm:pt>
    <dgm:pt modelId="{336562B4-F3AE-487D-9C94-85B9F03A1D12}" type="parTrans" cxnId="{95298AB1-6D76-4BB4-A8EB-0F0B6569C2C6}">
      <dgm:prSet/>
      <dgm:spPr/>
      <dgm:t>
        <a:bodyPr/>
        <a:lstStyle/>
        <a:p>
          <a:endParaRPr lang="en-US" sz="2000">
            <a:latin typeface="Source Sans Pro" panose="020B0503030403020204" pitchFamily="34" charset="0"/>
          </a:endParaRPr>
        </a:p>
      </dgm:t>
    </dgm:pt>
    <dgm:pt modelId="{0B1D857F-2DE9-4BB8-AD09-E32FCBD12FB7}" type="sibTrans" cxnId="{95298AB1-6D76-4BB4-A8EB-0F0B6569C2C6}">
      <dgm:prSet custT="1"/>
      <dgm:spPr>
        <a:solidFill>
          <a:schemeClr val="tx2"/>
        </a:solidFill>
      </dgm:spPr>
      <dgm:t>
        <a:bodyPr/>
        <a:lstStyle/>
        <a:p>
          <a:endParaRPr lang="en-US" sz="2000" dirty="0">
            <a:latin typeface="Source Sans Pro" panose="020B0503030403020204" pitchFamily="34" charset="0"/>
          </a:endParaRPr>
        </a:p>
      </dgm:t>
    </dgm:pt>
    <dgm:pt modelId="{D97194B1-1CC2-413E-808E-2D32A2C8159B}">
      <dgm:prSet custT="1"/>
      <dgm:spPr>
        <a:solidFill>
          <a:schemeClr val="accent6"/>
        </a:solidFill>
      </dgm:spPr>
      <dgm:t>
        <a:bodyPr/>
        <a:lstStyle/>
        <a:p>
          <a:pPr algn="ctr" rtl="0"/>
          <a:r>
            <a:rPr lang="en-US" sz="2000" b="1" dirty="0">
              <a:solidFill>
                <a:schemeClr val="tx1"/>
              </a:solidFill>
              <a:latin typeface="Source Sans Pro" panose="020B0503030403020204" pitchFamily="34" charset="0"/>
            </a:rPr>
            <a:t>Construction, service, supply &amp; manufacturing firms</a:t>
          </a:r>
          <a:endParaRPr lang="en-US" sz="2000" dirty="0">
            <a:solidFill>
              <a:schemeClr val="tx1"/>
            </a:solidFill>
            <a:latin typeface="Source Sans Pro" panose="020B0503030403020204" pitchFamily="34" charset="0"/>
          </a:endParaRPr>
        </a:p>
      </dgm:t>
    </dgm:pt>
    <dgm:pt modelId="{D8D9C373-E047-4C30-B26D-6F1EF5CBC220}" type="parTrans" cxnId="{D9A01B3C-4220-48D1-B730-090BE68BE78F}">
      <dgm:prSet/>
      <dgm:spPr/>
      <dgm:t>
        <a:bodyPr/>
        <a:lstStyle/>
        <a:p>
          <a:endParaRPr lang="en-US" sz="2000">
            <a:latin typeface="Source Sans Pro" panose="020B0503030403020204" pitchFamily="34" charset="0"/>
          </a:endParaRPr>
        </a:p>
      </dgm:t>
    </dgm:pt>
    <dgm:pt modelId="{4DDAE20D-AC14-4F8D-A075-0A7DBD8E040E}" type="sibTrans" cxnId="{D9A01B3C-4220-48D1-B730-090BE68BE78F}">
      <dgm:prSet/>
      <dgm:spPr/>
      <dgm:t>
        <a:bodyPr/>
        <a:lstStyle/>
        <a:p>
          <a:endParaRPr lang="en-US" sz="2000">
            <a:latin typeface="Source Sans Pro" panose="020B0503030403020204" pitchFamily="34" charset="0"/>
          </a:endParaRPr>
        </a:p>
      </dgm:t>
    </dgm:pt>
    <dgm:pt modelId="{D3720B8D-3F6C-4480-B9E6-AA96B58F5CEE}">
      <dgm:prSet custT="1"/>
      <dgm:spPr>
        <a:solidFill>
          <a:schemeClr val="accent6"/>
        </a:solidFill>
      </dgm:spPr>
      <dgm:t>
        <a:bodyPr/>
        <a:lstStyle/>
        <a:p>
          <a:pPr algn="ctr" rtl="0"/>
          <a:r>
            <a:rPr lang="en-US" sz="2000" b="0" dirty="0">
              <a:solidFill>
                <a:schemeClr val="tx1"/>
              </a:solidFill>
              <a:latin typeface="Source Sans Pro" panose="020B0503030403020204" pitchFamily="34" charset="0"/>
            </a:rPr>
            <a:t>Limited financial resources</a:t>
          </a:r>
        </a:p>
      </dgm:t>
    </dgm:pt>
    <dgm:pt modelId="{DFA68220-CFD9-4633-B8F5-12608A70BAC9}" type="parTrans" cxnId="{0BE2A222-EE8B-4BBC-8CC9-616887D72DED}">
      <dgm:prSet/>
      <dgm:spPr/>
      <dgm:t>
        <a:bodyPr/>
        <a:lstStyle/>
        <a:p>
          <a:endParaRPr lang="en-US" sz="2000">
            <a:latin typeface="Source Sans Pro" panose="020B0503030403020204" pitchFamily="34" charset="0"/>
          </a:endParaRPr>
        </a:p>
      </dgm:t>
    </dgm:pt>
    <dgm:pt modelId="{31C82C0D-9381-40D4-A4FA-57D332F602A0}" type="sibTrans" cxnId="{0BE2A222-EE8B-4BBC-8CC9-616887D72DED}">
      <dgm:prSet/>
      <dgm:spPr/>
      <dgm:t>
        <a:bodyPr/>
        <a:lstStyle/>
        <a:p>
          <a:endParaRPr lang="en-US" sz="2000">
            <a:latin typeface="Source Sans Pro" panose="020B0503030403020204" pitchFamily="34" charset="0"/>
          </a:endParaRPr>
        </a:p>
      </dgm:t>
    </dgm:pt>
    <dgm:pt modelId="{405EFC43-AD66-4E8C-8FAA-730CEF1BECA2}">
      <dgm:prSet custT="1"/>
      <dgm:spPr>
        <a:solidFill>
          <a:schemeClr val="accent6"/>
        </a:solidFill>
      </dgm:spPr>
      <dgm:t>
        <a:bodyPr/>
        <a:lstStyle/>
        <a:p>
          <a:pPr algn="ctr" rtl="0"/>
          <a:r>
            <a:rPr lang="en-US" sz="2000" b="0" dirty="0">
              <a:solidFill>
                <a:schemeClr val="tx1"/>
              </a:solidFill>
              <a:latin typeface="Source Sans Pro" panose="020B0503030403020204" pitchFamily="34" charset="0"/>
            </a:rPr>
            <a:t>Internal financial statements</a:t>
          </a:r>
        </a:p>
      </dgm:t>
    </dgm:pt>
    <dgm:pt modelId="{BB469CC5-FD8B-4807-891B-56B6621D8982}" type="parTrans" cxnId="{CE2F5FB2-6458-4287-94DA-F24465DFD321}">
      <dgm:prSet/>
      <dgm:spPr/>
      <dgm:t>
        <a:bodyPr/>
        <a:lstStyle/>
        <a:p>
          <a:endParaRPr lang="en-US" sz="2000">
            <a:latin typeface="Source Sans Pro" panose="020B0503030403020204" pitchFamily="34" charset="0"/>
          </a:endParaRPr>
        </a:p>
      </dgm:t>
    </dgm:pt>
    <dgm:pt modelId="{77EEEC80-0A3D-41DC-842F-B3851379820F}" type="sibTrans" cxnId="{CE2F5FB2-6458-4287-94DA-F24465DFD321}">
      <dgm:prSet/>
      <dgm:spPr/>
      <dgm:t>
        <a:bodyPr/>
        <a:lstStyle/>
        <a:p>
          <a:endParaRPr lang="en-US" sz="2000">
            <a:latin typeface="Source Sans Pro" panose="020B0503030403020204" pitchFamily="34" charset="0"/>
          </a:endParaRPr>
        </a:p>
      </dgm:t>
    </dgm:pt>
    <dgm:pt modelId="{6A10D2A3-3D4B-4DFD-94BB-2D3E4785D8EF}">
      <dgm:prSet custT="1"/>
      <dgm:spPr>
        <a:solidFill>
          <a:schemeClr val="accent6"/>
        </a:solidFill>
      </dgm:spPr>
      <dgm:t>
        <a:bodyPr/>
        <a:lstStyle/>
        <a:p>
          <a:pPr algn="ctr" rtl="0"/>
          <a:r>
            <a:rPr lang="en-US" sz="2000" b="0" dirty="0">
              <a:solidFill>
                <a:schemeClr val="tx1"/>
              </a:solidFill>
              <a:latin typeface="Source Sans Pro" panose="020B0503030403020204" pitchFamily="34" charset="0"/>
            </a:rPr>
            <a:t>Need current bond limits increased</a:t>
          </a:r>
        </a:p>
      </dgm:t>
    </dgm:pt>
    <dgm:pt modelId="{F05B2D23-9CA5-4271-AFED-1FD5066BB54D}" type="parTrans" cxnId="{24E36625-3D3F-4015-9D4F-96E68059C005}">
      <dgm:prSet/>
      <dgm:spPr/>
      <dgm:t>
        <a:bodyPr/>
        <a:lstStyle/>
        <a:p>
          <a:endParaRPr lang="en-US" sz="2000">
            <a:latin typeface="Source Sans Pro" panose="020B0503030403020204" pitchFamily="34" charset="0"/>
          </a:endParaRPr>
        </a:p>
      </dgm:t>
    </dgm:pt>
    <dgm:pt modelId="{731BB048-4FB7-40E0-BC72-F1AACC37F255}" type="sibTrans" cxnId="{24E36625-3D3F-4015-9D4F-96E68059C005}">
      <dgm:prSet/>
      <dgm:spPr/>
      <dgm:t>
        <a:bodyPr/>
        <a:lstStyle/>
        <a:p>
          <a:endParaRPr lang="en-US" sz="2000">
            <a:latin typeface="Source Sans Pro" panose="020B0503030403020204" pitchFamily="34" charset="0"/>
          </a:endParaRPr>
        </a:p>
      </dgm:t>
    </dgm:pt>
    <dgm:pt modelId="{B83D6244-B008-4049-8B77-BEFA98113179}">
      <dgm:prSet custT="1"/>
      <dgm:spPr>
        <a:solidFill>
          <a:schemeClr val="accent6"/>
        </a:solidFill>
      </dgm:spPr>
      <dgm:t>
        <a:bodyPr/>
        <a:lstStyle/>
        <a:p>
          <a:pPr algn="ctr" rtl="0"/>
          <a:r>
            <a:rPr lang="en-US" sz="2000" b="0" dirty="0">
              <a:solidFill>
                <a:schemeClr val="tx1"/>
              </a:solidFill>
              <a:latin typeface="Source Sans Pro" panose="020B0503030403020204" pitchFamily="34" charset="0"/>
            </a:rPr>
            <a:t>Subcontractors establishing prime bonding</a:t>
          </a:r>
        </a:p>
      </dgm:t>
    </dgm:pt>
    <dgm:pt modelId="{B34DF0A1-8B30-4563-99AE-9F9069F85E36}" type="parTrans" cxnId="{8039D625-0D86-4CB6-9272-6F5CD6891AC5}">
      <dgm:prSet/>
      <dgm:spPr/>
      <dgm:t>
        <a:bodyPr/>
        <a:lstStyle/>
        <a:p>
          <a:endParaRPr lang="en-US" sz="2000">
            <a:latin typeface="Source Sans Pro" panose="020B0503030403020204" pitchFamily="34" charset="0"/>
          </a:endParaRPr>
        </a:p>
      </dgm:t>
    </dgm:pt>
    <dgm:pt modelId="{C1D6B97A-67CA-4B2D-AD8F-36A31CE449AD}" type="sibTrans" cxnId="{8039D625-0D86-4CB6-9272-6F5CD6891AC5}">
      <dgm:prSet/>
      <dgm:spPr/>
      <dgm:t>
        <a:bodyPr/>
        <a:lstStyle/>
        <a:p>
          <a:endParaRPr lang="en-US" sz="2000">
            <a:latin typeface="Source Sans Pro" panose="020B0503030403020204" pitchFamily="34" charset="0"/>
          </a:endParaRPr>
        </a:p>
      </dgm:t>
    </dgm:pt>
    <dgm:pt modelId="{AA13151A-15D1-49AB-B88D-CDC066C8EFA2}">
      <dgm:prSet custT="1"/>
      <dgm:spPr>
        <a:solidFill>
          <a:schemeClr val="accent6"/>
        </a:solidFill>
      </dgm:spPr>
      <dgm:t>
        <a:bodyPr/>
        <a:lstStyle/>
        <a:p>
          <a:pPr algn="ctr" rtl="0"/>
          <a:r>
            <a:rPr lang="en-US" sz="2000" b="0" dirty="0">
              <a:solidFill>
                <a:schemeClr val="tx1"/>
              </a:solidFill>
              <a:latin typeface="Source Sans Pro" panose="020B0503030403020204" pitchFamily="34" charset="0"/>
            </a:rPr>
            <a:t>New &amp; emerging</a:t>
          </a:r>
        </a:p>
      </dgm:t>
    </dgm:pt>
    <dgm:pt modelId="{71447F49-8ACF-4B67-A198-85B49BA30C94}" type="sibTrans" cxnId="{5FA0935A-8118-4FD4-8875-FA2060A6C48A}">
      <dgm:prSet/>
      <dgm:spPr/>
      <dgm:t>
        <a:bodyPr/>
        <a:lstStyle/>
        <a:p>
          <a:endParaRPr lang="en-US" sz="2000">
            <a:latin typeface="Source Sans Pro" panose="020B0503030403020204" pitchFamily="34" charset="0"/>
          </a:endParaRPr>
        </a:p>
      </dgm:t>
    </dgm:pt>
    <dgm:pt modelId="{3B391AEA-99DF-4C31-97A6-2972F4D1123A}" type="parTrans" cxnId="{5FA0935A-8118-4FD4-8875-FA2060A6C48A}">
      <dgm:prSet/>
      <dgm:spPr/>
      <dgm:t>
        <a:bodyPr/>
        <a:lstStyle/>
        <a:p>
          <a:endParaRPr lang="en-US" sz="2000">
            <a:latin typeface="Source Sans Pro" panose="020B0503030403020204" pitchFamily="34" charset="0"/>
          </a:endParaRPr>
        </a:p>
      </dgm:t>
    </dgm:pt>
    <dgm:pt modelId="{A9117FF1-8BCA-47B1-9F52-37F5ED6AD40B}" type="pres">
      <dgm:prSet presAssocID="{E484498A-3A9E-4A95-B77D-CD1AE30869FC}" presName="Name0" presStyleCnt="0">
        <dgm:presLayoutVars>
          <dgm:dir/>
          <dgm:resizeHandles val="exact"/>
        </dgm:presLayoutVars>
      </dgm:prSet>
      <dgm:spPr/>
      <dgm:t>
        <a:bodyPr/>
        <a:lstStyle/>
        <a:p>
          <a:endParaRPr lang="en-US"/>
        </a:p>
      </dgm:t>
    </dgm:pt>
    <dgm:pt modelId="{3126E6F4-F763-46A5-866B-BE4A56F35CF8}" type="pres">
      <dgm:prSet presAssocID="{DBA74858-7D10-4646-AAD1-963D7E5F44D9}" presName="node" presStyleLbl="node1" presStyleIdx="0" presStyleCnt="2" custScaleX="121731" custScaleY="62662" custLinFactNeighborX="-1343" custLinFactNeighborY="-59607">
        <dgm:presLayoutVars>
          <dgm:bulletEnabled val="1"/>
        </dgm:presLayoutVars>
      </dgm:prSet>
      <dgm:spPr/>
      <dgm:t>
        <a:bodyPr/>
        <a:lstStyle/>
        <a:p>
          <a:endParaRPr lang="en-US"/>
        </a:p>
      </dgm:t>
    </dgm:pt>
    <dgm:pt modelId="{CF560233-31A6-4EF3-93AA-D0670C7C0B4B}" type="pres">
      <dgm:prSet presAssocID="{0B1D857F-2DE9-4BB8-AD09-E32FCBD12FB7}" presName="sibTrans" presStyleLbl="sibTrans2D1" presStyleIdx="0" presStyleCnt="1" custAng="21474268" custScaleX="133703" custScaleY="74933" custLinFactNeighborX="-15078" custLinFactNeighborY="-60599"/>
      <dgm:spPr/>
      <dgm:t>
        <a:bodyPr/>
        <a:lstStyle/>
        <a:p>
          <a:endParaRPr lang="en-US"/>
        </a:p>
      </dgm:t>
    </dgm:pt>
    <dgm:pt modelId="{6C0C7D37-8DE9-4328-806A-D95EB1354485}" type="pres">
      <dgm:prSet presAssocID="{0B1D857F-2DE9-4BB8-AD09-E32FCBD12FB7}" presName="connectorText" presStyleLbl="sibTrans2D1" presStyleIdx="0" presStyleCnt="1"/>
      <dgm:spPr/>
      <dgm:t>
        <a:bodyPr/>
        <a:lstStyle/>
        <a:p>
          <a:endParaRPr lang="en-US"/>
        </a:p>
      </dgm:t>
    </dgm:pt>
    <dgm:pt modelId="{28AF9332-011E-4534-B15B-2B8B473BD398}" type="pres">
      <dgm:prSet presAssocID="{D97194B1-1CC2-413E-808E-2D32A2C8159B}" presName="node" presStyleLbl="node1" presStyleIdx="1" presStyleCnt="2" custScaleX="242360" custScaleY="85744" custLinFactNeighborX="-22293" custLinFactNeighborY="-53829">
        <dgm:presLayoutVars>
          <dgm:bulletEnabled val="1"/>
        </dgm:presLayoutVars>
      </dgm:prSet>
      <dgm:spPr/>
      <dgm:t>
        <a:bodyPr/>
        <a:lstStyle/>
        <a:p>
          <a:endParaRPr lang="en-US"/>
        </a:p>
      </dgm:t>
    </dgm:pt>
  </dgm:ptLst>
  <dgm:cxnLst>
    <dgm:cxn modelId="{D9A01B3C-4220-48D1-B730-090BE68BE78F}" srcId="{E484498A-3A9E-4A95-B77D-CD1AE30869FC}" destId="{D97194B1-1CC2-413E-808E-2D32A2C8159B}" srcOrd="1" destOrd="0" parTransId="{D8D9C373-E047-4C30-B26D-6F1EF5CBC220}" sibTransId="{4DDAE20D-AC14-4F8D-A075-0A7DBD8E040E}"/>
    <dgm:cxn modelId="{EA959987-0965-4E03-97D8-9B059D52CD92}" type="presOf" srcId="{405EFC43-AD66-4E8C-8FAA-730CEF1BECA2}" destId="{28AF9332-011E-4534-B15B-2B8B473BD398}" srcOrd="0" destOrd="3" presId="urn:microsoft.com/office/officeart/2005/8/layout/process1"/>
    <dgm:cxn modelId="{F015998D-4D8A-49F4-8593-D00575677F86}" type="presOf" srcId="{D3720B8D-3F6C-4480-B9E6-AA96B58F5CEE}" destId="{28AF9332-011E-4534-B15B-2B8B473BD398}" srcOrd="0" destOrd="2" presId="urn:microsoft.com/office/officeart/2005/8/layout/process1"/>
    <dgm:cxn modelId="{49A13595-AAF4-4045-B1AA-F9011428960D}" type="presOf" srcId="{B83D6244-B008-4049-8B77-BEFA98113179}" destId="{28AF9332-011E-4534-B15B-2B8B473BD398}" srcOrd="0" destOrd="5" presId="urn:microsoft.com/office/officeart/2005/8/layout/process1"/>
    <dgm:cxn modelId="{5FA0935A-8118-4FD4-8875-FA2060A6C48A}" srcId="{D97194B1-1CC2-413E-808E-2D32A2C8159B}" destId="{AA13151A-15D1-49AB-B88D-CDC066C8EFA2}" srcOrd="0" destOrd="0" parTransId="{3B391AEA-99DF-4C31-97A6-2972F4D1123A}" sibTransId="{71447F49-8ACF-4B67-A198-85B49BA30C94}"/>
    <dgm:cxn modelId="{24E36625-3D3F-4015-9D4F-96E68059C005}" srcId="{D97194B1-1CC2-413E-808E-2D32A2C8159B}" destId="{6A10D2A3-3D4B-4DFD-94BB-2D3E4785D8EF}" srcOrd="3" destOrd="0" parTransId="{F05B2D23-9CA5-4271-AFED-1FD5066BB54D}" sibTransId="{731BB048-4FB7-40E0-BC72-F1AACC37F255}"/>
    <dgm:cxn modelId="{B77C11E9-AE78-4D0A-8113-6A2634D3C004}" type="presOf" srcId="{D97194B1-1CC2-413E-808E-2D32A2C8159B}" destId="{28AF9332-011E-4534-B15B-2B8B473BD398}" srcOrd="0" destOrd="0" presId="urn:microsoft.com/office/officeart/2005/8/layout/process1"/>
    <dgm:cxn modelId="{CE2F5FB2-6458-4287-94DA-F24465DFD321}" srcId="{D97194B1-1CC2-413E-808E-2D32A2C8159B}" destId="{405EFC43-AD66-4E8C-8FAA-730CEF1BECA2}" srcOrd="2" destOrd="0" parTransId="{BB469CC5-FD8B-4807-891B-56B6621D8982}" sibTransId="{77EEEC80-0A3D-41DC-842F-B3851379820F}"/>
    <dgm:cxn modelId="{95298AB1-6D76-4BB4-A8EB-0F0B6569C2C6}" srcId="{E484498A-3A9E-4A95-B77D-CD1AE30869FC}" destId="{DBA74858-7D10-4646-AAD1-963D7E5F44D9}" srcOrd="0" destOrd="0" parTransId="{336562B4-F3AE-487D-9C94-85B9F03A1D12}" sibTransId="{0B1D857F-2DE9-4BB8-AD09-E32FCBD12FB7}"/>
    <dgm:cxn modelId="{F1C29A84-76FE-4FD3-B079-B77E0FE30B83}" type="presOf" srcId="{0B1D857F-2DE9-4BB8-AD09-E32FCBD12FB7}" destId="{CF560233-31A6-4EF3-93AA-D0670C7C0B4B}" srcOrd="0" destOrd="0" presId="urn:microsoft.com/office/officeart/2005/8/layout/process1"/>
    <dgm:cxn modelId="{0BE2A222-EE8B-4BBC-8CC9-616887D72DED}" srcId="{D97194B1-1CC2-413E-808E-2D32A2C8159B}" destId="{D3720B8D-3F6C-4480-B9E6-AA96B58F5CEE}" srcOrd="1" destOrd="0" parTransId="{DFA68220-CFD9-4633-B8F5-12608A70BAC9}" sibTransId="{31C82C0D-9381-40D4-A4FA-57D332F602A0}"/>
    <dgm:cxn modelId="{EE50FDD3-F310-44E6-AD0B-EE365DD4EAAB}" type="presOf" srcId="{DBA74858-7D10-4646-AAD1-963D7E5F44D9}" destId="{3126E6F4-F763-46A5-866B-BE4A56F35CF8}" srcOrd="0" destOrd="0" presId="urn:microsoft.com/office/officeart/2005/8/layout/process1"/>
    <dgm:cxn modelId="{8039D625-0D86-4CB6-9272-6F5CD6891AC5}" srcId="{D97194B1-1CC2-413E-808E-2D32A2C8159B}" destId="{B83D6244-B008-4049-8B77-BEFA98113179}" srcOrd="4" destOrd="0" parTransId="{B34DF0A1-8B30-4563-99AE-9F9069F85E36}" sibTransId="{C1D6B97A-67CA-4B2D-AD8F-36A31CE449AD}"/>
    <dgm:cxn modelId="{5A188452-3696-4C08-8828-DCFAA7CDA583}" type="presOf" srcId="{0B1D857F-2DE9-4BB8-AD09-E32FCBD12FB7}" destId="{6C0C7D37-8DE9-4328-806A-D95EB1354485}" srcOrd="1" destOrd="0" presId="urn:microsoft.com/office/officeart/2005/8/layout/process1"/>
    <dgm:cxn modelId="{3187E401-A689-4573-9439-3386033E8C3B}" type="presOf" srcId="{E484498A-3A9E-4A95-B77D-CD1AE30869FC}" destId="{A9117FF1-8BCA-47B1-9F52-37F5ED6AD40B}" srcOrd="0" destOrd="0" presId="urn:microsoft.com/office/officeart/2005/8/layout/process1"/>
    <dgm:cxn modelId="{0DC05746-ABDC-49D7-AA8B-6DA369535B2D}" type="presOf" srcId="{6A10D2A3-3D4B-4DFD-94BB-2D3E4785D8EF}" destId="{28AF9332-011E-4534-B15B-2B8B473BD398}" srcOrd="0" destOrd="4" presId="urn:microsoft.com/office/officeart/2005/8/layout/process1"/>
    <dgm:cxn modelId="{E474B536-87C2-4397-81AC-F31E3B121566}" type="presOf" srcId="{AA13151A-15D1-49AB-B88D-CDC066C8EFA2}" destId="{28AF9332-011E-4534-B15B-2B8B473BD398}" srcOrd="0" destOrd="1" presId="urn:microsoft.com/office/officeart/2005/8/layout/process1"/>
    <dgm:cxn modelId="{4F8C6686-688C-46C5-BB52-1004A40D2A82}" type="presParOf" srcId="{A9117FF1-8BCA-47B1-9F52-37F5ED6AD40B}" destId="{3126E6F4-F763-46A5-866B-BE4A56F35CF8}" srcOrd="0" destOrd="0" presId="urn:microsoft.com/office/officeart/2005/8/layout/process1"/>
    <dgm:cxn modelId="{0EB13D4D-461C-4D8E-8D82-5F6E4CAADA44}" type="presParOf" srcId="{A9117FF1-8BCA-47B1-9F52-37F5ED6AD40B}" destId="{CF560233-31A6-4EF3-93AA-D0670C7C0B4B}" srcOrd="1" destOrd="0" presId="urn:microsoft.com/office/officeart/2005/8/layout/process1"/>
    <dgm:cxn modelId="{53258B02-606E-48CF-AF02-8C564CDFC3AE}" type="presParOf" srcId="{CF560233-31A6-4EF3-93AA-D0670C7C0B4B}" destId="{6C0C7D37-8DE9-4328-806A-D95EB1354485}" srcOrd="0" destOrd="0" presId="urn:microsoft.com/office/officeart/2005/8/layout/process1"/>
    <dgm:cxn modelId="{F9AC75C5-E809-4BFB-AD83-9A6ED7AC7B19}" type="presParOf" srcId="{A9117FF1-8BCA-47B1-9F52-37F5ED6AD40B}" destId="{28AF9332-011E-4534-B15B-2B8B473BD39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0A10A-2218-4DCB-92DF-92EAD99174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ED0BE31-9603-4E0D-A029-C6517CD05E2A}">
      <dgm:prSet phldrT="[Text]"/>
      <dgm:spPr/>
      <dgm:t>
        <a:bodyPr/>
        <a:lstStyle/>
        <a:p>
          <a:endParaRPr lang="en-US" dirty="0"/>
        </a:p>
      </dgm:t>
    </dgm:pt>
    <dgm:pt modelId="{6357D4DF-5DB0-4D46-B270-F37899683873}" type="parTrans" cxnId="{AE0E6F33-8312-4C61-9215-92F42BCBF77A}">
      <dgm:prSet/>
      <dgm:spPr/>
      <dgm:t>
        <a:bodyPr/>
        <a:lstStyle/>
        <a:p>
          <a:endParaRPr lang="en-US"/>
        </a:p>
      </dgm:t>
    </dgm:pt>
    <dgm:pt modelId="{B2BB5503-7F34-4677-91CA-8FAC6AE11564}" type="sibTrans" cxnId="{AE0E6F33-8312-4C61-9215-92F42BCBF77A}">
      <dgm:prSet/>
      <dgm:spPr/>
      <dgm:t>
        <a:bodyPr/>
        <a:lstStyle/>
        <a:p>
          <a:endParaRPr lang="en-US"/>
        </a:p>
      </dgm:t>
    </dgm:pt>
    <dgm:pt modelId="{3941FE5B-DC01-428C-83EE-89F251AC2772}">
      <dgm:prSet phldrT="[Text]" custT="1"/>
      <dgm:spPr/>
      <dgm:t>
        <a:bodyPr/>
        <a:lstStyle/>
        <a:p>
          <a:r>
            <a:rPr lang="en-US" sz="1600" b="1" dirty="0"/>
            <a:t>SCORE/SBDC/WBC/ VBOC (</a:t>
          </a:r>
          <a:r>
            <a:rPr lang="en-US" sz="1600" b="1" dirty="0" err="1"/>
            <a:t>VetBizCentral</a:t>
          </a:r>
          <a:r>
            <a:rPr lang="en-US" sz="1600" b="1" dirty="0"/>
            <a:t>):</a:t>
          </a:r>
        </a:p>
      </dgm:t>
    </dgm:pt>
    <dgm:pt modelId="{AD157B61-F05F-44E0-82DE-0172ED9543FE}" type="parTrans" cxnId="{7BBCCDAA-CF0E-4AD9-AE52-3DA098658FAF}">
      <dgm:prSet/>
      <dgm:spPr/>
      <dgm:t>
        <a:bodyPr/>
        <a:lstStyle/>
        <a:p>
          <a:endParaRPr lang="en-US"/>
        </a:p>
      </dgm:t>
    </dgm:pt>
    <dgm:pt modelId="{CDDBC391-1AC5-432A-A54C-9AEBDFC955CC}" type="sibTrans" cxnId="{7BBCCDAA-CF0E-4AD9-AE52-3DA098658FAF}">
      <dgm:prSet/>
      <dgm:spPr/>
      <dgm:t>
        <a:bodyPr/>
        <a:lstStyle/>
        <a:p>
          <a:endParaRPr lang="en-US"/>
        </a:p>
      </dgm:t>
    </dgm:pt>
    <dgm:pt modelId="{CE6ABDA1-BCC7-449B-AAD0-B9749873459A}">
      <dgm:prSet phldrT="[Text]"/>
      <dgm:spPr/>
      <dgm:t>
        <a:bodyPr/>
        <a:lstStyle/>
        <a:p>
          <a:endParaRPr lang="en-US" dirty="0"/>
        </a:p>
      </dgm:t>
    </dgm:pt>
    <dgm:pt modelId="{E8C84CA0-EB48-45F1-941F-1DEA822A3B6B}" type="parTrans" cxnId="{0FAAB37B-8E97-4FE5-A264-42F13F88A7B9}">
      <dgm:prSet/>
      <dgm:spPr/>
      <dgm:t>
        <a:bodyPr/>
        <a:lstStyle/>
        <a:p>
          <a:endParaRPr lang="en-US"/>
        </a:p>
      </dgm:t>
    </dgm:pt>
    <dgm:pt modelId="{EFC5C455-F468-4058-9EA2-845013D9C2FC}" type="sibTrans" cxnId="{0FAAB37B-8E97-4FE5-A264-42F13F88A7B9}">
      <dgm:prSet/>
      <dgm:spPr/>
      <dgm:t>
        <a:bodyPr/>
        <a:lstStyle/>
        <a:p>
          <a:endParaRPr lang="en-US"/>
        </a:p>
      </dgm:t>
    </dgm:pt>
    <dgm:pt modelId="{2D11EA6F-0282-4E25-B10C-46C9BC83A3A0}">
      <dgm:prSet phldrT="[Text]" custT="1"/>
      <dgm:spPr/>
      <dgm:t>
        <a:bodyPr/>
        <a:lstStyle/>
        <a:p>
          <a:r>
            <a:rPr lang="en-US" sz="1600" b="1" dirty="0"/>
            <a:t>SBA:</a:t>
          </a:r>
        </a:p>
      </dgm:t>
    </dgm:pt>
    <dgm:pt modelId="{178D021E-A5B8-46C2-8C31-C3963CC1230F}" type="parTrans" cxnId="{13A4EAF7-1FFD-4B06-B212-FE0A49FC2D45}">
      <dgm:prSet/>
      <dgm:spPr/>
      <dgm:t>
        <a:bodyPr/>
        <a:lstStyle/>
        <a:p>
          <a:endParaRPr lang="en-US"/>
        </a:p>
      </dgm:t>
    </dgm:pt>
    <dgm:pt modelId="{A1B84E09-34D9-4957-B6B0-5DA7325D49B3}" type="sibTrans" cxnId="{13A4EAF7-1FFD-4B06-B212-FE0A49FC2D45}">
      <dgm:prSet/>
      <dgm:spPr/>
      <dgm:t>
        <a:bodyPr/>
        <a:lstStyle/>
        <a:p>
          <a:endParaRPr lang="en-US"/>
        </a:p>
      </dgm:t>
    </dgm:pt>
    <dgm:pt modelId="{BC23ADCD-3412-4840-8390-B9A2E9D90D4A}">
      <dgm:prSet custT="1"/>
      <dgm:spPr/>
      <dgm:t>
        <a:bodyPr/>
        <a:lstStyle/>
        <a:p>
          <a:r>
            <a:rPr lang="en-US" sz="1600" dirty="0"/>
            <a:t>Maintain Compliance</a:t>
          </a:r>
        </a:p>
      </dgm:t>
    </dgm:pt>
    <dgm:pt modelId="{5B4CBF50-5585-45AE-B577-EECC01470A65}" type="parTrans" cxnId="{916C33D0-EE7A-4CDC-91C9-DFBB059DE3C4}">
      <dgm:prSet/>
      <dgm:spPr/>
      <dgm:t>
        <a:bodyPr/>
        <a:lstStyle/>
        <a:p>
          <a:endParaRPr lang="en-US"/>
        </a:p>
      </dgm:t>
    </dgm:pt>
    <dgm:pt modelId="{4180B65C-86C8-4C13-A2C0-852F42B37109}" type="sibTrans" cxnId="{916C33D0-EE7A-4CDC-91C9-DFBB059DE3C4}">
      <dgm:prSet/>
      <dgm:spPr/>
      <dgm:t>
        <a:bodyPr/>
        <a:lstStyle/>
        <a:p>
          <a:endParaRPr lang="en-US"/>
        </a:p>
      </dgm:t>
    </dgm:pt>
    <dgm:pt modelId="{BF9FA32B-7193-4B7B-A31C-3BF101ABBCD6}">
      <dgm:prSet custT="1"/>
      <dgm:spPr/>
      <dgm:t>
        <a:bodyPr/>
        <a:lstStyle/>
        <a:p>
          <a:r>
            <a:rPr lang="en-US" sz="1600" dirty="0"/>
            <a:t>Marketing to Federal Government </a:t>
          </a:r>
        </a:p>
      </dgm:t>
    </dgm:pt>
    <dgm:pt modelId="{75BB4CA0-6C4C-4E01-91F9-AF4B5B757DE4}" type="parTrans" cxnId="{B0217BA4-966C-47E3-89F9-2AB90B9BA60C}">
      <dgm:prSet/>
      <dgm:spPr/>
      <dgm:t>
        <a:bodyPr/>
        <a:lstStyle/>
        <a:p>
          <a:endParaRPr lang="en-US"/>
        </a:p>
      </dgm:t>
    </dgm:pt>
    <dgm:pt modelId="{DC22B643-4C79-470C-898E-ACB682A96655}" type="sibTrans" cxnId="{B0217BA4-966C-47E3-89F9-2AB90B9BA60C}">
      <dgm:prSet/>
      <dgm:spPr/>
      <dgm:t>
        <a:bodyPr/>
        <a:lstStyle/>
        <a:p>
          <a:endParaRPr lang="en-US"/>
        </a:p>
      </dgm:t>
    </dgm:pt>
    <dgm:pt modelId="{5E5AB56C-DE5D-447A-9617-4F72EBC9A1F4}">
      <dgm:prSet custT="1"/>
      <dgm:spPr/>
      <dgm:t>
        <a:bodyPr/>
        <a:lstStyle/>
        <a:p>
          <a:r>
            <a:rPr lang="en-US" sz="1600" dirty="0"/>
            <a:t>Handling Protests</a:t>
          </a:r>
        </a:p>
      </dgm:t>
    </dgm:pt>
    <dgm:pt modelId="{24864BEF-D000-44AC-8C20-5B77E29B9E49}" type="parTrans" cxnId="{428C2C0B-BBDA-429C-94B8-64D080E3B098}">
      <dgm:prSet/>
      <dgm:spPr/>
      <dgm:t>
        <a:bodyPr/>
        <a:lstStyle/>
        <a:p>
          <a:endParaRPr lang="en-US"/>
        </a:p>
      </dgm:t>
    </dgm:pt>
    <dgm:pt modelId="{7821CC0A-9458-4F0A-B562-40141BCC2917}" type="sibTrans" cxnId="{428C2C0B-BBDA-429C-94B8-64D080E3B098}">
      <dgm:prSet/>
      <dgm:spPr/>
      <dgm:t>
        <a:bodyPr/>
        <a:lstStyle/>
        <a:p>
          <a:endParaRPr lang="en-US"/>
        </a:p>
      </dgm:t>
    </dgm:pt>
    <dgm:pt modelId="{1D8888B2-0AF4-49E0-9F0E-4D766C063C05}">
      <dgm:prSet/>
      <dgm:spPr/>
      <dgm:t>
        <a:bodyPr/>
        <a:lstStyle/>
        <a:p>
          <a:endParaRPr lang="en-US" dirty="0"/>
        </a:p>
      </dgm:t>
    </dgm:pt>
    <dgm:pt modelId="{03E3F0E3-8395-40D5-A46D-3FB1B0C0C33F}" type="parTrans" cxnId="{A73B0888-077D-4E1E-B5E6-E181AC2520B8}">
      <dgm:prSet/>
      <dgm:spPr/>
      <dgm:t>
        <a:bodyPr/>
        <a:lstStyle/>
        <a:p>
          <a:endParaRPr lang="en-US"/>
        </a:p>
      </dgm:t>
    </dgm:pt>
    <dgm:pt modelId="{5EBA69FC-4A12-4D75-9687-ABC88EC4753B}" type="sibTrans" cxnId="{A73B0888-077D-4E1E-B5E6-E181AC2520B8}">
      <dgm:prSet/>
      <dgm:spPr/>
      <dgm:t>
        <a:bodyPr/>
        <a:lstStyle/>
        <a:p>
          <a:endParaRPr lang="en-US"/>
        </a:p>
      </dgm:t>
    </dgm:pt>
    <dgm:pt modelId="{6B34700E-1913-473E-8FAA-CC6FEEC99BFF}">
      <dgm:prSet custT="1"/>
      <dgm:spPr/>
      <dgm:t>
        <a:bodyPr/>
        <a:lstStyle/>
        <a:p>
          <a:r>
            <a:rPr lang="en-US" sz="1600" b="1" dirty="0"/>
            <a:t>PTAC:</a:t>
          </a:r>
        </a:p>
      </dgm:t>
    </dgm:pt>
    <dgm:pt modelId="{D2593EB1-2964-4008-80BA-B8A5246E0505}" type="parTrans" cxnId="{4DE34696-BF27-4DC2-8796-5B7FF8539399}">
      <dgm:prSet/>
      <dgm:spPr/>
      <dgm:t>
        <a:bodyPr/>
        <a:lstStyle/>
        <a:p>
          <a:endParaRPr lang="en-US"/>
        </a:p>
      </dgm:t>
    </dgm:pt>
    <dgm:pt modelId="{62A49AE7-BFD6-40AE-A406-5B454563C8FE}" type="sibTrans" cxnId="{4DE34696-BF27-4DC2-8796-5B7FF8539399}">
      <dgm:prSet/>
      <dgm:spPr/>
      <dgm:t>
        <a:bodyPr/>
        <a:lstStyle/>
        <a:p>
          <a:endParaRPr lang="en-US"/>
        </a:p>
      </dgm:t>
    </dgm:pt>
    <dgm:pt modelId="{AEC03956-49E4-4326-98DB-A3AC6BE1E07E}">
      <dgm:prSet custT="1"/>
      <dgm:spPr/>
      <dgm:t>
        <a:bodyPr/>
        <a:lstStyle/>
        <a:p>
          <a:r>
            <a:rPr lang="en-US" sz="1600" dirty="0"/>
            <a:t>Business Assessment</a:t>
          </a:r>
        </a:p>
      </dgm:t>
    </dgm:pt>
    <dgm:pt modelId="{2CF8CD9F-B003-4234-ABF6-AFED9EC78CCE}" type="parTrans" cxnId="{7A81D7C3-AB19-47F5-B068-E5924B07E944}">
      <dgm:prSet/>
      <dgm:spPr/>
      <dgm:t>
        <a:bodyPr/>
        <a:lstStyle/>
        <a:p>
          <a:endParaRPr lang="en-US"/>
        </a:p>
      </dgm:t>
    </dgm:pt>
    <dgm:pt modelId="{88CF1BB1-A53E-4E6A-8DC6-5CD86597BEE4}" type="sibTrans" cxnId="{7A81D7C3-AB19-47F5-B068-E5924B07E944}">
      <dgm:prSet/>
      <dgm:spPr/>
      <dgm:t>
        <a:bodyPr/>
        <a:lstStyle/>
        <a:p>
          <a:endParaRPr lang="en-US"/>
        </a:p>
      </dgm:t>
    </dgm:pt>
    <dgm:pt modelId="{7F96737C-5394-4D7A-A94D-CF13980E434A}">
      <dgm:prSet custT="1"/>
      <dgm:spPr/>
      <dgm:t>
        <a:bodyPr/>
        <a:lstStyle/>
        <a:p>
          <a:r>
            <a:rPr lang="en-US" sz="1600" dirty="0"/>
            <a:t>Government Contract Specific Research</a:t>
          </a:r>
        </a:p>
      </dgm:t>
    </dgm:pt>
    <dgm:pt modelId="{3B73C5C5-C793-4FD2-A563-6A5C813137E5}" type="parTrans" cxnId="{B97AA698-539D-4501-B767-0D23B8612D7C}">
      <dgm:prSet/>
      <dgm:spPr/>
      <dgm:t>
        <a:bodyPr/>
        <a:lstStyle/>
        <a:p>
          <a:endParaRPr lang="en-US"/>
        </a:p>
      </dgm:t>
    </dgm:pt>
    <dgm:pt modelId="{0B565C6F-BEEC-4656-85C4-42B2FD0691EA}" type="sibTrans" cxnId="{B97AA698-539D-4501-B767-0D23B8612D7C}">
      <dgm:prSet/>
      <dgm:spPr/>
      <dgm:t>
        <a:bodyPr/>
        <a:lstStyle/>
        <a:p>
          <a:endParaRPr lang="en-US"/>
        </a:p>
      </dgm:t>
    </dgm:pt>
    <dgm:pt modelId="{036D8B4D-616A-4EC9-A3EA-B20EAB2E8828}">
      <dgm:prSet custT="1"/>
      <dgm:spPr/>
      <dgm:t>
        <a:bodyPr/>
        <a:lstStyle/>
        <a:p>
          <a:r>
            <a:rPr lang="en-US" sz="1600" dirty="0"/>
            <a:t>Procurement Training</a:t>
          </a:r>
        </a:p>
      </dgm:t>
    </dgm:pt>
    <dgm:pt modelId="{56E51B09-8636-4AC3-87C2-21296947A20B}" type="parTrans" cxnId="{7B42EA8E-CF37-43F8-A9CE-FC28D2DC98A3}">
      <dgm:prSet/>
      <dgm:spPr/>
      <dgm:t>
        <a:bodyPr/>
        <a:lstStyle/>
        <a:p>
          <a:endParaRPr lang="en-US"/>
        </a:p>
      </dgm:t>
    </dgm:pt>
    <dgm:pt modelId="{81C4317F-40A1-455F-A4FC-572713BCF15D}" type="sibTrans" cxnId="{7B42EA8E-CF37-43F8-A9CE-FC28D2DC98A3}">
      <dgm:prSet/>
      <dgm:spPr/>
      <dgm:t>
        <a:bodyPr/>
        <a:lstStyle/>
        <a:p>
          <a:endParaRPr lang="en-US"/>
        </a:p>
      </dgm:t>
    </dgm:pt>
    <dgm:pt modelId="{71654B79-5699-4406-B820-3BD51D9F2E7B}">
      <dgm:prSet phldrT="[Text]"/>
      <dgm:spPr/>
      <dgm:t>
        <a:bodyPr/>
        <a:lstStyle/>
        <a:p>
          <a:endParaRPr lang="en-US" sz="1100" dirty="0"/>
        </a:p>
      </dgm:t>
    </dgm:pt>
    <dgm:pt modelId="{AF7DAFCE-6663-48C6-B31B-521D369FE93F}" type="parTrans" cxnId="{50CB1A54-7B63-49D5-B8B4-3D7DDB77E214}">
      <dgm:prSet/>
      <dgm:spPr/>
      <dgm:t>
        <a:bodyPr/>
        <a:lstStyle/>
        <a:p>
          <a:endParaRPr lang="en-US"/>
        </a:p>
      </dgm:t>
    </dgm:pt>
    <dgm:pt modelId="{9CB4090F-E1C0-4C73-A201-9817BBA75AB9}" type="sibTrans" cxnId="{50CB1A54-7B63-49D5-B8B4-3D7DDB77E214}">
      <dgm:prSet/>
      <dgm:spPr/>
      <dgm:t>
        <a:bodyPr/>
        <a:lstStyle/>
        <a:p>
          <a:endParaRPr lang="en-US"/>
        </a:p>
      </dgm:t>
    </dgm:pt>
    <dgm:pt modelId="{5B41B24B-23D7-444C-BEC3-325B9B590C67}">
      <dgm:prSet phldrT="[Text]" custT="1"/>
      <dgm:spPr/>
      <dgm:t>
        <a:bodyPr/>
        <a:lstStyle/>
        <a:p>
          <a:r>
            <a:rPr lang="en-US" sz="1600" dirty="0"/>
            <a:t>Idea Stage/Startups</a:t>
          </a:r>
        </a:p>
      </dgm:t>
    </dgm:pt>
    <dgm:pt modelId="{5260EBF3-DD24-442E-AD7C-3F19ADDCDD48}" type="parTrans" cxnId="{B90C135D-3B69-4AAF-9D8B-1C5946EF17AF}">
      <dgm:prSet/>
      <dgm:spPr/>
      <dgm:t>
        <a:bodyPr/>
        <a:lstStyle/>
        <a:p>
          <a:endParaRPr lang="en-US"/>
        </a:p>
      </dgm:t>
    </dgm:pt>
    <dgm:pt modelId="{8B1E3F2E-15B5-447E-90D1-CB481FD823B3}" type="sibTrans" cxnId="{B90C135D-3B69-4AAF-9D8B-1C5946EF17AF}">
      <dgm:prSet/>
      <dgm:spPr/>
      <dgm:t>
        <a:bodyPr/>
        <a:lstStyle/>
        <a:p>
          <a:endParaRPr lang="en-US"/>
        </a:p>
      </dgm:t>
    </dgm:pt>
    <dgm:pt modelId="{C4DCD7AA-AFC9-4ED9-9953-A1F378A6BD4E}">
      <dgm:prSet custT="1"/>
      <dgm:spPr/>
      <dgm:t>
        <a:bodyPr/>
        <a:lstStyle/>
        <a:p>
          <a:r>
            <a:rPr lang="en-US" sz="1600" dirty="0"/>
            <a:t>SAM registration</a:t>
          </a:r>
        </a:p>
      </dgm:t>
    </dgm:pt>
    <dgm:pt modelId="{0B162F2B-084F-498F-9F06-ABB1BE547787}" type="parTrans" cxnId="{AAFA34E1-2E36-4C18-AC37-6BD1CF684003}">
      <dgm:prSet/>
      <dgm:spPr/>
      <dgm:t>
        <a:bodyPr/>
        <a:lstStyle/>
        <a:p>
          <a:endParaRPr lang="en-US"/>
        </a:p>
      </dgm:t>
    </dgm:pt>
    <dgm:pt modelId="{F0129026-48AE-4CA5-A10C-9166DCEDC82C}" type="sibTrans" cxnId="{AAFA34E1-2E36-4C18-AC37-6BD1CF684003}">
      <dgm:prSet/>
      <dgm:spPr/>
      <dgm:t>
        <a:bodyPr/>
        <a:lstStyle/>
        <a:p>
          <a:endParaRPr lang="en-US"/>
        </a:p>
      </dgm:t>
    </dgm:pt>
    <dgm:pt modelId="{C5D7A9E0-CE87-4CB4-B853-4B6CFB14B94C}">
      <dgm:prSet phldrT="[Text]" custT="1"/>
      <dgm:spPr/>
      <dgm:t>
        <a:bodyPr/>
        <a:lstStyle/>
        <a:p>
          <a:r>
            <a:rPr lang="en-US" sz="1600" dirty="0"/>
            <a:t>Business Counseling in the areas of Finance, Management and Marketing</a:t>
          </a:r>
        </a:p>
      </dgm:t>
    </dgm:pt>
    <dgm:pt modelId="{2686FD24-C856-4C6A-9F8F-6B95A59E58F0}" type="parTrans" cxnId="{3660B966-89FD-4FD4-813D-D9586CD1D6BE}">
      <dgm:prSet/>
      <dgm:spPr/>
      <dgm:t>
        <a:bodyPr/>
        <a:lstStyle/>
        <a:p>
          <a:endParaRPr lang="en-US"/>
        </a:p>
      </dgm:t>
    </dgm:pt>
    <dgm:pt modelId="{B7E119EA-D11B-43FD-81A1-00B2A88573E9}" type="sibTrans" cxnId="{3660B966-89FD-4FD4-813D-D9586CD1D6BE}">
      <dgm:prSet/>
      <dgm:spPr/>
      <dgm:t>
        <a:bodyPr/>
        <a:lstStyle/>
        <a:p>
          <a:endParaRPr lang="en-US"/>
        </a:p>
      </dgm:t>
    </dgm:pt>
    <dgm:pt modelId="{C5738194-3AB8-41FB-B267-D646C0805412}">
      <dgm:prSet phldrT="[Text]" custT="1"/>
      <dgm:spPr/>
      <dgm:t>
        <a:bodyPr/>
        <a:lstStyle/>
        <a:p>
          <a:r>
            <a:rPr lang="en-US" sz="1600" dirty="0"/>
            <a:t>Market Research</a:t>
          </a:r>
        </a:p>
      </dgm:t>
    </dgm:pt>
    <dgm:pt modelId="{7BB2418F-C146-4628-8EA3-4873B424AC71}" type="parTrans" cxnId="{9EDB4767-1E79-4923-858A-FF7AF1578E41}">
      <dgm:prSet/>
      <dgm:spPr/>
      <dgm:t>
        <a:bodyPr/>
        <a:lstStyle/>
        <a:p>
          <a:endParaRPr lang="en-US"/>
        </a:p>
      </dgm:t>
    </dgm:pt>
    <dgm:pt modelId="{12B32574-D764-4BD7-B46E-EA197A841EF3}" type="sibTrans" cxnId="{9EDB4767-1E79-4923-858A-FF7AF1578E41}">
      <dgm:prSet/>
      <dgm:spPr/>
      <dgm:t>
        <a:bodyPr/>
        <a:lstStyle/>
        <a:p>
          <a:endParaRPr lang="en-US"/>
        </a:p>
      </dgm:t>
    </dgm:pt>
    <dgm:pt modelId="{54889C31-7861-43FB-A531-0B23F0253D9C}">
      <dgm:prSet custT="1"/>
      <dgm:spPr/>
      <dgm:t>
        <a:bodyPr/>
        <a:lstStyle/>
        <a:p>
          <a:r>
            <a:rPr lang="en-US" sz="1600" dirty="0"/>
            <a:t>Eligibility</a:t>
          </a:r>
        </a:p>
      </dgm:t>
    </dgm:pt>
    <dgm:pt modelId="{40358408-C774-482C-BE12-11D569481791}" type="parTrans" cxnId="{A5861573-1018-4740-BEFA-D015438E392F}">
      <dgm:prSet/>
      <dgm:spPr/>
      <dgm:t>
        <a:bodyPr/>
        <a:lstStyle/>
        <a:p>
          <a:endParaRPr lang="en-US"/>
        </a:p>
      </dgm:t>
    </dgm:pt>
    <dgm:pt modelId="{B19F31CC-3E4D-4966-B88B-694A1DE63A65}" type="sibTrans" cxnId="{A5861573-1018-4740-BEFA-D015438E392F}">
      <dgm:prSet/>
      <dgm:spPr/>
      <dgm:t>
        <a:bodyPr/>
        <a:lstStyle/>
        <a:p>
          <a:endParaRPr lang="en-US"/>
        </a:p>
      </dgm:t>
    </dgm:pt>
    <dgm:pt modelId="{7BBFD660-B2AC-4E4C-944B-D4557C181D2D}">
      <dgm:prSet custT="1"/>
      <dgm:spPr/>
      <dgm:t>
        <a:bodyPr/>
        <a:lstStyle/>
        <a:p>
          <a:r>
            <a:rPr lang="en-US" sz="1600" dirty="0"/>
            <a:t>Certification</a:t>
          </a:r>
        </a:p>
      </dgm:t>
    </dgm:pt>
    <dgm:pt modelId="{047F67EA-8E61-437A-88D9-095F59FC8650}" type="parTrans" cxnId="{A3F44124-14D6-4ACC-9CDB-D6FB60C5C971}">
      <dgm:prSet/>
      <dgm:spPr/>
      <dgm:t>
        <a:bodyPr/>
        <a:lstStyle/>
        <a:p>
          <a:endParaRPr lang="en-US"/>
        </a:p>
      </dgm:t>
    </dgm:pt>
    <dgm:pt modelId="{B8670857-B5FC-4860-90A6-37BD225ED8CE}" type="sibTrans" cxnId="{A3F44124-14D6-4ACC-9CDB-D6FB60C5C971}">
      <dgm:prSet/>
      <dgm:spPr/>
      <dgm:t>
        <a:bodyPr/>
        <a:lstStyle/>
        <a:p>
          <a:endParaRPr lang="en-US"/>
        </a:p>
      </dgm:t>
    </dgm:pt>
    <dgm:pt modelId="{DE3F5EF4-F5B7-4E7D-8937-D4083A8BA0AE}">
      <dgm:prSet custT="1"/>
      <dgm:spPr/>
      <dgm:t>
        <a:bodyPr/>
        <a:lstStyle/>
        <a:p>
          <a:r>
            <a:rPr lang="en-US" sz="1600" dirty="0"/>
            <a:t>Existing businesses</a:t>
          </a:r>
        </a:p>
      </dgm:t>
    </dgm:pt>
    <dgm:pt modelId="{9D55811A-50BD-43BF-B701-4254DCCB7CFE}" type="parTrans" cxnId="{87E6157D-46A7-4D72-AF6E-C6EA3E07E590}">
      <dgm:prSet/>
      <dgm:spPr/>
      <dgm:t>
        <a:bodyPr/>
        <a:lstStyle/>
        <a:p>
          <a:endParaRPr lang="en-US"/>
        </a:p>
      </dgm:t>
    </dgm:pt>
    <dgm:pt modelId="{1B2A40B8-5137-4F08-A7E7-C0B6F3C43BFF}" type="sibTrans" cxnId="{87E6157D-46A7-4D72-AF6E-C6EA3E07E590}">
      <dgm:prSet/>
      <dgm:spPr/>
      <dgm:t>
        <a:bodyPr/>
        <a:lstStyle/>
        <a:p>
          <a:endParaRPr lang="en-US"/>
        </a:p>
      </dgm:t>
    </dgm:pt>
    <dgm:pt modelId="{3B2B0751-187B-4782-A2E1-B20121EE20B1}" type="pres">
      <dgm:prSet presAssocID="{8020A10A-2218-4DCB-92DF-92EAD9917484}" presName="linearFlow" presStyleCnt="0">
        <dgm:presLayoutVars>
          <dgm:dir/>
          <dgm:animLvl val="lvl"/>
          <dgm:resizeHandles val="exact"/>
        </dgm:presLayoutVars>
      </dgm:prSet>
      <dgm:spPr/>
      <dgm:t>
        <a:bodyPr/>
        <a:lstStyle/>
        <a:p>
          <a:endParaRPr lang="en-US"/>
        </a:p>
      </dgm:t>
    </dgm:pt>
    <dgm:pt modelId="{A8EF39FD-FE5B-4B19-96A0-4182E07A8CA5}" type="pres">
      <dgm:prSet presAssocID="{3ED0BE31-9603-4E0D-A029-C6517CD05E2A}" presName="composite" presStyleCnt="0"/>
      <dgm:spPr/>
    </dgm:pt>
    <dgm:pt modelId="{3B4963E2-171A-4761-AF9D-0310482DDCF2}" type="pres">
      <dgm:prSet presAssocID="{3ED0BE31-9603-4E0D-A029-C6517CD05E2A}" presName="parTx" presStyleLbl="node1" presStyleIdx="0" presStyleCnt="3">
        <dgm:presLayoutVars>
          <dgm:chMax val="0"/>
          <dgm:chPref val="0"/>
          <dgm:bulletEnabled val="1"/>
        </dgm:presLayoutVars>
      </dgm:prSet>
      <dgm:spPr/>
      <dgm:t>
        <a:bodyPr/>
        <a:lstStyle/>
        <a:p>
          <a:endParaRPr lang="en-US"/>
        </a:p>
      </dgm:t>
    </dgm:pt>
    <dgm:pt modelId="{160B5C96-AAA5-40A6-898C-2E6C83329B0F}" type="pres">
      <dgm:prSet presAssocID="{3ED0BE31-9603-4E0D-A029-C6517CD05E2A}" presName="parSh" presStyleLbl="node1" presStyleIdx="0" presStyleCnt="3" custScaleY="94913" custLinFactNeighborX="15397" custLinFactNeighborY="-24331"/>
      <dgm:spPr/>
      <dgm:t>
        <a:bodyPr/>
        <a:lstStyle/>
        <a:p>
          <a:endParaRPr lang="en-US"/>
        </a:p>
      </dgm:t>
    </dgm:pt>
    <dgm:pt modelId="{B55BCCB4-955A-4BDB-8A2A-0AB8096D7F45}" type="pres">
      <dgm:prSet presAssocID="{3ED0BE31-9603-4E0D-A029-C6517CD05E2A}" presName="desTx" presStyleLbl="fgAcc1" presStyleIdx="0" presStyleCnt="3" custScaleX="180999" custScaleY="96339" custLinFactNeighborX="-336" custLinFactNeighborY="-1300">
        <dgm:presLayoutVars>
          <dgm:bulletEnabled val="1"/>
        </dgm:presLayoutVars>
      </dgm:prSet>
      <dgm:spPr/>
      <dgm:t>
        <a:bodyPr/>
        <a:lstStyle/>
        <a:p>
          <a:endParaRPr lang="en-US"/>
        </a:p>
      </dgm:t>
    </dgm:pt>
    <dgm:pt modelId="{40AC2E61-66F7-46DD-B0AD-15D21418CDAA}" type="pres">
      <dgm:prSet presAssocID="{B2BB5503-7F34-4677-91CA-8FAC6AE11564}" presName="sibTrans" presStyleLbl="sibTrans2D1" presStyleIdx="0" presStyleCnt="2" custAng="47920" custScaleX="123205" custLinFactNeighborX="4660" custLinFactNeighborY="-21103"/>
      <dgm:spPr/>
      <dgm:t>
        <a:bodyPr/>
        <a:lstStyle/>
        <a:p>
          <a:endParaRPr lang="en-US"/>
        </a:p>
      </dgm:t>
    </dgm:pt>
    <dgm:pt modelId="{C9DFDD63-24D1-4B4B-8390-55CB46B6DD37}" type="pres">
      <dgm:prSet presAssocID="{B2BB5503-7F34-4677-91CA-8FAC6AE11564}" presName="connTx" presStyleLbl="sibTrans2D1" presStyleIdx="0" presStyleCnt="2"/>
      <dgm:spPr/>
      <dgm:t>
        <a:bodyPr/>
        <a:lstStyle/>
        <a:p>
          <a:endParaRPr lang="en-US"/>
        </a:p>
      </dgm:t>
    </dgm:pt>
    <dgm:pt modelId="{425E9F31-13CD-423A-82AD-387D101D230F}" type="pres">
      <dgm:prSet presAssocID="{1D8888B2-0AF4-49E0-9F0E-4D766C063C05}" presName="composite" presStyleCnt="0"/>
      <dgm:spPr/>
    </dgm:pt>
    <dgm:pt modelId="{45B36B19-F4EB-4D56-84D9-B96EB935323C}" type="pres">
      <dgm:prSet presAssocID="{1D8888B2-0AF4-49E0-9F0E-4D766C063C05}" presName="parTx" presStyleLbl="node1" presStyleIdx="0" presStyleCnt="3">
        <dgm:presLayoutVars>
          <dgm:chMax val="0"/>
          <dgm:chPref val="0"/>
          <dgm:bulletEnabled val="1"/>
        </dgm:presLayoutVars>
      </dgm:prSet>
      <dgm:spPr/>
      <dgm:t>
        <a:bodyPr/>
        <a:lstStyle/>
        <a:p>
          <a:endParaRPr lang="en-US"/>
        </a:p>
      </dgm:t>
    </dgm:pt>
    <dgm:pt modelId="{65BE7E66-C8B2-4FE5-A444-DF5E34494381}" type="pres">
      <dgm:prSet presAssocID="{1D8888B2-0AF4-49E0-9F0E-4D766C063C05}" presName="parSh" presStyleLbl="node1" presStyleIdx="1" presStyleCnt="3" custLinFactNeighborX="18909" custLinFactNeighborY="2635"/>
      <dgm:spPr/>
      <dgm:t>
        <a:bodyPr/>
        <a:lstStyle/>
        <a:p>
          <a:endParaRPr lang="en-US"/>
        </a:p>
      </dgm:t>
    </dgm:pt>
    <dgm:pt modelId="{F2882716-03DE-40C9-BF6E-271173CE74C2}" type="pres">
      <dgm:prSet presAssocID="{1D8888B2-0AF4-49E0-9F0E-4D766C063C05}" presName="desTx" presStyleLbl="fgAcc1" presStyleIdx="1" presStyleCnt="3" custScaleX="163291" custLinFactNeighborX="752" custLinFactNeighborY="1324">
        <dgm:presLayoutVars>
          <dgm:bulletEnabled val="1"/>
        </dgm:presLayoutVars>
      </dgm:prSet>
      <dgm:spPr/>
      <dgm:t>
        <a:bodyPr/>
        <a:lstStyle/>
        <a:p>
          <a:endParaRPr lang="en-US"/>
        </a:p>
      </dgm:t>
    </dgm:pt>
    <dgm:pt modelId="{3EF72C92-C41D-468B-B648-9FD6493B1460}" type="pres">
      <dgm:prSet presAssocID="{5EBA69FC-4A12-4D75-9687-ABC88EC4753B}" presName="sibTrans" presStyleLbl="sibTrans2D1" presStyleIdx="1" presStyleCnt="2" custScaleX="126827" custLinFactNeighborX="19930" custLinFactNeighborY="-30618"/>
      <dgm:spPr/>
      <dgm:t>
        <a:bodyPr/>
        <a:lstStyle/>
        <a:p>
          <a:endParaRPr lang="en-US"/>
        </a:p>
      </dgm:t>
    </dgm:pt>
    <dgm:pt modelId="{FD880045-EDB9-4007-98EB-569A89DF53CE}" type="pres">
      <dgm:prSet presAssocID="{5EBA69FC-4A12-4D75-9687-ABC88EC4753B}" presName="connTx" presStyleLbl="sibTrans2D1" presStyleIdx="1" presStyleCnt="2"/>
      <dgm:spPr/>
      <dgm:t>
        <a:bodyPr/>
        <a:lstStyle/>
        <a:p>
          <a:endParaRPr lang="en-US"/>
        </a:p>
      </dgm:t>
    </dgm:pt>
    <dgm:pt modelId="{8B2A5AB9-606A-423F-80CB-421946984688}" type="pres">
      <dgm:prSet presAssocID="{CE6ABDA1-BCC7-449B-AAD0-B9749873459A}" presName="composite" presStyleCnt="0"/>
      <dgm:spPr/>
    </dgm:pt>
    <dgm:pt modelId="{087E2FB8-B24D-4E27-82C4-F6A99CE353AC}" type="pres">
      <dgm:prSet presAssocID="{CE6ABDA1-BCC7-449B-AAD0-B9749873459A}" presName="parTx" presStyleLbl="node1" presStyleIdx="1" presStyleCnt="3">
        <dgm:presLayoutVars>
          <dgm:chMax val="0"/>
          <dgm:chPref val="0"/>
          <dgm:bulletEnabled val="1"/>
        </dgm:presLayoutVars>
      </dgm:prSet>
      <dgm:spPr/>
      <dgm:t>
        <a:bodyPr/>
        <a:lstStyle/>
        <a:p>
          <a:endParaRPr lang="en-US"/>
        </a:p>
      </dgm:t>
    </dgm:pt>
    <dgm:pt modelId="{EE339C31-58A4-47F1-A0E0-39F5E4FCF1B3}" type="pres">
      <dgm:prSet presAssocID="{CE6ABDA1-BCC7-449B-AAD0-B9749873459A}" presName="parSh" presStyleLbl="node1" presStyleIdx="2" presStyleCnt="3" custLinFactNeighborX="19119" custLinFactNeighborY="2635"/>
      <dgm:spPr/>
      <dgm:t>
        <a:bodyPr/>
        <a:lstStyle/>
        <a:p>
          <a:endParaRPr lang="en-US"/>
        </a:p>
      </dgm:t>
    </dgm:pt>
    <dgm:pt modelId="{6A7D558E-4E3D-4AEB-8713-78984BB430F8}" type="pres">
      <dgm:prSet presAssocID="{CE6ABDA1-BCC7-449B-AAD0-B9749873459A}" presName="desTx" presStyleLbl="fgAcc1" presStyleIdx="2" presStyleCnt="3" custScaleX="161206" custLinFactNeighborX="-4529" custLinFactNeighborY="1148">
        <dgm:presLayoutVars>
          <dgm:bulletEnabled val="1"/>
        </dgm:presLayoutVars>
      </dgm:prSet>
      <dgm:spPr/>
      <dgm:t>
        <a:bodyPr/>
        <a:lstStyle/>
        <a:p>
          <a:endParaRPr lang="en-US"/>
        </a:p>
      </dgm:t>
    </dgm:pt>
  </dgm:ptLst>
  <dgm:cxnLst>
    <dgm:cxn modelId="{7BBCCDAA-CF0E-4AD9-AE52-3DA098658FAF}" srcId="{3ED0BE31-9603-4E0D-A029-C6517CD05E2A}" destId="{3941FE5B-DC01-428C-83EE-89F251AC2772}" srcOrd="0" destOrd="0" parTransId="{AD157B61-F05F-44E0-82DE-0172ED9543FE}" sibTransId="{CDDBC391-1AC5-432A-A54C-9AEBDFC955CC}"/>
    <dgm:cxn modelId="{C899045A-8541-48B6-8457-594616FDCC8A}" type="presOf" srcId="{C4DCD7AA-AFC9-4ED9-9953-A1F378A6BD4E}" destId="{F2882716-03DE-40C9-BF6E-271173CE74C2}" srcOrd="0" destOrd="2" presId="urn:microsoft.com/office/officeart/2005/8/layout/process3"/>
    <dgm:cxn modelId="{7A81D7C3-AB19-47F5-B068-E5924B07E944}" srcId="{6B34700E-1913-473E-8FAA-CC6FEEC99BFF}" destId="{AEC03956-49E4-4326-98DB-A3AC6BE1E07E}" srcOrd="2" destOrd="0" parTransId="{2CF8CD9F-B003-4234-ABF6-AFED9EC78CCE}" sibTransId="{88CF1BB1-A53E-4E6A-8DC6-5CD86597BEE4}"/>
    <dgm:cxn modelId="{916C33D0-EE7A-4CDC-91C9-DFBB059DE3C4}" srcId="{2D11EA6F-0282-4E25-B10C-46C9BC83A3A0}" destId="{BC23ADCD-3412-4840-8390-B9A2E9D90D4A}" srcOrd="2" destOrd="0" parTransId="{5B4CBF50-5585-45AE-B577-EECC01470A65}" sibTransId="{4180B65C-86C8-4C13-A2C0-852F42B37109}"/>
    <dgm:cxn modelId="{16DB22F2-2FB9-4D84-B44C-541D2051E6F8}" type="presOf" srcId="{3941FE5B-DC01-428C-83EE-89F251AC2772}" destId="{B55BCCB4-955A-4BDB-8A2A-0AB8096D7F45}" srcOrd="0" destOrd="0" presId="urn:microsoft.com/office/officeart/2005/8/layout/process3"/>
    <dgm:cxn modelId="{5E1CAEA3-E2E3-4D2B-BB38-1CA4CA561AFA}" type="presOf" srcId="{3ED0BE31-9603-4E0D-A029-C6517CD05E2A}" destId="{3B4963E2-171A-4761-AF9D-0310482DDCF2}" srcOrd="0" destOrd="0" presId="urn:microsoft.com/office/officeart/2005/8/layout/process3"/>
    <dgm:cxn modelId="{CA6A39E8-610F-4EC5-94FF-977FB9DC4D80}" type="presOf" srcId="{B2BB5503-7F34-4677-91CA-8FAC6AE11564}" destId="{C9DFDD63-24D1-4B4B-8390-55CB46B6DD37}" srcOrd="1" destOrd="0" presId="urn:microsoft.com/office/officeart/2005/8/layout/process3"/>
    <dgm:cxn modelId="{87225765-7E84-43B3-9089-444DC6295D11}" type="presOf" srcId="{C5D7A9E0-CE87-4CB4-B853-4B6CFB14B94C}" destId="{B55BCCB4-955A-4BDB-8A2A-0AB8096D7F45}" srcOrd="0" destOrd="2" presId="urn:microsoft.com/office/officeart/2005/8/layout/process3"/>
    <dgm:cxn modelId="{9A454C9B-10EA-49A7-AF25-D960045EE439}" type="presOf" srcId="{3ED0BE31-9603-4E0D-A029-C6517CD05E2A}" destId="{160B5C96-AAA5-40A6-898C-2E6C83329B0F}" srcOrd="1" destOrd="0" presId="urn:microsoft.com/office/officeart/2005/8/layout/process3"/>
    <dgm:cxn modelId="{E99D078D-7F29-40E6-9810-D6BEA76279D2}" type="presOf" srcId="{8020A10A-2218-4DCB-92DF-92EAD9917484}" destId="{3B2B0751-187B-4782-A2E1-B20121EE20B1}" srcOrd="0" destOrd="0" presId="urn:microsoft.com/office/officeart/2005/8/layout/process3"/>
    <dgm:cxn modelId="{0FAAB37B-8E97-4FE5-A264-42F13F88A7B9}" srcId="{8020A10A-2218-4DCB-92DF-92EAD9917484}" destId="{CE6ABDA1-BCC7-449B-AAD0-B9749873459A}" srcOrd="2" destOrd="0" parTransId="{E8C84CA0-EB48-45F1-941F-1DEA822A3B6B}" sibTransId="{EFC5C455-F468-4058-9EA2-845013D9C2FC}"/>
    <dgm:cxn modelId="{B0217BA4-966C-47E3-89F9-2AB90B9BA60C}" srcId="{2D11EA6F-0282-4E25-B10C-46C9BC83A3A0}" destId="{BF9FA32B-7193-4B7B-A31C-3BF101ABBCD6}" srcOrd="3" destOrd="0" parTransId="{75BB4CA0-6C4C-4E01-91F9-AF4B5B757DE4}" sibTransId="{DC22B643-4C79-470C-898E-ACB682A96655}"/>
    <dgm:cxn modelId="{B90C135D-3B69-4AAF-9D8B-1C5946EF17AF}" srcId="{3941FE5B-DC01-428C-83EE-89F251AC2772}" destId="{5B41B24B-23D7-444C-BEC3-325B9B590C67}" srcOrd="0" destOrd="0" parTransId="{5260EBF3-DD24-442E-AD7C-3F19ADDCDD48}" sibTransId="{8B1E3F2E-15B5-447E-90D1-CB481FD823B3}"/>
    <dgm:cxn modelId="{9EDB4767-1E79-4923-858A-FF7AF1578E41}" srcId="{3941FE5B-DC01-428C-83EE-89F251AC2772}" destId="{C5738194-3AB8-41FB-B267-D646C0805412}" srcOrd="2" destOrd="0" parTransId="{7BB2418F-C146-4628-8EA3-4873B424AC71}" sibTransId="{12B32574-D764-4BD7-B46E-EA197A841EF3}"/>
    <dgm:cxn modelId="{7CA014B0-A424-4790-8143-0C6287DE0BB4}" type="presOf" srcId="{2D11EA6F-0282-4E25-B10C-46C9BC83A3A0}" destId="{6A7D558E-4E3D-4AEB-8713-78984BB430F8}" srcOrd="0" destOrd="0" presId="urn:microsoft.com/office/officeart/2005/8/layout/process3"/>
    <dgm:cxn modelId="{A3B18E35-96F1-4BA5-A8D0-E8FA790E065F}" type="presOf" srcId="{DE3F5EF4-F5B7-4E7D-8937-D4083A8BA0AE}" destId="{F2882716-03DE-40C9-BF6E-271173CE74C2}" srcOrd="0" destOrd="1" presId="urn:microsoft.com/office/officeart/2005/8/layout/process3"/>
    <dgm:cxn modelId="{A5861573-1018-4740-BEFA-D015438E392F}" srcId="{2D11EA6F-0282-4E25-B10C-46C9BC83A3A0}" destId="{54889C31-7861-43FB-A531-0B23F0253D9C}" srcOrd="0" destOrd="0" parTransId="{40358408-C774-482C-BE12-11D569481791}" sibTransId="{B19F31CC-3E4D-4966-B88B-694A1DE63A65}"/>
    <dgm:cxn modelId="{3FA45739-D84C-4A87-8BF4-3B109600BD7C}" type="presOf" srcId="{5E5AB56C-DE5D-447A-9617-4F72EBC9A1F4}" destId="{6A7D558E-4E3D-4AEB-8713-78984BB430F8}" srcOrd="0" destOrd="5" presId="urn:microsoft.com/office/officeart/2005/8/layout/process3"/>
    <dgm:cxn modelId="{DEB90F18-0609-429C-97B4-4345B94DF9F3}" type="presOf" srcId="{C5738194-3AB8-41FB-B267-D646C0805412}" destId="{B55BCCB4-955A-4BDB-8A2A-0AB8096D7F45}" srcOrd="0" destOrd="3" presId="urn:microsoft.com/office/officeart/2005/8/layout/process3"/>
    <dgm:cxn modelId="{C9E93CCA-FAD4-4381-AB4D-A212B95CEB07}" type="presOf" srcId="{71654B79-5699-4406-B820-3BD51D9F2E7B}" destId="{B55BCCB4-955A-4BDB-8A2A-0AB8096D7F45}" srcOrd="0" destOrd="4" presId="urn:microsoft.com/office/officeart/2005/8/layout/process3"/>
    <dgm:cxn modelId="{48A201AD-58CF-4CAB-B3AF-86A6BA1E08B2}" type="presOf" srcId="{5EBA69FC-4A12-4D75-9687-ABC88EC4753B}" destId="{FD880045-EDB9-4007-98EB-569A89DF53CE}" srcOrd="1" destOrd="0" presId="urn:microsoft.com/office/officeart/2005/8/layout/process3"/>
    <dgm:cxn modelId="{761B4C5F-7367-4A4F-B0D6-919E26502904}" type="presOf" srcId="{CE6ABDA1-BCC7-449B-AAD0-B9749873459A}" destId="{EE339C31-58A4-47F1-A0E0-39F5E4FCF1B3}" srcOrd="1" destOrd="0" presId="urn:microsoft.com/office/officeart/2005/8/layout/process3"/>
    <dgm:cxn modelId="{C483805D-7A02-423D-A69E-A2C220E96570}" type="presOf" srcId="{6B34700E-1913-473E-8FAA-CC6FEEC99BFF}" destId="{F2882716-03DE-40C9-BF6E-271173CE74C2}" srcOrd="0" destOrd="0" presId="urn:microsoft.com/office/officeart/2005/8/layout/process3"/>
    <dgm:cxn modelId="{AE0E6F33-8312-4C61-9215-92F42BCBF77A}" srcId="{8020A10A-2218-4DCB-92DF-92EAD9917484}" destId="{3ED0BE31-9603-4E0D-A029-C6517CD05E2A}" srcOrd="0" destOrd="0" parTransId="{6357D4DF-5DB0-4D46-B270-F37899683873}" sibTransId="{B2BB5503-7F34-4677-91CA-8FAC6AE11564}"/>
    <dgm:cxn modelId="{992AEA86-DF86-4306-938B-51173E2CBEC8}" type="presOf" srcId="{54889C31-7861-43FB-A531-0B23F0253D9C}" destId="{6A7D558E-4E3D-4AEB-8713-78984BB430F8}" srcOrd="0" destOrd="1" presId="urn:microsoft.com/office/officeart/2005/8/layout/process3"/>
    <dgm:cxn modelId="{3660B966-89FD-4FD4-813D-D9586CD1D6BE}" srcId="{3941FE5B-DC01-428C-83EE-89F251AC2772}" destId="{C5D7A9E0-CE87-4CB4-B853-4B6CFB14B94C}" srcOrd="1" destOrd="0" parTransId="{2686FD24-C856-4C6A-9F8F-6B95A59E58F0}" sibTransId="{B7E119EA-D11B-43FD-81A1-00B2A88573E9}"/>
    <dgm:cxn modelId="{A3F44124-14D6-4ACC-9CDB-D6FB60C5C971}" srcId="{2D11EA6F-0282-4E25-B10C-46C9BC83A3A0}" destId="{7BBFD660-B2AC-4E4C-944B-D4557C181D2D}" srcOrd="1" destOrd="0" parTransId="{047F67EA-8E61-437A-88D9-095F59FC8650}" sibTransId="{B8670857-B5FC-4860-90A6-37BD225ED8CE}"/>
    <dgm:cxn modelId="{15DCCBF6-04EB-4DBB-9943-382DF9ED1BEC}" type="presOf" srcId="{AEC03956-49E4-4326-98DB-A3AC6BE1E07E}" destId="{F2882716-03DE-40C9-BF6E-271173CE74C2}" srcOrd="0" destOrd="3" presId="urn:microsoft.com/office/officeart/2005/8/layout/process3"/>
    <dgm:cxn modelId="{50CB1A54-7B63-49D5-B8B4-3D7DDB77E214}" srcId="{3941FE5B-DC01-428C-83EE-89F251AC2772}" destId="{71654B79-5699-4406-B820-3BD51D9F2E7B}" srcOrd="3" destOrd="0" parTransId="{AF7DAFCE-6663-48C6-B31B-521D369FE93F}" sibTransId="{9CB4090F-E1C0-4C73-A201-9817BBA75AB9}"/>
    <dgm:cxn modelId="{428C2C0B-BBDA-429C-94B8-64D080E3B098}" srcId="{2D11EA6F-0282-4E25-B10C-46C9BC83A3A0}" destId="{5E5AB56C-DE5D-447A-9617-4F72EBC9A1F4}" srcOrd="4" destOrd="0" parTransId="{24864BEF-D000-44AC-8C20-5B77E29B9E49}" sibTransId="{7821CC0A-9458-4F0A-B562-40141BCC2917}"/>
    <dgm:cxn modelId="{47037A6E-91A2-4F7B-9FDD-08B0799BC846}" type="presOf" srcId="{BC23ADCD-3412-4840-8390-B9A2E9D90D4A}" destId="{6A7D558E-4E3D-4AEB-8713-78984BB430F8}" srcOrd="0" destOrd="3" presId="urn:microsoft.com/office/officeart/2005/8/layout/process3"/>
    <dgm:cxn modelId="{759726E9-1AF4-4536-93FE-E20B56BABA17}" type="presOf" srcId="{036D8B4D-616A-4EC9-A3EA-B20EAB2E8828}" destId="{F2882716-03DE-40C9-BF6E-271173CE74C2}" srcOrd="0" destOrd="5" presId="urn:microsoft.com/office/officeart/2005/8/layout/process3"/>
    <dgm:cxn modelId="{1D27AE97-2A8C-41D1-BF61-25D09CC6B0A4}" type="presOf" srcId="{7F96737C-5394-4D7A-A94D-CF13980E434A}" destId="{F2882716-03DE-40C9-BF6E-271173CE74C2}" srcOrd="0" destOrd="4" presId="urn:microsoft.com/office/officeart/2005/8/layout/process3"/>
    <dgm:cxn modelId="{4110CDAF-56D2-48AF-88CD-184CD1BE4168}" type="presOf" srcId="{CE6ABDA1-BCC7-449B-AAD0-B9749873459A}" destId="{087E2FB8-B24D-4E27-82C4-F6A99CE353AC}" srcOrd="0" destOrd="0" presId="urn:microsoft.com/office/officeart/2005/8/layout/process3"/>
    <dgm:cxn modelId="{1087D12A-E060-4E2F-AC9A-89943D3B5E30}" type="presOf" srcId="{BF9FA32B-7193-4B7B-A31C-3BF101ABBCD6}" destId="{6A7D558E-4E3D-4AEB-8713-78984BB430F8}" srcOrd="0" destOrd="4" presId="urn:microsoft.com/office/officeart/2005/8/layout/process3"/>
    <dgm:cxn modelId="{6C696FAD-48B8-4CBC-B997-E823FCA0344B}" type="presOf" srcId="{7BBFD660-B2AC-4E4C-944B-D4557C181D2D}" destId="{6A7D558E-4E3D-4AEB-8713-78984BB430F8}" srcOrd="0" destOrd="2" presId="urn:microsoft.com/office/officeart/2005/8/layout/process3"/>
    <dgm:cxn modelId="{13A4EAF7-1FFD-4B06-B212-FE0A49FC2D45}" srcId="{CE6ABDA1-BCC7-449B-AAD0-B9749873459A}" destId="{2D11EA6F-0282-4E25-B10C-46C9BC83A3A0}" srcOrd="0" destOrd="0" parTransId="{178D021E-A5B8-46C2-8C31-C3963CC1230F}" sibTransId="{A1B84E09-34D9-4957-B6B0-5DA7325D49B3}"/>
    <dgm:cxn modelId="{87E6157D-46A7-4D72-AF6E-C6EA3E07E590}" srcId="{6B34700E-1913-473E-8FAA-CC6FEEC99BFF}" destId="{DE3F5EF4-F5B7-4E7D-8937-D4083A8BA0AE}" srcOrd="0" destOrd="0" parTransId="{9D55811A-50BD-43BF-B701-4254DCCB7CFE}" sibTransId="{1B2A40B8-5137-4F08-A7E7-C0B6F3C43BFF}"/>
    <dgm:cxn modelId="{DCDFF762-9DD8-4BEB-A46E-46726D83CAD1}" type="presOf" srcId="{5EBA69FC-4A12-4D75-9687-ABC88EC4753B}" destId="{3EF72C92-C41D-468B-B648-9FD6493B1460}" srcOrd="0" destOrd="0" presId="urn:microsoft.com/office/officeart/2005/8/layout/process3"/>
    <dgm:cxn modelId="{A73B0888-077D-4E1E-B5E6-E181AC2520B8}" srcId="{8020A10A-2218-4DCB-92DF-92EAD9917484}" destId="{1D8888B2-0AF4-49E0-9F0E-4D766C063C05}" srcOrd="1" destOrd="0" parTransId="{03E3F0E3-8395-40D5-A46D-3FB1B0C0C33F}" sibTransId="{5EBA69FC-4A12-4D75-9687-ABC88EC4753B}"/>
    <dgm:cxn modelId="{720A2754-76DA-4D8C-9734-30AA1CE7CDAE}" type="presOf" srcId="{1D8888B2-0AF4-49E0-9F0E-4D766C063C05}" destId="{45B36B19-F4EB-4D56-84D9-B96EB935323C}" srcOrd="0" destOrd="0" presId="urn:microsoft.com/office/officeart/2005/8/layout/process3"/>
    <dgm:cxn modelId="{7B42EA8E-CF37-43F8-A9CE-FC28D2DC98A3}" srcId="{6B34700E-1913-473E-8FAA-CC6FEEC99BFF}" destId="{036D8B4D-616A-4EC9-A3EA-B20EAB2E8828}" srcOrd="4" destOrd="0" parTransId="{56E51B09-8636-4AC3-87C2-21296947A20B}" sibTransId="{81C4317F-40A1-455F-A4FC-572713BCF15D}"/>
    <dgm:cxn modelId="{249DCEC9-2BC5-4D34-85D9-4EA4607B5315}" type="presOf" srcId="{1D8888B2-0AF4-49E0-9F0E-4D766C063C05}" destId="{65BE7E66-C8B2-4FE5-A444-DF5E34494381}" srcOrd="1" destOrd="0" presId="urn:microsoft.com/office/officeart/2005/8/layout/process3"/>
    <dgm:cxn modelId="{4DE34696-BF27-4DC2-8796-5B7FF8539399}" srcId="{1D8888B2-0AF4-49E0-9F0E-4D766C063C05}" destId="{6B34700E-1913-473E-8FAA-CC6FEEC99BFF}" srcOrd="0" destOrd="0" parTransId="{D2593EB1-2964-4008-80BA-B8A5246E0505}" sibTransId="{62A49AE7-BFD6-40AE-A406-5B454563C8FE}"/>
    <dgm:cxn modelId="{AAFA34E1-2E36-4C18-AC37-6BD1CF684003}" srcId="{6B34700E-1913-473E-8FAA-CC6FEEC99BFF}" destId="{C4DCD7AA-AFC9-4ED9-9953-A1F378A6BD4E}" srcOrd="1" destOrd="0" parTransId="{0B162F2B-084F-498F-9F06-ABB1BE547787}" sibTransId="{F0129026-48AE-4CA5-A10C-9166DCEDC82C}"/>
    <dgm:cxn modelId="{0FD8D1BB-84F5-4D41-8F94-CF5CCF014011}" type="presOf" srcId="{B2BB5503-7F34-4677-91CA-8FAC6AE11564}" destId="{40AC2E61-66F7-46DD-B0AD-15D21418CDAA}" srcOrd="0" destOrd="0" presId="urn:microsoft.com/office/officeart/2005/8/layout/process3"/>
    <dgm:cxn modelId="{B97AA698-539D-4501-B767-0D23B8612D7C}" srcId="{6B34700E-1913-473E-8FAA-CC6FEEC99BFF}" destId="{7F96737C-5394-4D7A-A94D-CF13980E434A}" srcOrd="3" destOrd="0" parTransId="{3B73C5C5-C793-4FD2-A563-6A5C813137E5}" sibTransId="{0B565C6F-BEEC-4656-85C4-42B2FD0691EA}"/>
    <dgm:cxn modelId="{C92375FE-D6DB-4762-8E20-B95AAD648E7F}" type="presOf" srcId="{5B41B24B-23D7-444C-BEC3-325B9B590C67}" destId="{B55BCCB4-955A-4BDB-8A2A-0AB8096D7F45}" srcOrd="0" destOrd="1" presId="urn:microsoft.com/office/officeart/2005/8/layout/process3"/>
    <dgm:cxn modelId="{DBB22CB4-8CFC-41BE-85F1-671144711B85}" type="presParOf" srcId="{3B2B0751-187B-4782-A2E1-B20121EE20B1}" destId="{A8EF39FD-FE5B-4B19-96A0-4182E07A8CA5}" srcOrd="0" destOrd="0" presId="urn:microsoft.com/office/officeart/2005/8/layout/process3"/>
    <dgm:cxn modelId="{E02B81A5-E649-4579-A9D0-0026016F4899}" type="presParOf" srcId="{A8EF39FD-FE5B-4B19-96A0-4182E07A8CA5}" destId="{3B4963E2-171A-4761-AF9D-0310482DDCF2}" srcOrd="0" destOrd="0" presId="urn:microsoft.com/office/officeart/2005/8/layout/process3"/>
    <dgm:cxn modelId="{BE6E3B1C-7272-4788-A4BB-DEE391FDB65B}" type="presParOf" srcId="{A8EF39FD-FE5B-4B19-96A0-4182E07A8CA5}" destId="{160B5C96-AAA5-40A6-898C-2E6C83329B0F}" srcOrd="1" destOrd="0" presId="urn:microsoft.com/office/officeart/2005/8/layout/process3"/>
    <dgm:cxn modelId="{3800603C-8691-4CC3-B32C-3790A802AFE1}" type="presParOf" srcId="{A8EF39FD-FE5B-4B19-96A0-4182E07A8CA5}" destId="{B55BCCB4-955A-4BDB-8A2A-0AB8096D7F45}" srcOrd="2" destOrd="0" presId="urn:microsoft.com/office/officeart/2005/8/layout/process3"/>
    <dgm:cxn modelId="{C0ACF4D4-1F45-4504-B42B-D72F950F4A2A}" type="presParOf" srcId="{3B2B0751-187B-4782-A2E1-B20121EE20B1}" destId="{40AC2E61-66F7-46DD-B0AD-15D21418CDAA}" srcOrd="1" destOrd="0" presId="urn:microsoft.com/office/officeart/2005/8/layout/process3"/>
    <dgm:cxn modelId="{B4C446E8-D398-46E2-AC79-A8641EC8674E}" type="presParOf" srcId="{40AC2E61-66F7-46DD-B0AD-15D21418CDAA}" destId="{C9DFDD63-24D1-4B4B-8390-55CB46B6DD37}" srcOrd="0" destOrd="0" presId="urn:microsoft.com/office/officeart/2005/8/layout/process3"/>
    <dgm:cxn modelId="{660E08E1-CDEB-48ED-BC15-0FF6CFCEFAB4}" type="presParOf" srcId="{3B2B0751-187B-4782-A2E1-B20121EE20B1}" destId="{425E9F31-13CD-423A-82AD-387D101D230F}" srcOrd="2" destOrd="0" presId="urn:microsoft.com/office/officeart/2005/8/layout/process3"/>
    <dgm:cxn modelId="{A011019E-8F04-4BFC-A442-AD76E9EB2EAC}" type="presParOf" srcId="{425E9F31-13CD-423A-82AD-387D101D230F}" destId="{45B36B19-F4EB-4D56-84D9-B96EB935323C}" srcOrd="0" destOrd="0" presId="urn:microsoft.com/office/officeart/2005/8/layout/process3"/>
    <dgm:cxn modelId="{B7025051-A11C-4821-A2BB-EBFF5063DFC7}" type="presParOf" srcId="{425E9F31-13CD-423A-82AD-387D101D230F}" destId="{65BE7E66-C8B2-4FE5-A444-DF5E34494381}" srcOrd="1" destOrd="0" presId="urn:microsoft.com/office/officeart/2005/8/layout/process3"/>
    <dgm:cxn modelId="{2D7C5C4E-7E8C-426E-AFC8-5D8CFE84CA7D}" type="presParOf" srcId="{425E9F31-13CD-423A-82AD-387D101D230F}" destId="{F2882716-03DE-40C9-BF6E-271173CE74C2}" srcOrd="2" destOrd="0" presId="urn:microsoft.com/office/officeart/2005/8/layout/process3"/>
    <dgm:cxn modelId="{FCED044D-E347-4021-BF23-5A6493F57FB7}" type="presParOf" srcId="{3B2B0751-187B-4782-A2E1-B20121EE20B1}" destId="{3EF72C92-C41D-468B-B648-9FD6493B1460}" srcOrd="3" destOrd="0" presId="urn:microsoft.com/office/officeart/2005/8/layout/process3"/>
    <dgm:cxn modelId="{9C90AE03-C6EC-4A15-A258-01DD9364F083}" type="presParOf" srcId="{3EF72C92-C41D-468B-B648-9FD6493B1460}" destId="{FD880045-EDB9-4007-98EB-569A89DF53CE}" srcOrd="0" destOrd="0" presId="urn:microsoft.com/office/officeart/2005/8/layout/process3"/>
    <dgm:cxn modelId="{EF06E5DA-0512-4038-85C1-80D72C78C59F}" type="presParOf" srcId="{3B2B0751-187B-4782-A2E1-B20121EE20B1}" destId="{8B2A5AB9-606A-423F-80CB-421946984688}" srcOrd="4" destOrd="0" presId="urn:microsoft.com/office/officeart/2005/8/layout/process3"/>
    <dgm:cxn modelId="{F561ECEB-9D1F-4427-BBA4-476B7F08E1D9}" type="presParOf" srcId="{8B2A5AB9-606A-423F-80CB-421946984688}" destId="{087E2FB8-B24D-4E27-82C4-F6A99CE353AC}" srcOrd="0" destOrd="0" presId="urn:microsoft.com/office/officeart/2005/8/layout/process3"/>
    <dgm:cxn modelId="{C7FC47A1-1B2A-47AA-B063-E52C6227647B}" type="presParOf" srcId="{8B2A5AB9-606A-423F-80CB-421946984688}" destId="{EE339C31-58A4-47F1-A0E0-39F5E4FCF1B3}" srcOrd="1" destOrd="0" presId="urn:microsoft.com/office/officeart/2005/8/layout/process3"/>
    <dgm:cxn modelId="{CCBD9391-2A75-48FD-BFBB-FD13BABC6C52}" type="presParOf" srcId="{8B2A5AB9-606A-423F-80CB-421946984688}" destId="{6A7D558E-4E3D-4AEB-8713-78984BB430F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6E6F4-F763-46A5-866B-BE4A56F35CF8}">
      <dsp:nvSpPr>
        <dsp:cNvPr id="0" name=""/>
        <dsp:cNvSpPr/>
      </dsp:nvSpPr>
      <dsp:spPr>
        <a:xfrm>
          <a:off x="0" y="126471"/>
          <a:ext cx="2646957" cy="181674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a:solidFill>
                <a:schemeClr val="tx1"/>
              </a:solidFill>
              <a:latin typeface="Source Sans Pro" panose="020B0503030403020204" pitchFamily="34" charset="0"/>
            </a:rPr>
            <a:t>SBA’s guarantee provides small businesses with contracting opportunities</a:t>
          </a:r>
        </a:p>
      </dsp:txBody>
      <dsp:txXfrm>
        <a:off x="53211" y="179682"/>
        <a:ext cx="2540535" cy="1710320"/>
      </dsp:txXfrm>
    </dsp:sp>
    <dsp:sp modelId="{CF560233-31A6-4EF3-93AA-D0670C7C0B4B}">
      <dsp:nvSpPr>
        <dsp:cNvPr id="0" name=""/>
        <dsp:cNvSpPr/>
      </dsp:nvSpPr>
      <dsp:spPr>
        <a:xfrm rot="26721">
          <a:off x="2705754" y="581469"/>
          <a:ext cx="519078" cy="40408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latin typeface="Source Sans Pro" panose="020B0503030403020204" pitchFamily="34" charset="0"/>
          </a:endParaRPr>
        </a:p>
      </dsp:txBody>
      <dsp:txXfrm>
        <a:off x="2705756" y="661815"/>
        <a:ext cx="397853" cy="242449"/>
      </dsp:txXfrm>
    </dsp:sp>
    <dsp:sp modelId="{28AF9332-011E-4534-B15B-2B8B473BD398}">
      <dsp:nvSpPr>
        <dsp:cNvPr id="0" name=""/>
        <dsp:cNvSpPr/>
      </dsp:nvSpPr>
      <dsp:spPr>
        <a:xfrm>
          <a:off x="3378751" y="0"/>
          <a:ext cx="5269952" cy="248595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a:solidFill>
                <a:schemeClr val="tx1"/>
              </a:solidFill>
              <a:latin typeface="Source Sans Pro" panose="020B0503030403020204" pitchFamily="34" charset="0"/>
            </a:rPr>
            <a:t>Construction, service, supply &amp; manufacturing firms</a:t>
          </a:r>
          <a:endParaRPr lang="en-US" sz="2000" kern="1200" dirty="0">
            <a:solidFill>
              <a:schemeClr val="tx1"/>
            </a:solidFill>
            <a:latin typeface="Source Sans Pro" panose="020B0503030403020204" pitchFamily="34" charset="0"/>
          </a:endParaRPr>
        </a:p>
        <a:p>
          <a:pPr marL="228600" lvl="1" indent="-228600" algn="ctr" defTabSz="889000" rtl="0">
            <a:lnSpc>
              <a:spcPct val="90000"/>
            </a:lnSpc>
            <a:spcBef>
              <a:spcPct val="0"/>
            </a:spcBef>
            <a:spcAft>
              <a:spcPct val="15000"/>
            </a:spcAft>
            <a:buChar char="••"/>
          </a:pPr>
          <a:r>
            <a:rPr lang="en-US" sz="2000" b="0" kern="1200" dirty="0">
              <a:solidFill>
                <a:schemeClr val="tx1"/>
              </a:solidFill>
              <a:latin typeface="Source Sans Pro" panose="020B0503030403020204" pitchFamily="34" charset="0"/>
            </a:rPr>
            <a:t>New &amp; emerging</a:t>
          </a:r>
        </a:p>
        <a:p>
          <a:pPr marL="228600" lvl="1" indent="-228600" algn="ctr" defTabSz="889000" rtl="0">
            <a:lnSpc>
              <a:spcPct val="90000"/>
            </a:lnSpc>
            <a:spcBef>
              <a:spcPct val="0"/>
            </a:spcBef>
            <a:spcAft>
              <a:spcPct val="15000"/>
            </a:spcAft>
            <a:buChar char="••"/>
          </a:pPr>
          <a:r>
            <a:rPr lang="en-US" sz="2000" b="0" kern="1200" dirty="0">
              <a:solidFill>
                <a:schemeClr val="tx1"/>
              </a:solidFill>
              <a:latin typeface="Source Sans Pro" panose="020B0503030403020204" pitchFamily="34" charset="0"/>
            </a:rPr>
            <a:t>Limited financial resources</a:t>
          </a:r>
        </a:p>
        <a:p>
          <a:pPr marL="228600" lvl="1" indent="-228600" algn="ctr" defTabSz="889000" rtl="0">
            <a:lnSpc>
              <a:spcPct val="90000"/>
            </a:lnSpc>
            <a:spcBef>
              <a:spcPct val="0"/>
            </a:spcBef>
            <a:spcAft>
              <a:spcPct val="15000"/>
            </a:spcAft>
            <a:buChar char="••"/>
          </a:pPr>
          <a:r>
            <a:rPr lang="en-US" sz="2000" b="0" kern="1200" dirty="0">
              <a:solidFill>
                <a:schemeClr val="tx1"/>
              </a:solidFill>
              <a:latin typeface="Source Sans Pro" panose="020B0503030403020204" pitchFamily="34" charset="0"/>
            </a:rPr>
            <a:t>Internal financial statements</a:t>
          </a:r>
        </a:p>
        <a:p>
          <a:pPr marL="228600" lvl="1" indent="-228600" algn="ctr" defTabSz="889000" rtl="0">
            <a:lnSpc>
              <a:spcPct val="90000"/>
            </a:lnSpc>
            <a:spcBef>
              <a:spcPct val="0"/>
            </a:spcBef>
            <a:spcAft>
              <a:spcPct val="15000"/>
            </a:spcAft>
            <a:buChar char="••"/>
          </a:pPr>
          <a:r>
            <a:rPr lang="en-US" sz="2000" b="0" kern="1200" dirty="0">
              <a:solidFill>
                <a:schemeClr val="tx1"/>
              </a:solidFill>
              <a:latin typeface="Source Sans Pro" panose="020B0503030403020204" pitchFamily="34" charset="0"/>
            </a:rPr>
            <a:t>Need current bond limits increased</a:t>
          </a:r>
        </a:p>
        <a:p>
          <a:pPr marL="228600" lvl="1" indent="-228600" algn="ctr" defTabSz="889000" rtl="0">
            <a:lnSpc>
              <a:spcPct val="90000"/>
            </a:lnSpc>
            <a:spcBef>
              <a:spcPct val="0"/>
            </a:spcBef>
            <a:spcAft>
              <a:spcPct val="15000"/>
            </a:spcAft>
            <a:buChar char="••"/>
          </a:pPr>
          <a:r>
            <a:rPr lang="en-US" sz="2000" b="0" kern="1200" dirty="0">
              <a:solidFill>
                <a:schemeClr val="tx1"/>
              </a:solidFill>
              <a:latin typeface="Source Sans Pro" panose="020B0503030403020204" pitchFamily="34" charset="0"/>
            </a:rPr>
            <a:t>Subcontractors establishing prime bonding</a:t>
          </a:r>
        </a:p>
      </dsp:txBody>
      <dsp:txXfrm>
        <a:off x="3451562" y="72811"/>
        <a:ext cx="5124330" cy="2340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2/28/2023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2/28/2023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charset="0"/>
              <a:buChar char="•"/>
            </a:pPr>
            <a:r>
              <a:rPr lang="en-US" b="0" dirty="0"/>
              <a:t>Lender</a:t>
            </a:r>
            <a:r>
              <a:rPr lang="en-US" b="0" baseline="0" dirty="0"/>
              <a:t> Match can help you connect with SBA approved lenders if you are credit worthy.</a:t>
            </a:r>
            <a:endParaRPr lang="en-US" b="0" dirty="0"/>
          </a:p>
        </p:txBody>
      </p:sp>
      <p:sp>
        <p:nvSpPr>
          <p:cNvPr id="4" name="Slide Number Placeholder 3"/>
          <p:cNvSpPr>
            <a:spLocks noGrp="1"/>
          </p:cNvSpPr>
          <p:nvPr>
            <p:ph type="sldNum" sz="quarter" idx="10"/>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90086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SBA assists many different types of small businesses through the Surety</a:t>
            </a:r>
            <a:r>
              <a:rPr lang="en-US" baseline="0" dirty="0"/>
              <a:t> Bond Guarantee Program</a:t>
            </a:r>
            <a:r>
              <a:rPr lang="en-US" dirty="0"/>
              <a:t>. Some of the types</a:t>
            </a:r>
            <a:r>
              <a:rPr lang="en-US" baseline="0" dirty="0"/>
              <a:t> of</a:t>
            </a:r>
            <a:r>
              <a:rPr lang="en-US" dirty="0"/>
              <a:t> small businesses that come to SBA</a:t>
            </a:r>
            <a:r>
              <a:rPr lang="en-US" baseline="0" dirty="0"/>
              <a:t> for assistance with bonding are startups and newer firms, those with limited or insufficient capital, and those wishing to make the leap to larger project sizes or increased bonding limits. Maybe you’re in the subcontract trades and your GC bonds all of the projects you work on. If you want to be able to secure prime contracts in the future, bonding projects today and growing your bonding capacity can help you get there. SBA guarantees 80% - 90% of each bond based on the demographics of your business and it is our guarantee that allows our partner sureties to provide bonds for small businesses that they otherwise would consider too risky.</a:t>
            </a:r>
          </a:p>
        </p:txBody>
      </p:sp>
    </p:spTree>
    <p:extLst>
      <p:ext uri="{BB962C8B-B14F-4D97-AF65-F5344CB8AC3E}">
        <p14:creationId xmlns:p14="http://schemas.microsoft.com/office/powerpoint/2010/main" val="406323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mn-lt"/>
                <a:ea typeface="+mn-ea"/>
                <a:cs typeface="+mn-cs"/>
              </a:rPr>
              <a:t>Organized by the SBA, this program allows 11 federal agencies to fund promising technology without forcing entrepreneurs to give up equity or ownership of their company.</a:t>
            </a:r>
          </a:p>
          <a:p>
            <a:pPr marL="171450" indent="-171450">
              <a:buFont typeface="Arial" charset="0"/>
              <a:buChar char="•"/>
            </a:pPr>
            <a:r>
              <a:rPr lang="en-US" sz="1200" b="0" i="0" kern="1200" dirty="0">
                <a:solidFill>
                  <a:schemeClr val="tx1"/>
                </a:solidFill>
                <a:effectLst/>
                <a:latin typeface="+mn-lt"/>
                <a:ea typeface="+mn-ea"/>
                <a:cs typeface="+mn-cs"/>
              </a:rPr>
              <a:t>Technology-focused small businesses looking to fund research and development or prototyping operations can take advantage of the $2.5 billion in federal funding that is made available every year through the SBIR/STTR programs. </a:t>
            </a:r>
          </a:p>
          <a:p>
            <a:pPr marL="171450" indent="-171450">
              <a:buFont typeface="Arial" charset="0"/>
              <a:buChar char="•"/>
            </a:pPr>
            <a:r>
              <a:rPr lang="en-US" sz="1200" b="0" i="1" kern="1200" dirty="0">
                <a:solidFill>
                  <a:schemeClr val="tx1"/>
                </a:solidFill>
                <a:effectLst/>
                <a:latin typeface="+mn-lt"/>
                <a:ea typeface="+mn-ea"/>
                <a:cs typeface="+mn-cs"/>
              </a:rPr>
              <a:t>Federal agencies with SBIR programs: </a:t>
            </a:r>
            <a:r>
              <a:rPr lang="en-US" sz="1200" b="0" i="0" kern="1200" dirty="0">
                <a:solidFill>
                  <a:schemeClr val="tx1"/>
                </a:solidFill>
                <a:effectLst/>
                <a:latin typeface="+mn-lt"/>
                <a:ea typeface="+mn-ea"/>
                <a:cs typeface="+mn-cs"/>
              </a:rPr>
              <a:t>Department of Energy, National Science Foundation, Department of Education, Department of the Navy</a:t>
            </a:r>
          </a:p>
        </p:txBody>
      </p:sp>
      <p:sp>
        <p:nvSpPr>
          <p:cNvPr id="4" name="Slide Number Placeholder 3"/>
          <p:cNvSpPr>
            <a:spLocks noGrp="1"/>
          </p:cNvSpPr>
          <p:nvPr>
            <p:ph type="sldNum" sz="quarter" idx="10"/>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75989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23</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24</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25</a:t>
            </a:fld>
            <a:endParaRPr lang="en-US"/>
          </a:p>
        </p:txBody>
      </p:sp>
    </p:spTree>
    <p:extLst>
      <p:ext uri="{BB962C8B-B14F-4D97-AF65-F5344CB8AC3E}">
        <p14:creationId xmlns:p14="http://schemas.microsoft.com/office/powerpoint/2010/main" val="2877898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indent="-171450">
              <a:buFont typeface="Arial" charset="0"/>
              <a:buChar char="•"/>
            </a:pPr>
            <a:r>
              <a:rPr lang="en-US" sz="1200" kern="1200" dirty="0">
                <a:solidFill>
                  <a:schemeClr val="tx1"/>
                </a:solidFill>
                <a:effectLst/>
                <a:latin typeface="+mn-lt"/>
                <a:ea typeface="+mn-ea"/>
                <a:cs typeface="+mn-cs"/>
              </a:rPr>
              <a:t>When you need reliable advice to start or grow your business, the SBA can connect you with experts who understand the business climate at both a national level, as well as in your specific region or market.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The SBA’s Resource</a:t>
            </a:r>
            <a:r>
              <a:rPr lang="en-US" baseline="0" dirty="0"/>
              <a:t> Partner Networks helps to extend our reach to serve the nation’s small business community outside of our District Offices.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Whether you need to create successful business plan, get expert advice on expanding your business, or train your team, the SBA makes sure you’re never far from the help you need.</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In FY 2017, over 1.4 million small business owners received counseling or training from an SBA resource partner.</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find resource partners closest to you using our local partners search page at </a:t>
            </a:r>
            <a:r>
              <a:rPr lang="en-US" sz="1200" kern="1200" baseline="0" dirty="0" err="1">
                <a:solidFill>
                  <a:schemeClr val="tx1"/>
                </a:solidFill>
                <a:effectLst/>
                <a:latin typeface="+mn-lt"/>
                <a:ea typeface="+mn-ea"/>
                <a:cs typeface="+mn-cs"/>
              </a:rPr>
              <a:t>SBA.gov</a:t>
            </a:r>
            <a:r>
              <a:rPr lang="en-US" sz="1200" kern="1200" baseline="0" dirty="0">
                <a:solidFill>
                  <a:schemeClr val="tx1"/>
                </a:solidFill>
                <a:effectLst/>
                <a:latin typeface="+mn-lt"/>
                <a:ea typeface="+mn-ea"/>
                <a:cs typeface="+mn-cs"/>
              </a:rPr>
              <a:t>/local-assistance.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Tips:</a:t>
            </a:r>
          </a:p>
          <a:p>
            <a:pPr marL="171450" indent="-171450">
              <a:buFont typeface="Arial" charset="0"/>
              <a:buChar char="•"/>
            </a:pPr>
            <a:r>
              <a:rPr lang="en-US" sz="1200" kern="1200" dirty="0">
                <a:solidFill>
                  <a:schemeClr val="tx1"/>
                </a:solidFill>
                <a:effectLst/>
                <a:latin typeface="+mn-lt"/>
                <a:ea typeface="+mn-ea"/>
                <a:cs typeface="+mn-cs"/>
              </a:rPr>
              <a:t>Provide</a:t>
            </a:r>
            <a:r>
              <a:rPr lang="en-US" sz="1200" kern="1200" baseline="0" dirty="0">
                <a:solidFill>
                  <a:schemeClr val="tx1"/>
                </a:solidFill>
                <a:effectLst/>
                <a:latin typeface="+mn-lt"/>
                <a:ea typeface="+mn-ea"/>
                <a:cs typeface="+mn-cs"/>
              </a:rPr>
              <a:t> a few examples of experts and resource partners in your community in your community.</a:t>
            </a:r>
          </a:p>
          <a:p>
            <a:pPr marL="171450" indent="-171450">
              <a:buFont typeface="Arial" charset="0"/>
              <a:buChar char="•"/>
            </a:pPr>
            <a:r>
              <a:rPr lang="en-US" baseline="0" dirty="0"/>
              <a:t>Distribute or reference the associated Fact Sheet.</a:t>
            </a:r>
          </a:p>
        </p:txBody>
      </p:sp>
      <p:sp>
        <p:nvSpPr>
          <p:cNvPr id="4" name="Slide Number Placeholder 3"/>
          <p:cNvSpPr>
            <a:spLocks noGrp="1"/>
          </p:cNvSpPr>
          <p:nvPr>
            <p:ph type="sldNum" sz="quarter" idx="10"/>
          </p:nvPr>
        </p:nvSpPr>
        <p:spPr/>
        <p:txBody>
          <a:bodyPr/>
          <a:lstStyle/>
          <a:p>
            <a:fld id="{452140A9-11FD-AB46-B99D-C1331D8D84D1}" type="slidenum">
              <a:rPr lang="en-US" smtClean="0"/>
              <a:t>27</a:t>
            </a:fld>
            <a:endParaRPr lang="en-US"/>
          </a:p>
        </p:txBody>
      </p:sp>
    </p:spTree>
    <p:extLst>
      <p:ext uri="{BB962C8B-B14F-4D97-AF65-F5344CB8AC3E}">
        <p14:creationId xmlns:p14="http://schemas.microsoft.com/office/powerpoint/2010/main" val="30248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29</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30</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31</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indent="-171450">
              <a:buFont typeface="Arial" charset="0"/>
              <a:buChar char="•"/>
            </a:pPr>
            <a:r>
              <a:rPr lang="en-US" sz="1200" kern="1200" dirty="0">
                <a:solidFill>
                  <a:schemeClr val="tx1"/>
                </a:solidFill>
                <a:effectLst/>
                <a:latin typeface="+mn-lt"/>
                <a:ea typeface="+mn-ea"/>
                <a:cs typeface="+mn-cs"/>
              </a:rPr>
              <a:t>Working with the SBA, small business owners and entrepreneurs are empowered to succeed with access to capital, valuable resources, business know-how, and the right expertise for each stage of the business lifecycle. </a:t>
            </a:r>
          </a:p>
          <a:p>
            <a:pPr marL="171450" indent="-171450">
              <a:buFont typeface="Arial" charset="0"/>
              <a:buChar char="•"/>
            </a:pPr>
            <a:r>
              <a:rPr lang="en-US" baseline="0" dirty="0"/>
              <a:t>Where are you in your business lifecycle? What are you looking to achieve? (lead-in to following topic slides)</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125225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32</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Cashflow management</a:t>
            </a:r>
          </a:p>
          <a:p>
            <a:r>
              <a:rPr lang="en-US" dirty="0"/>
              <a:t>Messaging and social media</a:t>
            </a:r>
          </a:p>
          <a:p>
            <a:r>
              <a:rPr lang="en-US" dirty="0"/>
              <a:t>Import/Export</a:t>
            </a:r>
          </a:p>
          <a:p>
            <a:r>
              <a:rPr lang="en-US" dirty="0"/>
              <a:t>Supply chain issues</a:t>
            </a:r>
          </a:p>
          <a:p>
            <a:r>
              <a:rPr lang="en-US" dirty="0"/>
              <a:t>Strategic planning</a:t>
            </a:r>
            <a:br>
              <a:rPr lang="en-US" dirty="0"/>
            </a:br>
            <a:r>
              <a:rPr lang="en-US" dirty="0"/>
              <a:t>Risk </a:t>
            </a:r>
            <a:r>
              <a:rPr lang="en-US" dirty="0" err="1"/>
              <a:t>managment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720B19-136D-A24F-83EC-64D376AAEE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12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Cashflow management</a:t>
            </a:r>
          </a:p>
          <a:p>
            <a:r>
              <a:rPr lang="en-US" dirty="0"/>
              <a:t>Messaging and social media</a:t>
            </a:r>
          </a:p>
          <a:p>
            <a:r>
              <a:rPr lang="en-US" dirty="0"/>
              <a:t>Import/Export</a:t>
            </a:r>
          </a:p>
          <a:p>
            <a:r>
              <a:rPr lang="en-US" dirty="0"/>
              <a:t>Supply chain issues</a:t>
            </a:r>
          </a:p>
          <a:p>
            <a:r>
              <a:rPr lang="en-US" dirty="0"/>
              <a:t>Strategic planning</a:t>
            </a:r>
            <a:br>
              <a:rPr lang="en-US" dirty="0"/>
            </a:br>
            <a:r>
              <a:rPr lang="en-US" dirty="0"/>
              <a:t>Risk </a:t>
            </a:r>
            <a:r>
              <a:rPr lang="en-US" dirty="0" err="1"/>
              <a:t>managment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720B19-136D-A24F-83EC-64D376AAEE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325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36</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37</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7</a:t>
            </a:fld>
            <a:endParaRPr lang="en-US"/>
          </a:p>
        </p:txBody>
      </p:sp>
    </p:spTree>
    <p:extLst>
      <p:ext uri="{BB962C8B-B14F-4D97-AF65-F5344CB8AC3E}">
        <p14:creationId xmlns:p14="http://schemas.microsoft.com/office/powerpoint/2010/main" val="302183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11</a:t>
            </a:fld>
            <a:endParaRPr lang="en-US"/>
          </a:p>
        </p:txBody>
      </p:sp>
    </p:spTree>
    <p:extLst>
      <p:ext uri="{BB962C8B-B14F-4D97-AF65-F5344CB8AC3E}">
        <p14:creationId xmlns:p14="http://schemas.microsoft.com/office/powerpoint/2010/main" val="256384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12</a:t>
            </a:fld>
            <a:endParaRPr lang="en-US"/>
          </a:p>
        </p:txBody>
      </p:sp>
    </p:spTree>
    <p:extLst>
      <p:ext uri="{BB962C8B-B14F-4D97-AF65-F5344CB8AC3E}">
        <p14:creationId xmlns:p14="http://schemas.microsoft.com/office/powerpoint/2010/main" val="366751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10715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15</a:t>
            </a:fld>
            <a:endParaRPr lang="en-US"/>
          </a:p>
        </p:txBody>
      </p:sp>
    </p:spTree>
    <p:extLst>
      <p:ext uri="{BB962C8B-B14F-4D97-AF65-F5344CB8AC3E}">
        <p14:creationId xmlns:p14="http://schemas.microsoft.com/office/powerpoint/2010/main" val="279780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16</a:t>
            </a:fld>
            <a:endParaRPr lang="en-US"/>
          </a:p>
        </p:txBody>
      </p:sp>
    </p:spTree>
    <p:extLst>
      <p:ext uri="{BB962C8B-B14F-4D97-AF65-F5344CB8AC3E}">
        <p14:creationId xmlns:p14="http://schemas.microsoft.com/office/powerpoint/2010/main" val="304811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723BE-70ED-4D57-80A5-1FEA4722FA97}" type="slidenum">
              <a:rPr lang="en-US" smtClean="0"/>
              <a:t>17</a:t>
            </a:fld>
            <a:endParaRPr lang="en-US"/>
          </a:p>
        </p:txBody>
      </p:sp>
    </p:spTree>
    <p:extLst>
      <p:ext uri="{BB962C8B-B14F-4D97-AF65-F5344CB8AC3E}">
        <p14:creationId xmlns:p14="http://schemas.microsoft.com/office/powerpoint/2010/main" val="323062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B91888-CADA-4DC4-9037-79D9AFF03DDC}"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856818-408D-42E8-8EC5-E820C519D5ED}" type="datetime1">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E04DB-7193-4403-AA72-88470BD50005}" type="datetime1">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F5607-9F67-46D6-88A5-FD0B6788822B}" type="datetime1">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E1956B-F3A2-4C04-B553-58C73F8DE1E0}"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968C9C4C-84F1-4423-9A2A-66995D121171}"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175C9-5DEC-4086-92C3-0408028D2196}"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347780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3B50B-B17F-4B48-A5BF-00C6C5BCE2BC}" type="datetime1">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1116F-4D37-470E-A126-60FB237F99E2}" type="slidenum">
              <a:rPr lang="en-US" smtClean="0"/>
              <a:t>‹#›</a:t>
            </a:fld>
            <a:endParaRPr lang="en-US"/>
          </a:p>
        </p:txBody>
      </p:sp>
    </p:spTree>
    <p:extLst>
      <p:ext uri="{BB962C8B-B14F-4D97-AF65-F5344CB8AC3E}">
        <p14:creationId xmlns:p14="http://schemas.microsoft.com/office/powerpoint/2010/main" val="255940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513E008B-212B-4286-BA5F-76280976095E}"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A6F584D2-79A2-46D5-BBD4-2B3D24F3A177}" type="datetime1">
              <a:rPr lang="en-US" smtClean="0"/>
              <a:t>2/28/2023</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D788A135-4F46-42F3-9F26-1372E8E11893}" type="datetime1">
              <a:rPr lang="en-US" smtClean="0"/>
              <a:t>2/28/2023</a:t>
            </a:fld>
            <a:endParaRPr lang="en-US" dirty="0"/>
          </a:p>
        </p:txBody>
      </p:sp>
      <p:sp>
        <p:nvSpPr>
          <p:cNvPr id="17" name="Rectangle 16"/>
          <p:cNvSpPr/>
          <p:nvPr/>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 id="2147483670" r:id="rId17"/>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chiganbusiness.org/services/international-trade/mistep/" TargetMode="External"/><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8.tiff"/><Relationship Id="rId5" Type="http://schemas.openxmlformats.org/officeDocument/2006/relationships/image" Target="../media/image17.tiff"/><Relationship Id="rId10" Type="http://schemas.openxmlformats.org/officeDocument/2006/relationships/image" Target="../media/image22.png"/><Relationship Id="rId4" Type="http://schemas.openxmlformats.org/officeDocument/2006/relationships/image" Target="../media/image16.tiff"/><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www.sba.gov/funding-programs/surety-bond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bir.gov/"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4.tiff"/><Relationship Id="rId4" Type="http://schemas.openxmlformats.org/officeDocument/2006/relationships/hyperlink" Target="https://michigansbdc.org/get-started/grow-my-business/#advanced-tech-busine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sba.gov/contracting" TargetMode="Externa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hyperlink" Target="http://www.annarborarea.score.org/" TargetMode="External"/><Relationship Id="rId13" Type="http://schemas.openxmlformats.org/officeDocument/2006/relationships/hyperlink" Target="http://www.tipofthemitt.score.org/" TargetMode="External"/><Relationship Id="rId3" Type="http://schemas.openxmlformats.org/officeDocument/2006/relationships/hyperlink" Target="http://www.sba.gov/mi" TargetMode="External"/><Relationship Id="rId7" Type="http://schemas.openxmlformats.org/officeDocument/2006/relationships/hyperlink" Target="https://www.cornerstonewbc.com/" TargetMode="External"/><Relationship Id="rId12" Type="http://schemas.openxmlformats.org/officeDocument/2006/relationships/hyperlink" Target="http://www.muskegon.score.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growbusiness.org/" TargetMode="External"/><Relationship Id="rId11" Type="http://schemas.openxmlformats.org/officeDocument/2006/relationships/hyperlink" Target="http://www.swmiscore.org/" TargetMode="External"/><Relationship Id="rId5" Type="http://schemas.openxmlformats.org/officeDocument/2006/relationships/hyperlink" Target="http://www.greatlakeswbc.org/" TargetMode="External"/><Relationship Id="rId15" Type="http://schemas.openxmlformats.org/officeDocument/2006/relationships/hyperlink" Target="http://www.vetbizcentral.org/" TargetMode="External"/><Relationship Id="rId10" Type="http://schemas.openxmlformats.org/officeDocument/2006/relationships/hyperlink" Target="http://www.grandrapids.score.org/" TargetMode="External"/><Relationship Id="rId4" Type="http://schemas.openxmlformats.org/officeDocument/2006/relationships/hyperlink" Target="http://www.sbdcmichigan.org/" TargetMode="External"/><Relationship Id="rId9" Type="http://schemas.openxmlformats.org/officeDocument/2006/relationships/hyperlink" Target="http://www.detroit.score.org/" TargetMode="External"/><Relationship Id="rId14" Type="http://schemas.openxmlformats.org/officeDocument/2006/relationships/hyperlink" Target="http://www.traversecity.score.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oppfund.org/" TargetMode="External"/><Relationship Id="rId13" Type="http://schemas.openxmlformats.org/officeDocument/2006/relationships/hyperlink" Target="https://gcc02.safelinks.protection.outlook.com/?url=http://www.ndconline.org/&amp;data=05|01|latifa.bradwell@sba.gov|64161c7e92c74748d48b08dad9e75b8b|3c89fd8a7f684667aa1541ebf2208961|1|0|638061884952999488|Unknown|TWFpbGZsb3d8eyJWIjoiMC4wLjAwMDAiLCJQIjoiV2luMzIiLCJBTiI6Ik1haWwiLCJXVCI6Mn0%3D|3000|||&amp;sdata=l3jZdxy0nmSyyPw/0UHYy9MGyjbVa5QXLrpInWx9GeI%3D&amp;reserved=0" TargetMode="External"/><Relationship Id="rId3" Type="http://schemas.openxmlformats.org/officeDocument/2006/relationships/hyperlink" Target="https://michigancdc.org/" TargetMode="External"/><Relationship Id="rId7" Type="http://schemas.openxmlformats.org/officeDocument/2006/relationships/hyperlink" Target="https://northerninitiatives.org/" TargetMode="External"/><Relationship Id="rId12" Type="http://schemas.openxmlformats.org/officeDocument/2006/relationships/hyperlink" Target="https://cdcloans.com/"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metrocommunitydevelopment.com/" TargetMode="External"/><Relationship Id="rId11" Type="http://schemas.openxmlformats.org/officeDocument/2006/relationships/hyperlink" Target="https://growbusiness.org/" TargetMode="External"/><Relationship Id="rId5" Type="http://schemas.openxmlformats.org/officeDocument/2006/relationships/hyperlink" Target="https://www.oakgov.com/advantageoakland/business/loans/Pages/bfc.aspx" TargetMode="External"/><Relationship Id="rId10" Type="http://schemas.openxmlformats.org/officeDocument/2006/relationships/hyperlink" Target="https://miwf.org/" TargetMode="External"/><Relationship Id="rId4" Type="http://schemas.openxmlformats.org/officeDocument/2006/relationships/hyperlink" Target="https://glcf.org/" TargetMode="External"/><Relationship Id="rId9" Type="http://schemas.openxmlformats.org/officeDocument/2006/relationships/hyperlink" Target="https://www.greatlakeswbc.org/ceed-lending/" TargetMode="External"/><Relationship Id="rId14" Type="http://schemas.openxmlformats.org/officeDocument/2006/relationships/hyperlink" Target="https://www.detroitdevelopmentfund.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sba.gov/funding-programs/disaster-assistance"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0.jpe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www.sba.gov/mi" TargetMode="External"/><Relationship Id="rId2" Type="http://schemas.openxmlformats.org/officeDocument/2006/relationships/hyperlink" Target="http://www.sba.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REQUIREMENTS</a:t>
            </a:r>
          </a:p>
        </p:txBody>
      </p:sp>
      <p:sp>
        <p:nvSpPr>
          <p:cNvPr id="4" name="Slide Number Placeholder 3"/>
          <p:cNvSpPr>
            <a:spLocks noGrp="1"/>
          </p:cNvSpPr>
          <p:nvPr>
            <p:ph type="sldNum" sz="quarter" idx="12"/>
          </p:nvPr>
        </p:nvSpPr>
        <p:spPr/>
        <p:txBody>
          <a:bodyPr/>
          <a:lstStyle/>
          <a:p>
            <a:fld id="{B1AB44B9-F1EC-4F4B-88D4-413245C9CD3E}" type="slidenum">
              <a:rPr lang="en-US" smtClean="0"/>
              <a:t>10</a:t>
            </a:fld>
            <a:endParaRPr lang="en-US"/>
          </a:p>
        </p:txBody>
      </p:sp>
      <p:sp>
        <p:nvSpPr>
          <p:cNvPr id="5" name="Subtitle 4"/>
          <p:cNvSpPr>
            <a:spLocks noGrp="1"/>
          </p:cNvSpPr>
          <p:nvPr>
            <p:ph type="subTitle" idx="13"/>
          </p:nvPr>
        </p:nvSpPr>
        <p:spPr/>
        <p:txBody>
          <a:bodyPr>
            <a:normAutofit lnSpcReduction="10000"/>
          </a:bodyPr>
          <a:lstStyle/>
          <a:p>
            <a:r>
              <a:rPr lang="en-US" sz="2400" dirty="0"/>
              <a:t>The lender will provide you with a full list of eligibility requirements for your loan.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24268"/>
          <a:stretch/>
        </p:blipFill>
        <p:spPr bwMode="auto">
          <a:xfrm>
            <a:off x="700645" y="1805049"/>
            <a:ext cx="7757884" cy="294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1275" y="4790941"/>
            <a:ext cx="3554570"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Have invested equity: </a:t>
            </a:r>
            <a:r>
              <a:rPr lang="en-US" sz="2000" dirty="0">
                <a:solidFill>
                  <a:srgbClr val="003F80"/>
                </a:solidFill>
                <a:latin typeface="Source Sans Pro" panose="020B0503030403020204" pitchFamily="34" charset="0"/>
              </a:rPr>
              <a:t>The business owner has invested their own time or money into the business.</a:t>
            </a:r>
            <a:endParaRPr lang="en-US" sz="2000" b="1" dirty="0">
              <a:solidFill>
                <a:srgbClr val="003F80"/>
              </a:solidFill>
              <a:latin typeface="Source Sans Pro" panose="020B0503030403020204" pitchFamily="34" charset="0"/>
            </a:endParaRPr>
          </a:p>
        </p:txBody>
      </p:sp>
      <p:sp>
        <p:nvSpPr>
          <p:cNvPr id="9" name="TextBox 8"/>
          <p:cNvSpPr txBox="1"/>
          <p:nvPr/>
        </p:nvSpPr>
        <p:spPr>
          <a:xfrm>
            <a:off x="4695962" y="4771505"/>
            <a:ext cx="3554570" cy="1015663"/>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Exhaust financing options: </a:t>
            </a:r>
            <a:r>
              <a:rPr lang="en-US" sz="2000" dirty="0">
                <a:solidFill>
                  <a:srgbClr val="003F80"/>
                </a:solidFill>
                <a:latin typeface="Source Sans Pro" panose="020B0503030403020204" pitchFamily="34" charset="0"/>
              </a:rPr>
              <a:t>The business cannot get funds from any other financial lender</a:t>
            </a:r>
            <a:r>
              <a:rPr lang="en-US" sz="2000" dirty="0">
                <a:latin typeface="Source Sans Pro" panose="020B0503030403020204" pitchFamily="34" charset="0"/>
              </a:rPr>
              <a:t>.</a:t>
            </a:r>
            <a:endParaRPr lang="en-US" sz="2000" b="1" dirty="0">
              <a:latin typeface="Source Sans Pro" panose="020B0503030403020204" pitchFamily="34" charset="0"/>
            </a:endParaRPr>
          </a:p>
        </p:txBody>
      </p:sp>
    </p:spTree>
    <p:extLst>
      <p:ext uri="{BB962C8B-B14F-4D97-AF65-F5344CB8AC3E}">
        <p14:creationId xmlns:p14="http://schemas.microsoft.com/office/powerpoint/2010/main" val="389190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15962"/>
          </a:xfrm>
        </p:spPr>
        <p:txBody>
          <a:bodyPr>
            <a:normAutofit/>
          </a:bodyPr>
          <a:lstStyle/>
          <a:p>
            <a:r>
              <a:rPr lang="en-US" sz="4000" dirty="0">
                <a:latin typeface="Source Sans Pro" panose="020B0503030403020204" pitchFamily="34" charset="0"/>
              </a:rPr>
              <a:t>Financing Options – SBA Loans</a:t>
            </a:r>
          </a:p>
        </p:txBody>
      </p:sp>
      <p:sp>
        <p:nvSpPr>
          <p:cNvPr id="3" name="Content Placeholder 2"/>
          <p:cNvSpPr>
            <a:spLocks noGrp="1"/>
          </p:cNvSpPr>
          <p:nvPr>
            <p:ph idx="1"/>
          </p:nvPr>
        </p:nvSpPr>
        <p:spPr>
          <a:xfrm>
            <a:off x="457200" y="1143000"/>
            <a:ext cx="8229600" cy="5334000"/>
          </a:xfrm>
        </p:spPr>
        <p:txBody>
          <a:bodyPr>
            <a:normAutofit/>
          </a:bodyPr>
          <a:lstStyle/>
          <a:p>
            <a:pPr lvl="1">
              <a:spcAft>
                <a:spcPts val="600"/>
              </a:spcAft>
            </a:pPr>
            <a:r>
              <a:rPr lang="en-US" sz="2000" b="1" dirty="0">
                <a:latin typeface="Source Sans Pro" panose="020B0503030403020204" pitchFamily="34" charset="0"/>
              </a:rPr>
              <a:t>SBA Loans from Traditional Lenders: Banks &amp; Credit Unions</a:t>
            </a:r>
          </a:p>
          <a:p>
            <a:pPr lvl="2">
              <a:spcAft>
                <a:spcPts val="600"/>
              </a:spcAft>
            </a:pPr>
            <a:r>
              <a:rPr lang="en-US" sz="1800" dirty="0">
                <a:latin typeface="Source Sans Pro" panose="020B0503030403020204" pitchFamily="34" charset="0"/>
              </a:rPr>
              <a:t>While the SBA does not provide direct loans to businesses, with the exception of disaster loans, the SBA provides a guaranty to participating (traditional) lenders. </a:t>
            </a:r>
          </a:p>
          <a:p>
            <a:pPr lvl="2">
              <a:spcAft>
                <a:spcPts val="600"/>
              </a:spcAft>
            </a:pPr>
            <a:r>
              <a:rPr lang="en-US" sz="1800" dirty="0">
                <a:latin typeface="Source Sans Pro" panose="020B0503030403020204" pitchFamily="34" charset="0"/>
              </a:rPr>
              <a:t>The guaranty serves as a kind of “insurance” policy to the lender in the event a loan goes into default, the lender’s risk is offset by SBA’s guaranty.</a:t>
            </a:r>
          </a:p>
          <a:p>
            <a:pPr lvl="2">
              <a:spcAft>
                <a:spcPts val="600"/>
              </a:spcAft>
            </a:pPr>
            <a:endParaRPr lang="en-US" sz="1800" dirty="0">
              <a:latin typeface="Source Sans Pro" panose="020B0503030403020204" pitchFamily="34" charset="0"/>
            </a:endParaRPr>
          </a:p>
          <a:p>
            <a:pPr lvl="1">
              <a:spcAft>
                <a:spcPts val="600"/>
              </a:spcAft>
            </a:pPr>
            <a:r>
              <a:rPr lang="en-US" sz="2000" b="1" dirty="0"/>
              <a:t>SBA Loans from Non-Traditional Lenders: CDFIs and Micro Lenders</a:t>
            </a:r>
          </a:p>
          <a:p>
            <a:pPr lvl="2">
              <a:spcAft>
                <a:spcPts val="600"/>
              </a:spcAft>
            </a:pPr>
            <a:r>
              <a:rPr lang="en-US" sz="1800" dirty="0">
                <a:latin typeface="Source Sans Pro" panose="020B0503030403020204" pitchFamily="34" charset="0"/>
              </a:rPr>
              <a:t>Loans are administered by nonprofit entities including  quasi-governmental economic development entity such as a planning and development districts.</a:t>
            </a:r>
          </a:p>
          <a:p>
            <a:pPr lvl="2">
              <a:spcAft>
                <a:spcPts val="600"/>
              </a:spcAft>
            </a:pPr>
            <a:r>
              <a:rPr lang="en-US" sz="1800" dirty="0"/>
              <a:t>The purpose of the non-traditional loans is to assist women, low income, veteran, and minority entrepreneurs in need of small amounts of financial assistance.  </a:t>
            </a:r>
            <a:endParaRPr lang="en-US" sz="1800" b="1" dirty="0">
              <a:latin typeface="Source Sans Pro" panose="020B0503030403020204" pitchFamily="34" charset="0"/>
            </a:endParaRPr>
          </a:p>
        </p:txBody>
      </p:sp>
      <p:sp>
        <p:nvSpPr>
          <p:cNvPr id="4" name="Slide Number Placeholder 3">
            <a:extLst>
              <a:ext uri="{FF2B5EF4-FFF2-40B4-BE49-F238E27FC236}">
                <a16:creationId xmlns:a16="http://schemas.microsoft.com/office/drawing/2014/main" xmlns="" id="{976A7BBA-299A-4520-9519-7CA1181C2243}"/>
              </a:ext>
            </a:extLst>
          </p:cNvPr>
          <p:cNvSpPr>
            <a:spLocks noGrp="1"/>
          </p:cNvSpPr>
          <p:nvPr>
            <p:ph type="sldNum" sz="quarter" idx="12"/>
          </p:nvPr>
        </p:nvSpPr>
        <p:spPr/>
        <p:txBody>
          <a:bodyPr/>
          <a:lstStyle/>
          <a:p>
            <a:fld id="{6ECF81E8-6DE5-4C92-89BE-5D6CD56A8BF1}" type="slidenum">
              <a:rPr lang="en-US" smtClean="0"/>
              <a:pPr/>
              <a:t>11</a:t>
            </a:fld>
            <a:endParaRPr lang="en-US"/>
          </a:p>
        </p:txBody>
      </p:sp>
    </p:spTree>
    <p:extLst>
      <p:ext uri="{BB962C8B-B14F-4D97-AF65-F5344CB8AC3E}">
        <p14:creationId xmlns:p14="http://schemas.microsoft.com/office/powerpoint/2010/main" val="122574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5985"/>
            <a:ext cx="7886700" cy="673703"/>
          </a:xfrm>
        </p:spPr>
        <p:txBody>
          <a:bodyPr>
            <a:normAutofit/>
          </a:bodyPr>
          <a:lstStyle/>
          <a:p>
            <a:r>
              <a:rPr lang="en-US" sz="3200" dirty="0"/>
              <a:t>Financing Options – SBA Traditional Loans</a:t>
            </a:r>
          </a:p>
        </p:txBody>
      </p:sp>
      <p:sp>
        <p:nvSpPr>
          <p:cNvPr id="3" name="Content Placeholder 2"/>
          <p:cNvSpPr>
            <a:spLocks noGrp="1"/>
          </p:cNvSpPr>
          <p:nvPr>
            <p:ph idx="1"/>
          </p:nvPr>
        </p:nvSpPr>
        <p:spPr>
          <a:xfrm>
            <a:off x="628650" y="1017303"/>
            <a:ext cx="8332470" cy="5669744"/>
          </a:xfrm>
        </p:spPr>
        <p:txBody>
          <a:bodyPr>
            <a:normAutofit fontScale="77500" lnSpcReduction="20000"/>
          </a:bodyPr>
          <a:lstStyle/>
          <a:p>
            <a:pPr marL="0" indent="0">
              <a:buNone/>
            </a:pPr>
            <a:r>
              <a:rPr lang="en-US" sz="2400" b="1" dirty="0">
                <a:solidFill>
                  <a:schemeClr val="tx2"/>
                </a:solidFill>
              </a:rPr>
              <a:t>7(a) Loan Program</a:t>
            </a:r>
            <a:endParaRPr lang="en-US" sz="2000" dirty="0">
              <a:solidFill>
                <a:schemeClr val="tx2"/>
              </a:solidFill>
            </a:endParaRPr>
          </a:p>
          <a:p>
            <a:pPr marL="228600" marR="0" lvl="0"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2200" b="1" i="0" u="none" strike="noStrike" kern="1200" cap="none" spc="0" normalizeH="0" baseline="0" noProof="0" dirty="0">
                <a:ln>
                  <a:noFill/>
                </a:ln>
                <a:solidFill>
                  <a:srgbClr val="1B1E29"/>
                </a:solidFill>
                <a:effectLst/>
                <a:uLnTx/>
                <a:uFillTx/>
                <a:latin typeface="Source Sans Pro" charset="0"/>
                <a:ea typeface="Source Sans Pro" charset="0"/>
              </a:rPr>
              <a:t>Term loans up to $5 Million</a:t>
            </a:r>
          </a:p>
          <a:p>
            <a:pPr marL="685800" marR="0" lvl="1"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2000" b="1" i="0" u="none" strike="noStrike" kern="1200" cap="none" spc="0" normalizeH="0" baseline="0" noProof="0" dirty="0">
                <a:ln>
                  <a:noFill/>
                </a:ln>
                <a:solidFill>
                  <a:srgbClr val="1B1E29"/>
                </a:solidFill>
                <a:effectLst/>
                <a:uLnTx/>
                <a:uFillTx/>
                <a:latin typeface="Source Sans Pro" charset="0"/>
                <a:ea typeface="Source Sans Pro" charset="0"/>
              </a:rPr>
              <a:t>SBA Express: </a:t>
            </a:r>
            <a:r>
              <a:rPr kumimoji="0" lang="en-US" altLang="en-US" sz="2000" i="0" u="none" strike="noStrike" kern="1200" cap="none" spc="0" normalizeH="0" baseline="0" noProof="0" dirty="0">
                <a:ln>
                  <a:noFill/>
                </a:ln>
                <a:solidFill>
                  <a:srgbClr val="1B1E29"/>
                </a:solidFill>
                <a:effectLst/>
                <a:uLnTx/>
                <a:uFillTx/>
                <a:latin typeface="Source Sans Pro" charset="0"/>
                <a:ea typeface="Source Sans Pro" charset="0"/>
              </a:rPr>
              <a:t>Term loans and lines of credit up to $500,000 </a:t>
            </a:r>
          </a:p>
          <a:p>
            <a:pPr marL="685800" marR="0" lvl="1"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2000" b="1" i="0" u="none" strike="noStrike" kern="1200" cap="none" spc="0" normalizeH="0" baseline="0" noProof="0" dirty="0">
                <a:ln>
                  <a:noFill/>
                </a:ln>
                <a:solidFill>
                  <a:srgbClr val="1B1E29"/>
                </a:solidFill>
                <a:effectLst/>
                <a:uLnTx/>
                <a:uFillTx/>
                <a:latin typeface="Source Sans Pro" charset="0"/>
                <a:ea typeface="Source Sans Pro" charset="0"/>
              </a:rPr>
              <a:t>SBA Veterans Advantage (SBA Express): </a:t>
            </a:r>
            <a:r>
              <a:rPr kumimoji="0" lang="en-US" altLang="en-US" sz="2000" i="0" u="none" strike="noStrike" kern="1200" cap="none" spc="0" normalizeH="0" baseline="0" noProof="0" dirty="0">
                <a:ln>
                  <a:noFill/>
                </a:ln>
                <a:solidFill>
                  <a:srgbClr val="1B1E29"/>
                </a:solidFill>
                <a:effectLst/>
                <a:uLnTx/>
                <a:uFillTx/>
                <a:latin typeface="Source Sans Pro" charset="0"/>
                <a:ea typeface="Source Sans Pro" charset="0"/>
              </a:rPr>
              <a:t>Term loans and lines of credit up to $500,000 ; for veterans, active-duty military, and spouses (discount on guaranty fees)</a:t>
            </a:r>
          </a:p>
          <a:p>
            <a:pPr marL="685800" marR="0" lvl="1"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2000" b="1" i="0" u="none" strike="noStrike" kern="1200" cap="none" spc="0" normalizeH="0" baseline="0" noProof="0" dirty="0">
                <a:ln>
                  <a:noFill/>
                </a:ln>
                <a:solidFill>
                  <a:srgbClr val="1B1E29"/>
                </a:solidFill>
                <a:effectLst/>
                <a:uLnTx/>
                <a:uFillTx/>
                <a:latin typeface="Source Sans Pro" charset="0"/>
                <a:ea typeface="Source Sans Pro" charset="0"/>
              </a:rPr>
              <a:t>Specialty Programs</a:t>
            </a:r>
          </a:p>
          <a:p>
            <a:pPr marL="1143000" marR="0" lvl="2"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1800" i="0" u="none" strike="noStrike" kern="1200" cap="none" spc="0" normalizeH="0" baseline="0" noProof="0" dirty="0">
                <a:ln>
                  <a:noFill/>
                </a:ln>
                <a:solidFill>
                  <a:srgbClr val="1B1E29"/>
                </a:solidFill>
                <a:effectLst/>
                <a:uLnTx/>
                <a:uFillTx/>
                <a:latin typeface="Source Sans Pro" charset="0"/>
                <a:ea typeface="Source Sans Pro" charset="0"/>
              </a:rPr>
              <a:t>Export Express, Export Working Capital, International Trade Loan</a:t>
            </a:r>
          </a:p>
          <a:p>
            <a:pPr marL="1143000" marR="0" lvl="2"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1800" i="0" u="none" strike="noStrike" kern="1200" cap="none" spc="0" normalizeH="0" baseline="0" noProof="0" dirty="0" err="1">
                <a:ln>
                  <a:noFill/>
                </a:ln>
                <a:solidFill>
                  <a:srgbClr val="1B1E29"/>
                </a:solidFill>
                <a:effectLst/>
                <a:uLnTx/>
                <a:uFillTx/>
                <a:latin typeface="Source Sans Pro" charset="0"/>
                <a:ea typeface="Source Sans Pro" charset="0"/>
              </a:rPr>
              <a:t>CAPLines</a:t>
            </a:r>
            <a:r>
              <a:rPr kumimoji="0" lang="en-US" altLang="en-US" sz="1800" i="0" u="none" strike="noStrike" kern="1200" cap="none" spc="0" normalizeH="0" baseline="0" noProof="0" dirty="0">
                <a:ln>
                  <a:noFill/>
                </a:ln>
                <a:solidFill>
                  <a:srgbClr val="1B1E29"/>
                </a:solidFill>
                <a:effectLst/>
                <a:uLnTx/>
                <a:uFillTx/>
                <a:latin typeface="Source Sans Pro" charset="0"/>
                <a:ea typeface="Source Sans Pro" charset="0"/>
              </a:rPr>
              <a:t>: Asset-based financing</a:t>
            </a:r>
          </a:p>
          <a:p>
            <a:pPr marL="685800" marR="0" lvl="1" indent="-228600" algn="l" defTabSz="914400" rtl="0" eaLnBrk="1" fontAlgn="auto" latinLnBrk="0" hangingPunct="1">
              <a:lnSpc>
                <a:spcPct val="120000"/>
              </a:lnSpc>
              <a:spcBef>
                <a:spcPts val="0"/>
              </a:spcBef>
              <a:spcAft>
                <a:spcPts val="1200"/>
              </a:spcAft>
              <a:buClrTx/>
              <a:buSzTx/>
              <a:buFont typeface="Arial"/>
              <a:buChar char="•"/>
              <a:tabLst/>
              <a:defRPr/>
            </a:pPr>
            <a:r>
              <a:rPr kumimoji="0" lang="en-US" altLang="en-US" sz="2000" b="1" i="0" u="none" strike="noStrike" kern="1200" cap="none" spc="0" normalizeH="0" baseline="0" noProof="0" dirty="0">
                <a:ln>
                  <a:noFill/>
                </a:ln>
                <a:solidFill>
                  <a:srgbClr val="1B1E29"/>
                </a:solidFill>
                <a:effectLst/>
                <a:uLnTx/>
                <a:uFillTx/>
                <a:latin typeface="Source Sans Pro" charset="0"/>
                <a:ea typeface="Source Sans Pro" charset="0"/>
              </a:rPr>
              <a:t>Loan Terms</a:t>
            </a:r>
          </a:p>
          <a:p>
            <a:pPr lvl="2"/>
            <a:r>
              <a:rPr lang="en-US" altLang="en-US" sz="2200" dirty="0"/>
              <a:t>Based on the useful life of the assets being financed </a:t>
            </a:r>
          </a:p>
          <a:p>
            <a:pPr>
              <a:lnSpc>
                <a:spcPct val="90000"/>
              </a:lnSpc>
            </a:pPr>
            <a:endParaRPr lang="en-US" altLang="en-US" dirty="0"/>
          </a:p>
          <a:p>
            <a:pPr marL="1085797" lvl="3" indent="0">
              <a:spcAft>
                <a:spcPts val="1200"/>
              </a:spcAft>
              <a:buNone/>
            </a:pPr>
            <a:r>
              <a:rPr lang="en-US" altLang="en-US" sz="1950" b="1" u="sng" dirty="0"/>
              <a:t>Loan Purpose</a:t>
            </a:r>
            <a:r>
              <a:rPr lang="en-US" altLang="en-US" sz="1950" dirty="0"/>
              <a:t>				</a:t>
            </a:r>
            <a:r>
              <a:rPr lang="en-US" altLang="en-US" sz="1950" b="1" u="sng" dirty="0"/>
              <a:t>Loan Terms</a:t>
            </a:r>
          </a:p>
          <a:p>
            <a:pPr marL="1085797" lvl="3" indent="0">
              <a:spcAft>
                <a:spcPts val="1200"/>
              </a:spcAft>
              <a:buNone/>
            </a:pPr>
            <a:r>
              <a:rPr lang="en-US" altLang="en-US" sz="1950" dirty="0"/>
              <a:t>Working capital				1-10 years </a:t>
            </a:r>
          </a:p>
          <a:p>
            <a:pPr marL="1085797" lvl="3" indent="0">
              <a:spcAft>
                <a:spcPts val="1200"/>
              </a:spcAft>
              <a:buNone/>
            </a:pPr>
            <a:r>
              <a:rPr lang="en-US" altLang="en-US" sz="1950" dirty="0"/>
              <a:t>Equipment, furniture, fixtures, etc.		5-10 years </a:t>
            </a:r>
          </a:p>
          <a:p>
            <a:pPr marL="1085797" lvl="3" indent="0">
              <a:spcAft>
                <a:spcPts val="1200"/>
              </a:spcAft>
              <a:buNone/>
            </a:pPr>
            <a:r>
              <a:rPr lang="en-US" altLang="en-US" sz="1950" dirty="0"/>
              <a:t>R/E purchase and/or construction		25 years </a:t>
            </a:r>
          </a:p>
          <a:p>
            <a:pPr marL="685800" marR="0" lvl="1" indent="-228600" algn="l" defTabSz="914400" rtl="0" eaLnBrk="1" fontAlgn="auto" latinLnBrk="0" hangingPunct="1">
              <a:lnSpc>
                <a:spcPct val="120000"/>
              </a:lnSpc>
              <a:spcBef>
                <a:spcPts val="0"/>
              </a:spcBef>
              <a:spcAft>
                <a:spcPts val="1200"/>
              </a:spcAft>
              <a:buClrTx/>
              <a:buSzTx/>
              <a:buFont typeface="Arial"/>
              <a:buChar char="•"/>
              <a:tabLst/>
              <a:defRPr/>
            </a:pPr>
            <a:endParaRPr kumimoji="0" lang="en-US" altLang="en-US" sz="2000" b="1" i="0" u="none" strike="noStrike" kern="1200" cap="none" spc="0" normalizeH="0" baseline="0" noProof="0" dirty="0">
              <a:ln>
                <a:noFill/>
              </a:ln>
              <a:solidFill>
                <a:srgbClr val="1B1E29"/>
              </a:solidFill>
              <a:effectLst/>
              <a:uLnTx/>
              <a:uFillTx/>
              <a:latin typeface="Source Sans Pro" charset="0"/>
              <a:ea typeface="Source Sans Pro" charset="0"/>
            </a:endParaRPr>
          </a:p>
          <a:p>
            <a:pPr marL="228600" marR="0" lvl="0" indent="-228600" algn="l" defTabSz="914400" rtl="0" eaLnBrk="1" fontAlgn="auto" latinLnBrk="0" hangingPunct="1">
              <a:lnSpc>
                <a:spcPct val="120000"/>
              </a:lnSpc>
              <a:spcBef>
                <a:spcPts val="0"/>
              </a:spcBef>
              <a:spcAft>
                <a:spcPts val="1200"/>
              </a:spcAft>
              <a:buClrTx/>
              <a:buSzTx/>
              <a:buFont typeface="Arial"/>
              <a:buChar char="•"/>
              <a:tabLst/>
              <a:defRPr/>
            </a:pPr>
            <a:endParaRPr kumimoji="0" lang="en-US" altLang="en-US" sz="1500" i="0" u="none" strike="noStrike" kern="1200" cap="none" spc="0" normalizeH="0" baseline="0" noProof="0" dirty="0">
              <a:ln>
                <a:noFill/>
              </a:ln>
              <a:solidFill>
                <a:srgbClr val="1B1E29"/>
              </a:solidFill>
              <a:effectLst/>
              <a:uLnTx/>
              <a:uFillTx/>
              <a:latin typeface="Source Sans Pro" charset="0"/>
              <a:ea typeface="Source Sans Pro" charset="0"/>
            </a:endParaRPr>
          </a:p>
        </p:txBody>
      </p:sp>
      <p:pic>
        <p:nvPicPr>
          <p:cNvPr id="4" name="Picture 2" descr="https://usgovvirginia1-mediap.svc.ms/transform/thumbnail?provider=spo&amp;inputFormat=png&amp;cs=fFNQTw&amp;docid=https%3A%2F%2Fsba123.sharepoint.com%3A443%2F_api%2Fv2.0%2Fdrives%2Fb!5HA_AdGHZUypIMFvNdnL6SVgeEHxkBpGkHzWmciGBPS8Dyhpt0zMQbh900wbQCF1%2Fitems%2F01JKJZXDEURJ4YQE5Q7VCIKMAPZNORKKQZ%3Fversion%3DPublished&amp;access_token=eyJ0eXAiOiJKV1QiLCJhbGciOiJub25lIn0.eyJhdWQiOiIwMDAwMDAwMy0wMDAwLTBmZjEtY2UwMC0wMDAwMDAwMDAwMDAvc2JhMTIzLnNoYXJlcG9pbnQuY29tQDNjODlmZDhhLTdmNjgtNDY2Ny1hYTE1LTQxZWJmMjIwODk2MSIsImlzcyI6IjAwMDAwMDAzLTAwMDAtMGZmMS1jZTAwLTAwMDAwMDAwMDAwMCIsIm5iZiI6IjE1MzE5NDUxMDQiLCJleHAiOiIxNTMxOTY2NzA0IiwiZW5kcG9pbnR1cmwiOiJNa0NjNVNIUjZjRXUzc3RRVXc2V2h1K0xrTWNibVJESkdHVHNkRmY5bWRBPSIsImVuZHBvaW50dXJsTGVuZ3RoIjoiMTEzIiwiaXNsb29wYmFjayI6IlRydWUiLCJjaWQiOiJPREF4TXpkak9XVXRPVEJoTlMwMk1EQXdMVEJqTkRJdFpHTTVObVkyTldReVpqazAiLCJ2ZXIiOiJoYXNoZWRwcm9vZnRva2VuIiwic2l0ZWlkIjoiTURFelpqY3daVFF0T0Rka01TMDBZelkxTFdFNU1qQXRZekUyWmpNMVpEbGpZbVU1Iiwic2lnbmluX3N0YXRlIjoiW1wia21zaVwiXSIsIm5hbWVpZCI6IjAjLmZ8bWVtYmVyc2hpcHxscGJyYWR3ZUBzYmEuZ292IiwibmlpIjoibWljcm9zb2Z0LnNoYXJlcG9pbnQiLCJpc3VzZXIiOiJ0cnVlIiwiY2FjaGVrZXkiOiIwaC5mfG1lbWJlcnNoaXB8MTAwM2JmZmQ5NDY2ZGI0NkBsaXZlLmNvbSIsInR0IjoiMCIsInVzZVBlcnNpc3RlbnRDb29raWUiOiIzIn0.eEN1eW1MTmVZaVRyQWRKb0ZBRkF5aTBqVzNNVEZuOUxWenNFOEF6SitVOD0&amp;encodeFailures=1&amp;width=400&amp;height=400&amp;srcWidth=400&amp;srcHeight=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163" y="3229762"/>
            <a:ext cx="1721747" cy="10840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460810DC-F519-40F7-9C12-1D74228A9B13}"/>
              </a:ext>
            </a:extLst>
          </p:cNvPr>
          <p:cNvSpPr>
            <a:spLocks noGrp="1"/>
          </p:cNvSpPr>
          <p:nvPr>
            <p:ph type="sldNum" sz="quarter" idx="12"/>
          </p:nvPr>
        </p:nvSpPr>
        <p:spPr/>
        <p:txBody>
          <a:bodyPr/>
          <a:lstStyle/>
          <a:p>
            <a:fld id="{6ECF81E8-6DE5-4C92-89BE-5D6CD56A8BF1}" type="slidenum">
              <a:rPr lang="en-US" smtClean="0"/>
              <a:pPr/>
              <a:t>12</a:t>
            </a:fld>
            <a:endParaRPr lang="en-US"/>
          </a:p>
        </p:txBody>
      </p:sp>
    </p:spTree>
    <p:extLst>
      <p:ext uri="{BB962C8B-B14F-4D97-AF65-F5344CB8AC3E}">
        <p14:creationId xmlns:p14="http://schemas.microsoft.com/office/powerpoint/2010/main" val="178083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FINANCE OPTIONS</a:t>
            </a:r>
          </a:p>
        </p:txBody>
      </p:sp>
      <p:sp>
        <p:nvSpPr>
          <p:cNvPr id="4" name="Slide Number Placeholder 3"/>
          <p:cNvSpPr>
            <a:spLocks noGrp="1"/>
          </p:cNvSpPr>
          <p:nvPr>
            <p:ph type="sldNum" sz="quarter" idx="12"/>
          </p:nvPr>
        </p:nvSpPr>
        <p:spPr/>
        <p:txBody>
          <a:bodyPr/>
          <a:lstStyle/>
          <a:p>
            <a:fld id="{B1AB44B9-F1EC-4F4B-88D4-413245C9CD3E}" type="slidenum">
              <a:rPr lang="en-US" smtClean="0"/>
              <a:t>13</a:t>
            </a:fld>
            <a:endParaRPr lang="en-US"/>
          </a:p>
        </p:txBody>
      </p:sp>
      <p:sp>
        <p:nvSpPr>
          <p:cNvPr id="5" name="Subtitle 4"/>
          <p:cNvSpPr>
            <a:spLocks noGrp="1"/>
          </p:cNvSpPr>
          <p:nvPr>
            <p:ph type="subTitle" idx="13"/>
          </p:nvPr>
        </p:nvSpPr>
        <p:spPr>
          <a:xfrm>
            <a:off x="628650" y="967512"/>
            <a:ext cx="7886700" cy="907783"/>
          </a:xfrm>
        </p:spPr>
        <p:txBody>
          <a:bodyPr>
            <a:normAutofit/>
          </a:bodyPr>
          <a:lstStyle/>
          <a:p>
            <a:r>
              <a:rPr lang="en-US" sz="2400" dirty="0"/>
              <a:t>The SBA will provide lenders with up to a 90 percent guaranty on export loans. </a:t>
            </a:r>
          </a:p>
        </p:txBody>
      </p:sp>
      <p:pic>
        <p:nvPicPr>
          <p:cNvPr id="5122" name="Picture 2" descr="C:\Users\BEBetit\Desktop\money.JPG"/>
          <p:cNvPicPr>
            <a:picLocks noChangeAspect="1" noChangeArrowheads="1"/>
          </p:cNvPicPr>
          <p:nvPr/>
        </p:nvPicPr>
        <p:blipFill rotWithShape="1">
          <a:blip r:embed="rId3">
            <a:extLst>
              <a:ext uri="{28A0092B-C50C-407E-A947-70E740481C1C}">
                <a14:useLocalDpi xmlns:a14="http://schemas.microsoft.com/office/drawing/2010/main" val="0"/>
              </a:ext>
            </a:extLst>
          </a:blip>
          <a:srcRect t="7844"/>
          <a:stretch/>
        </p:blipFill>
        <p:spPr bwMode="auto">
          <a:xfrm>
            <a:off x="3419605" y="1678488"/>
            <a:ext cx="2530257" cy="26360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7291" y="3586997"/>
            <a:ext cx="3051794"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Export Express Loan: </a:t>
            </a:r>
            <a:r>
              <a:rPr lang="en-US" sz="2000" dirty="0">
                <a:solidFill>
                  <a:srgbClr val="003F80"/>
                </a:solidFill>
                <a:latin typeface="Source Sans Pro" panose="020B0503030403020204" pitchFamily="34" charset="0"/>
              </a:rPr>
              <a:t>Typically approved within 36 hours &amp; can be up to $500,000.</a:t>
            </a:r>
            <a:endParaRPr lang="en-US" sz="2000" b="1" dirty="0">
              <a:solidFill>
                <a:srgbClr val="003F80"/>
              </a:solidFill>
              <a:latin typeface="Source Sans Pro" panose="020B0503030403020204" pitchFamily="34" charset="0"/>
            </a:endParaRPr>
          </a:p>
        </p:txBody>
      </p:sp>
      <p:sp>
        <p:nvSpPr>
          <p:cNvPr id="11" name="TextBox 10"/>
          <p:cNvSpPr txBox="1"/>
          <p:nvPr/>
        </p:nvSpPr>
        <p:spPr>
          <a:xfrm>
            <a:off x="3032015" y="4643828"/>
            <a:ext cx="3051794" cy="1938992"/>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Export Working Capital Loan: </a:t>
            </a:r>
            <a:r>
              <a:rPr lang="en-US" sz="2000" dirty="0">
                <a:solidFill>
                  <a:srgbClr val="003F80"/>
                </a:solidFill>
                <a:latin typeface="Source Sans Pro" panose="020B0503030403020204" pitchFamily="34" charset="0"/>
              </a:rPr>
              <a:t>Can apply in advance of finalizing export sale/contract. Approved within 5-10 days &amp; can be up to $5 million.</a:t>
            </a:r>
            <a:endParaRPr lang="en-US" sz="2000" b="1" dirty="0">
              <a:solidFill>
                <a:srgbClr val="003F80"/>
              </a:solidFill>
              <a:latin typeface="Source Sans Pro" panose="020B0503030403020204" pitchFamily="34" charset="0"/>
            </a:endParaRPr>
          </a:p>
        </p:txBody>
      </p:sp>
      <p:sp>
        <p:nvSpPr>
          <p:cNvPr id="12" name="TextBox 11"/>
          <p:cNvSpPr txBox="1"/>
          <p:nvPr/>
        </p:nvSpPr>
        <p:spPr>
          <a:xfrm>
            <a:off x="6133194" y="3586997"/>
            <a:ext cx="3051794" cy="224676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International Trade Loan: </a:t>
            </a:r>
            <a:r>
              <a:rPr lang="en-US" sz="2000" dirty="0">
                <a:solidFill>
                  <a:srgbClr val="003F80"/>
                </a:solidFill>
                <a:latin typeface="Source Sans Pro" panose="020B0503030403020204" pitchFamily="34" charset="0"/>
              </a:rPr>
              <a:t>Combination of fixed asset, working capital financing &amp; debt refinancing. SBA’s maximum guaranty of 90%. Up to $5 million.</a:t>
            </a:r>
            <a:endParaRPr lang="en-US" sz="2000" b="1" dirty="0">
              <a:solidFill>
                <a:srgbClr val="003F80"/>
              </a:solidFill>
              <a:latin typeface="Source Sans Pro" panose="020B0503030403020204" pitchFamily="34" charset="0"/>
            </a:endParaRPr>
          </a:p>
        </p:txBody>
      </p:sp>
    </p:spTree>
    <p:extLst>
      <p:ext uri="{BB962C8B-B14F-4D97-AF65-F5344CB8AC3E}">
        <p14:creationId xmlns:p14="http://schemas.microsoft.com/office/powerpoint/2010/main" val="424243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83A0C-03D9-4CFE-A20B-12E0D8BF46DF}"/>
              </a:ext>
            </a:extLst>
          </p:cNvPr>
          <p:cNvSpPr>
            <a:spLocks noGrp="1"/>
          </p:cNvSpPr>
          <p:nvPr>
            <p:ph type="title"/>
          </p:nvPr>
        </p:nvSpPr>
        <p:spPr/>
        <p:txBody>
          <a:bodyPr/>
          <a:lstStyle/>
          <a:p>
            <a:r>
              <a:rPr lang="en-US" dirty="0"/>
              <a:t>SBA – State Trade Expansion Program (STEP)</a:t>
            </a:r>
          </a:p>
        </p:txBody>
      </p:sp>
      <p:sp>
        <p:nvSpPr>
          <p:cNvPr id="5" name="Slide Number Placeholder 4">
            <a:extLst>
              <a:ext uri="{FF2B5EF4-FFF2-40B4-BE49-F238E27FC236}">
                <a16:creationId xmlns:a16="http://schemas.microsoft.com/office/drawing/2014/main" xmlns="" id="{1797D092-DB99-497E-BC0D-EB210B408A0E}"/>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9" name="Rectangle 8">
            <a:extLst>
              <a:ext uri="{FF2B5EF4-FFF2-40B4-BE49-F238E27FC236}">
                <a16:creationId xmlns:a16="http://schemas.microsoft.com/office/drawing/2014/main" xmlns="" id="{F3A82D60-828E-4EDE-96B7-EAD8A7E4DB8D}"/>
              </a:ext>
            </a:extLst>
          </p:cNvPr>
          <p:cNvSpPr/>
          <p:nvPr/>
        </p:nvSpPr>
        <p:spPr>
          <a:xfrm>
            <a:off x="355002" y="914509"/>
            <a:ext cx="8606118" cy="3416320"/>
          </a:xfrm>
          <a:prstGeom prst="rect">
            <a:avLst/>
          </a:prstGeom>
        </p:spPr>
        <p:txBody>
          <a:bodyPr wrap="square">
            <a:spAutoFit/>
          </a:bodyPr>
          <a:lstStyle/>
          <a:p>
            <a:pPr algn="l"/>
            <a:r>
              <a:rPr lang="en-US" b="0" i="0" dirty="0">
                <a:solidFill>
                  <a:srgbClr val="212529"/>
                </a:solidFill>
                <a:effectLst/>
                <a:latin typeface="proxima-nova"/>
              </a:rPr>
              <a:t>The MEDC International Trade Program has a new allocation of State Trade Expansion Program (STEP) funds available for eligible small business concerns. </a:t>
            </a:r>
          </a:p>
          <a:p>
            <a:pPr algn="l"/>
            <a:endParaRPr lang="en-US" dirty="0">
              <a:solidFill>
                <a:srgbClr val="212529"/>
              </a:solidFill>
              <a:latin typeface="proxima-nova"/>
            </a:endParaRPr>
          </a:p>
          <a:p>
            <a:pPr algn="l"/>
            <a:r>
              <a:rPr lang="en-US" b="0" i="0" dirty="0">
                <a:solidFill>
                  <a:srgbClr val="212529"/>
                </a:solidFill>
                <a:effectLst/>
                <a:latin typeface="proxima-nova"/>
              </a:rPr>
              <a:t>On September 8, 2022 the U.S. Small Business Administration (SBA) awarded Michigan the maximum state award of $1,400,000 in MI-STEP funds for FY23. With additional state match funding, total funds available are $1.86 million.</a:t>
            </a:r>
          </a:p>
          <a:p>
            <a:pPr algn="l"/>
            <a:endParaRPr lang="en-US" b="1" i="0" dirty="0">
              <a:solidFill>
                <a:srgbClr val="212529"/>
              </a:solidFill>
              <a:effectLst/>
              <a:latin typeface="proxima-nova"/>
            </a:endParaRPr>
          </a:p>
          <a:p>
            <a:pPr algn="l"/>
            <a:r>
              <a:rPr lang="en-US" b="1" i="0" dirty="0">
                <a:solidFill>
                  <a:srgbClr val="212529"/>
                </a:solidFill>
                <a:effectLst/>
                <a:latin typeface="proxima-nova"/>
              </a:rPr>
              <a:t>The program has three primary objectives:</a:t>
            </a:r>
          </a:p>
          <a:p>
            <a:pPr marL="342900" indent="-342900" algn="l">
              <a:buFont typeface="+mj-lt"/>
              <a:buAutoNum type="arabicPeriod"/>
            </a:pPr>
            <a:r>
              <a:rPr lang="en-US" b="0" i="0" dirty="0">
                <a:solidFill>
                  <a:srgbClr val="212529"/>
                </a:solidFill>
                <a:effectLst/>
                <a:latin typeface="proxima-nova"/>
              </a:rPr>
              <a:t>Increase the number of Michigan small businesses that export</a:t>
            </a:r>
          </a:p>
          <a:p>
            <a:pPr marL="342900" indent="-342900" algn="l">
              <a:buFont typeface="+mj-lt"/>
              <a:buAutoNum type="arabicPeriod"/>
            </a:pPr>
            <a:r>
              <a:rPr lang="en-US" b="0" i="0" dirty="0">
                <a:solidFill>
                  <a:srgbClr val="212529"/>
                </a:solidFill>
                <a:effectLst/>
                <a:latin typeface="proxima-nova"/>
              </a:rPr>
              <a:t>Increase the dollar value of Michigan exports</a:t>
            </a:r>
          </a:p>
          <a:p>
            <a:pPr marL="342900" indent="-342900" algn="l">
              <a:buFont typeface="+mj-lt"/>
              <a:buAutoNum type="arabicPeriod"/>
            </a:pPr>
            <a:r>
              <a:rPr lang="en-US" b="0" i="0" dirty="0">
                <a:solidFill>
                  <a:srgbClr val="212529"/>
                </a:solidFill>
                <a:effectLst/>
                <a:latin typeface="proxima-nova"/>
              </a:rPr>
              <a:t>Increase the number of Michigan small businesses exploring significant new trade opportunities</a:t>
            </a:r>
          </a:p>
        </p:txBody>
      </p:sp>
      <p:pic>
        <p:nvPicPr>
          <p:cNvPr id="15" name="Picture 14">
            <a:extLst>
              <a:ext uri="{FF2B5EF4-FFF2-40B4-BE49-F238E27FC236}">
                <a16:creationId xmlns:a16="http://schemas.microsoft.com/office/drawing/2014/main" xmlns="" id="{EB335797-8ED3-476F-B841-E671F6387DF9}"/>
              </a:ext>
            </a:extLst>
          </p:cNvPr>
          <p:cNvPicPr>
            <a:picLocks noChangeAspect="1"/>
          </p:cNvPicPr>
          <p:nvPr/>
        </p:nvPicPr>
        <p:blipFill>
          <a:blip r:embed="rId2"/>
          <a:stretch>
            <a:fillRect/>
          </a:stretch>
        </p:blipFill>
        <p:spPr>
          <a:xfrm>
            <a:off x="1247775" y="4759329"/>
            <a:ext cx="6648450" cy="838200"/>
          </a:xfrm>
          <a:prstGeom prst="rect">
            <a:avLst/>
          </a:prstGeom>
        </p:spPr>
      </p:pic>
      <p:sp>
        <p:nvSpPr>
          <p:cNvPr id="4" name="TextBox 3">
            <a:extLst>
              <a:ext uri="{FF2B5EF4-FFF2-40B4-BE49-F238E27FC236}">
                <a16:creationId xmlns:a16="http://schemas.microsoft.com/office/drawing/2014/main" xmlns="" id="{1628C425-EFFD-D54A-24CA-EE2BFCD6A01B}"/>
              </a:ext>
            </a:extLst>
          </p:cNvPr>
          <p:cNvSpPr txBox="1"/>
          <p:nvPr/>
        </p:nvSpPr>
        <p:spPr>
          <a:xfrm>
            <a:off x="1167682" y="5730538"/>
            <a:ext cx="6648450" cy="369332"/>
          </a:xfrm>
          <a:prstGeom prst="rect">
            <a:avLst/>
          </a:prstGeom>
          <a:noFill/>
        </p:spPr>
        <p:txBody>
          <a:bodyPr wrap="square">
            <a:spAutoFit/>
          </a:bodyPr>
          <a:lstStyle/>
          <a:p>
            <a:r>
              <a:rPr lang="en-US" dirty="0">
                <a:hlinkClick r:id="rId3"/>
              </a:rPr>
              <a:t>Michigan’s State Trade Expansion Program | Michigan Business</a:t>
            </a:r>
            <a:endParaRPr lang="en-US" dirty="0"/>
          </a:p>
        </p:txBody>
      </p:sp>
    </p:spTree>
    <p:extLst>
      <p:ext uri="{BB962C8B-B14F-4D97-AF65-F5344CB8AC3E}">
        <p14:creationId xmlns:p14="http://schemas.microsoft.com/office/powerpoint/2010/main" val="192365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Financing Options – SBA Traditional Loans</a:t>
            </a:r>
          </a:p>
        </p:txBody>
      </p:sp>
      <p:sp>
        <p:nvSpPr>
          <p:cNvPr id="3" name="Content Placeholder 2"/>
          <p:cNvSpPr>
            <a:spLocks noGrp="1"/>
          </p:cNvSpPr>
          <p:nvPr>
            <p:ph idx="1"/>
          </p:nvPr>
        </p:nvSpPr>
        <p:spPr>
          <a:xfrm>
            <a:off x="457199" y="1027814"/>
            <a:ext cx="8562513" cy="6287386"/>
          </a:xfrm>
        </p:spPr>
        <p:txBody>
          <a:bodyPr>
            <a:normAutofit/>
          </a:bodyPr>
          <a:lstStyle/>
          <a:p>
            <a:pPr marL="0" indent="0">
              <a:buNone/>
            </a:pPr>
            <a:r>
              <a:rPr lang="en-US" sz="2800" b="1" dirty="0">
                <a:solidFill>
                  <a:schemeClr val="tx2"/>
                </a:solidFill>
              </a:rPr>
              <a:t>504 Loan Program</a:t>
            </a:r>
            <a:endParaRPr lang="en-US" sz="2400" dirty="0">
              <a:solidFill>
                <a:schemeClr val="tx2"/>
              </a:solidFill>
            </a:endParaRPr>
          </a:p>
          <a:p>
            <a:pPr marL="342875" lvl="1" indent="0">
              <a:buNone/>
            </a:pPr>
            <a:r>
              <a:rPr lang="en-US" sz="2000" b="1" dirty="0"/>
              <a:t>What is the 504 loan program?</a:t>
            </a:r>
          </a:p>
          <a:p>
            <a:pPr lvl="1"/>
            <a:r>
              <a:rPr lang="en-US" sz="1600" dirty="0"/>
              <a:t>The CDC/504 Loan Program provides long-term, fixed rate financing of up to $5 million for major fixed assets that promote business growth and job creation.  </a:t>
            </a:r>
          </a:p>
          <a:p>
            <a:pPr lvl="1"/>
            <a:r>
              <a:rPr lang="en-US" sz="1600" dirty="0"/>
              <a:t>504 loans are available through Certified Development Companies (CDCs), SBA's community-based partners. CDCs are certified and regulated by SBA.</a:t>
            </a:r>
          </a:p>
          <a:p>
            <a:pPr lvl="1"/>
            <a:endParaRPr lang="en-US" sz="2000" dirty="0"/>
          </a:p>
          <a:p>
            <a:pPr marL="342875" lvl="1" indent="0">
              <a:buNone/>
            </a:pPr>
            <a:r>
              <a:rPr lang="en-US" sz="2000" b="1" dirty="0"/>
              <a:t>Am I eligible?</a:t>
            </a:r>
          </a:p>
          <a:p>
            <a:pPr lvl="1"/>
            <a:r>
              <a:rPr lang="en-US" sz="1600" dirty="0"/>
              <a:t>To be eligible for a 504 Loan, your business must: </a:t>
            </a:r>
          </a:p>
          <a:p>
            <a:pPr lvl="2"/>
            <a:r>
              <a:rPr lang="en-US" sz="1600" dirty="0"/>
              <a:t>Operate as a for-profit company in the United States or its possessions</a:t>
            </a:r>
          </a:p>
          <a:p>
            <a:pPr lvl="2"/>
            <a:r>
              <a:rPr lang="en-US" sz="1600" dirty="0"/>
              <a:t>Have a tangible net worth of less than $15 million</a:t>
            </a:r>
          </a:p>
          <a:p>
            <a:pPr lvl="2"/>
            <a:r>
              <a:rPr lang="en-US" sz="1600" dirty="0"/>
              <a:t>Have an average net income of less than $5 million after federal income taxes for the two years preceding your application</a:t>
            </a:r>
          </a:p>
          <a:p>
            <a:pPr lvl="2"/>
            <a:r>
              <a:rPr lang="en-US" sz="1600" dirty="0"/>
              <a:t>Other general eligibility standards include falling within SBA size guidelines, having qualified management expertise, a feasible business plan, good character and the ability to repay the loan.</a:t>
            </a:r>
          </a:p>
          <a:p>
            <a:pPr lvl="2"/>
            <a:r>
              <a:rPr lang="en-US" sz="1600" dirty="0"/>
              <a:t>Loans </a:t>
            </a:r>
            <a:r>
              <a:rPr lang="en-US" sz="1600" b="1" i="1" u="sng" dirty="0"/>
              <a:t>cannot</a:t>
            </a:r>
            <a:r>
              <a:rPr lang="en-US" sz="1600" dirty="0"/>
              <a:t> be made to businesses engaged in nonprofit, passive, or speculative activities. For additional information on eligibility criteria and loan application requirements, small businesses and lenders are encouraged to contact a Certified Development Company in their area.</a:t>
            </a:r>
          </a:p>
          <a:p>
            <a:pPr lvl="1"/>
            <a:endParaRPr lang="en-US" sz="2000" dirty="0"/>
          </a:p>
          <a:p>
            <a:pPr lvl="1"/>
            <a:endParaRPr lang="en-US" sz="2000" dirty="0"/>
          </a:p>
          <a:p>
            <a:pPr lvl="1"/>
            <a:endParaRPr lang="en-US" sz="2000" dirty="0"/>
          </a:p>
        </p:txBody>
      </p:sp>
      <p:sp>
        <p:nvSpPr>
          <p:cNvPr id="5" name="Slide Number Placeholder 4">
            <a:extLst>
              <a:ext uri="{FF2B5EF4-FFF2-40B4-BE49-F238E27FC236}">
                <a16:creationId xmlns:a16="http://schemas.microsoft.com/office/drawing/2014/main" xmlns="" id="{FC6E170A-CF31-4055-9085-A3F6267D17D4}"/>
              </a:ext>
            </a:extLst>
          </p:cNvPr>
          <p:cNvSpPr>
            <a:spLocks noGrp="1"/>
          </p:cNvSpPr>
          <p:nvPr>
            <p:ph type="sldNum" sz="quarter" idx="12"/>
          </p:nvPr>
        </p:nvSpPr>
        <p:spPr/>
        <p:txBody>
          <a:bodyPr/>
          <a:lstStyle/>
          <a:p>
            <a:fld id="{6ECF81E8-6DE5-4C92-89BE-5D6CD56A8BF1}" type="slidenum">
              <a:rPr lang="en-US" smtClean="0"/>
              <a:pPr/>
              <a:t>15</a:t>
            </a:fld>
            <a:endParaRPr lang="en-US"/>
          </a:p>
        </p:txBody>
      </p:sp>
    </p:spTree>
    <p:extLst>
      <p:ext uri="{BB962C8B-B14F-4D97-AF65-F5344CB8AC3E}">
        <p14:creationId xmlns:p14="http://schemas.microsoft.com/office/powerpoint/2010/main" val="285618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Autofit/>
          </a:bodyPr>
          <a:lstStyle/>
          <a:p>
            <a:r>
              <a:rPr lang="en-US" sz="3300" dirty="0"/>
              <a:t>Financing Options – SBA Non-Traditional Loans</a:t>
            </a:r>
          </a:p>
        </p:txBody>
      </p:sp>
      <p:sp>
        <p:nvSpPr>
          <p:cNvPr id="3" name="Content Placeholder 2"/>
          <p:cNvSpPr>
            <a:spLocks noGrp="1"/>
          </p:cNvSpPr>
          <p:nvPr>
            <p:ph idx="1"/>
          </p:nvPr>
        </p:nvSpPr>
        <p:spPr>
          <a:xfrm>
            <a:off x="457200" y="1371600"/>
            <a:ext cx="8229600" cy="4876800"/>
          </a:xfrm>
        </p:spPr>
        <p:txBody>
          <a:bodyPr>
            <a:normAutofit/>
          </a:bodyPr>
          <a:lstStyle/>
          <a:p>
            <a:pPr marL="342900" lvl="1" indent="-342900">
              <a:buFont typeface="Arial" pitchFamily="34" charset="0"/>
              <a:buChar char="•"/>
            </a:pPr>
            <a:r>
              <a:rPr lang="en-US" sz="2400" b="1" dirty="0"/>
              <a:t>Micro-Loan:  </a:t>
            </a:r>
            <a:r>
              <a:rPr lang="en-US" sz="2400" dirty="0">
                <a:latin typeface="Times New Roman" pitchFamily="18" charset="0"/>
                <a:cs typeface="Times New Roman" pitchFamily="18" charset="0"/>
              </a:rPr>
              <a:t>Under the Microloan Program, SBA makes direct loans to Intermediaries that, in turn, use the proceeds to make small loans to eligible Micro-borrowers.</a:t>
            </a:r>
          </a:p>
          <a:p>
            <a:pPr marL="0" indent="0">
              <a:buNone/>
            </a:pPr>
            <a:endParaRPr lang="en-US" sz="2400" dirty="0"/>
          </a:p>
          <a:p>
            <a:pPr lvl="1">
              <a:buFont typeface="Arial" panose="020B0604020202020204" pitchFamily="34" charset="0"/>
              <a:buChar char="•"/>
              <a:defRPr/>
            </a:pPr>
            <a:r>
              <a:rPr lang="en-US" sz="2400" dirty="0">
                <a:latin typeface="Times New Roman" pitchFamily="18" charset="0"/>
                <a:cs typeface="Times New Roman" pitchFamily="18" charset="0"/>
              </a:rPr>
              <a:t>Non-7(a) Loans </a:t>
            </a:r>
          </a:p>
          <a:p>
            <a:pPr lvl="1">
              <a:buFont typeface="Arial" panose="020B0604020202020204" pitchFamily="34" charset="0"/>
              <a:buChar char="•"/>
              <a:defRPr/>
            </a:pPr>
            <a:r>
              <a:rPr lang="en-US" sz="2400" dirty="0">
                <a:latin typeface="Times New Roman" pitchFamily="18" charset="0"/>
                <a:cs typeface="Times New Roman" pitchFamily="18" charset="0"/>
              </a:rPr>
              <a:t>Loans through nonprofit lending organizations; technical assistance also provided. </a:t>
            </a:r>
          </a:p>
          <a:p>
            <a:pPr lvl="1">
              <a:buFont typeface="Arial" panose="020B0604020202020204" pitchFamily="34" charset="0"/>
              <a:buChar char="•"/>
              <a:defRPr/>
            </a:pPr>
            <a:r>
              <a:rPr lang="en-US" sz="2400" dirty="0">
                <a:latin typeface="Times New Roman" pitchFamily="18" charset="0"/>
                <a:cs typeface="Times New Roman" pitchFamily="18" charset="0"/>
              </a:rPr>
              <a:t>Maximum loan amount is $50,000</a:t>
            </a:r>
          </a:p>
          <a:p>
            <a:pPr lvl="1">
              <a:buFont typeface="Arial" panose="020B0604020202020204" pitchFamily="34" charset="0"/>
              <a:buChar char="•"/>
              <a:defRPr/>
            </a:pPr>
            <a:r>
              <a:rPr lang="en-US" sz="2400" dirty="0">
                <a:latin typeface="Times New Roman" pitchFamily="18" charset="0"/>
                <a:cs typeface="Times New Roman" pitchFamily="18" charset="0"/>
              </a:rPr>
              <a:t>Use of Proceeds: Purchase machinery &amp; equipment, fixtures, leasehold improvements;  working capital; etc. Cannot be used to repay existing debt. </a:t>
            </a:r>
          </a:p>
          <a:p>
            <a:pPr marL="0" indent="0">
              <a:buNone/>
            </a:pPr>
            <a:r>
              <a:rPr lang="en-US" dirty="0"/>
              <a:t>  </a:t>
            </a:r>
          </a:p>
          <a:p>
            <a:pPr marL="457200" lvl="1" indent="0">
              <a:buNone/>
            </a:pPr>
            <a:endParaRPr lang="en-US" dirty="0"/>
          </a:p>
        </p:txBody>
      </p:sp>
      <p:sp>
        <p:nvSpPr>
          <p:cNvPr id="4" name="Slide Number Placeholder 3">
            <a:extLst>
              <a:ext uri="{FF2B5EF4-FFF2-40B4-BE49-F238E27FC236}">
                <a16:creationId xmlns:a16="http://schemas.microsoft.com/office/drawing/2014/main" xmlns="" id="{CE489CBB-3AD8-4F6D-9121-7174410CD8AE}"/>
              </a:ext>
            </a:extLst>
          </p:cNvPr>
          <p:cNvSpPr>
            <a:spLocks noGrp="1"/>
          </p:cNvSpPr>
          <p:nvPr>
            <p:ph type="sldNum" sz="quarter" idx="12"/>
          </p:nvPr>
        </p:nvSpPr>
        <p:spPr/>
        <p:txBody>
          <a:bodyPr/>
          <a:lstStyle/>
          <a:p>
            <a:fld id="{6ECF81E8-6DE5-4C92-89BE-5D6CD56A8BF1}" type="slidenum">
              <a:rPr lang="en-US" smtClean="0"/>
              <a:pPr/>
              <a:t>16</a:t>
            </a:fld>
            <a:endParaRPr lang="en-US"/>
          </a:p>
        </p:txBody>
      </p:sp>
    </p:spTree>
    <p:extLst>
      <p:ext uri="{BB962C8B-B14F-4D97-AF65-F5344CB8AC3E}">
        <p14:creationId xmlns:p14="http://schemas.microsoft.com/office/powerpoint/2010/main" val="108573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Autofit/>
          </a:bodyPr>
          <a:lstStyle/>
          <a:p>
            <a:r>
              <a:rPr lang="en-US" sz="3300" dirty="0"/>
              <a:t>Financing Options – SBA Non-Traditional Loans</a:t>
            </a:r>
          </a:p>
        </p:txBody>
      </p:sp>
      <p:sp>
        <p:nvSpPr>
          <p:cNvPr id="3" name="Content Placeholder 2"/>
          <p:cNvSpPr>
            <a:spLocks noGrp="1"/>
          </p:cNvSpPr>
          <p:nvPr>
            <p:ph idx="1"/>
          </p:nvPr>
        </p:nvSpPr>
        <p:spPr>
          <a:xfrm>
            <a:off x="457200" y="1371600"/>
            <a:ext cx="8229600" cy="4876800"/>
          </a:xfrm>
        </p:spPr>
        <p:txBody>
          <a:bodyPr>
            <a:normAutofit fontScale="77500" lnSpcReduction="20000"/>
          </a:bodyPr>
          <a:lstStyle/>
          <a:p>
            <a:pPr marL="342900" lvl="1" indent="-342900">
              <a:lnSpc>
                <a:spcPct val="134000"/>
              </a:lnSpc>
              <a:spcAft>
                <a:spcPts val="600"/>
              </a:spcAft>
              <a:buFont typeface="Arial" pitchFamily="34" charset="0"/>
              <a:buChar char="•"/>
            </a:pPr>
            <a:r>
              <a:rPr lang="en-US" sz="3100" b="1" dirty="0"/>
              <a:t>Community Advantage:  </a:t>
            </a:r>
            <a:r>
              <a:rPr lang="en-US" sz="1900" dirty="0"/>
              <a:t>Community Advantage (CA) is a pilot loan program introduced by the U.S. Small Business Administration (SBA) to meet the credit, management, and technical assistance needs of small businesses in underserved markets. CA provides mission-oriented lenders, primarily nonprofit financial intermediaries focused on economic development, access to 7(a) loan guaranties for loans of $350,000 or less. </a:t>
            </a:r>
          </a:p>
          <a:p>
            <a:pPr marL="342900" lvl="1" indent="-342900">
              <a:buFont typeface="Arial" pitchFamily="34" charset="0"/>
              <a:buChar char="•"/>
            </a:pPr>
            <a:endParaRPr lang="en-US" sz="2400" b="1" dirty="0"/>
          </a:p>
          <a:p>
            <a:pPr marL="342900" lvl="1" indent="-342900">
              <a:buFont typeface="Arial" pitchFamily="34" charset="0"/>
              <a:buChar char="•"/>
            </a:pPr>
            <a:r>
              <a:rPr lang="en-US" sz="2400" b="1" dirty="0"/>
              <a:t>SBA’s goals for CA are to: </a:t>
            </a:r>
          </a:p>
          <a:p>
            <a:pPr marL="685773" lvl="2" indent="-342900">
              <a:lnSpc>
                <a:spcPct val="134000"/>
              </a:lnSpc>
              <a:spcAft>
                <a:spcPts val="600"/>
              </a:spcAft>
              <a:buFont typeface="Arial" pitchFamily="34" charset="0"/>
              <a:buChar char="•"/>
            </a:pPr>
            <a:r>
              <a:rPr lang="en-US" sz="2100" dirty="0"/>
              <a:t>Increase access to credit for small businesses located in underserved areas; </a:t>
            </a:r>
          </a:p>
          <a:p>
            <a:pPr marL="685773" lvl="2" indent="-342900">
              <a:lnSpc>
                <a:spcPct val="134000"/>
              </a:lnSpc>
              <a:spcAft>
                <a:spcPts val="600"/>
              </a:spcAft>
              <a:buFont typeface="Arial" pitchFamily="34" charset="0"/>
              <a:buChar char="•"/>
            </a:pPr>
            <a:r>
              <a:rPr lang="en-US" sz="2100" dirty="0"/>
              <a:t>Expand points of access to the SBA 7(a) loan program by allowing nontraditional, mission-oriented lenders to participate; </a:t>
            </a:r>
          </a:p>
          <a:p>
            <a:pPr marL="685773" lvl="2" indent="-342900">
              <a:lnSpc>
                <a:spcPct val="134000"/>
              </a:lnSpc>
              <a:spcAft>
                <a:spcPts val="600"/>
              </a:spcAft>
              <a:buFont typeface="Arial" pitchFamily="34" charset="0"/>
              <a:buChar char="•"/>
            </a:pPr>
            <a:r>
              <a:rPr lang="en-US" sz="2100" dirty="0"/>
              <a:t>Provide Management and Technical Assistance (M&amp;TA) to small businesses as needed; and </a:t>
            </a:r>
          </a:p>
          <a:p>
            <a:pPr marL="685773" lvl="2" indent="-342900">
              <a:lnSpc>
                <a:spcPct val="134000"/>
              </a:lnSpc>
              <a:spcAft>
                <a:spcPts val="600"/>
              </a:spcAft>
              <a:buFont typeface="Arial" pitchFamily="34" charset="0"/>
              <a:buChar char="•"/>
            </a:pPr>
            <a:r>
              <a:rPr lang="en-US" sz="2100" dirty="0"/>
              <a:t>Manage portfolio risk. CA is scheduled to operate through September 30</a:t>
            </a:r>
            <a:r>
              <a:rPr lang="en-US" sz="2100"/>
              <a:t>, 2024 </a:t>
            </a:r>
            <a:r>
              <a:rPr lang="en-US" sz="2100" dirty="0"/>
              <a:t>unless extended or made a permanent part of SBA’s financial assistance programs</a:t>
            </a:r>
            <a:r>
              <a:rPr lang="en-US" dirty="0"/>
              <a:t>  </a:t>
            </a:r>
          </a:p>
          <a:p>
            <a:pPr marL="457200" lvl="1" indent="0">
              <a:buNone/>
            </a:pPr>
            <a:endParaRPr lang="en-US" dirty="0"/>
          </a:p>
        </p:txBody>
      </p:sp>
      <p:sp>
        <p:nvSpPr>
          <p:cNvPr id="6" name="Slide Number Placeholder 5">
            <a:extLst>
              <a:ext uri="{FF2B5EF4-FFF2-40B4-BE49-F238E27FC236}">
                <a16:creationId xmlns:a16="http://schemas.microsoft.com/office/drawing/2014/main" xmlns="" id="{E9E053C6-FC9B-4E5F-B91F-861D96A292B8}"/>
              </a:ext>
            </a:extLst>
          </p:cNvPr>
          <p:cNvSpPr>
            <a:spLocks noGrp="1"/>
          </p:cNvSpPr>
          <p:nvPr>
            <p:ph type="sldNum" sz="quarter" idx="12"/>
          </p:nvPr>
        </p:nvSpPr>
        <p:spPr/>
        <p:txBody>
          <a:bodyPr/>
          <a:lstStyle/>
          <a:p>
            <a:fld id="{6ECF81E8-6DE5-4C92-89BE-5D6CD56A8BF1}" type="slidenum">
              <a:rPr lang="en-US" smtClean="0"/>
              <a:pPr/>
              <a:t>17</a:t>
            </a:fld>
            <a:endParaRPr lang="en-US"/>
          </a:p>
        </p:txBody>
      </p:sp>
    </p:spTree>
    <p:extLst>
      <p:ext uri="{BB962C8B-B14F-4D97-AF65-F5344CB8AC3E}">
        <p14:creationId xmlns:p14="http://schemas.microsoft.com/office/powerpoint/2010/main" val="17475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Lender Match</a:t>
            </a:r>
          </a:p>
        </p:txBody>
      </p:sp>
      <p:sp>
        <p:nvSpPr>
          <p:cNvPr id="4" name="Slide Number Placeholder 3"/>
          <p:cNvSpPr>
            <a:spLocks noGrp="1"/>
          </p:cNvSpPr>
          <p:nvPr>
            <p:ph type="sldNum" sz="quarter" idx="12"/>
          </p:nvPr>
        </p:nvSpPr>
        <p:spPr/>
        <p:txBody>
          <a:bodyPr/>
          <a:lstStyle/>
          <a:p>
            <a:fld id="{B1AB44B9-F1EC-4F4B-88D4-413245C9CD3E}" type="slidenum">
              <a:rPr lang="en-US" smtClean="0"/>
              <a:t>18</a:t>
            </a:fld>
            <a:endParaRPr lang="en-US"/>
          </a:p>
        </p:txBody>
      </p:sp>
      <p:sp>
        <p:nvSpPr>
          <p:cNvPr id="18" name="Subtitle 5"/>
          <p:cNvSpPr>
            <a:spLocks noGrp="1"/>
          </p:cNvSpPr>
          <p:nvPr>
            <p:ph type="subTitle" idx="13"/>
          </p:nvPr>
        </p:nvSpPr>
        <p:spPr>
          <a:xfrm>
            <a:off x="628650" y="5818010"/>
            <a:ext cx="7886700" cy="656487"/>
          </a:xfrm>
        </p:spPr>
        <p:txBody>
          <a:bodyPr>
            <a:noAutofit/>
          </a:bodyPr>
          <a:lstStyle/>
          <a:p>
            <a:r>
              <a:rPr lang="en-US" sz="1800" b="0" dirty="0">
                <a:solidFill>
                  <a:schemeClr val="tx1"/>
                </a:solidFill>
              </a:rPr>
              <a:t>Find an SBA-approved lender that’s right for you by visiting </a:t>
            </a:r>
          </a:p>
          <a:p>
            <a:r>
              <a:rPr lang="en-US" sz="2100" dirty="0">
                <a:solidFill>
                  <a:schemeClr val="bg2"/>
                </a:solidFill>
              </a:rPr>
              <a:t>SBA.gov/lendermatch</a:t>
            </a:r>
          </a:p>
        </p:txBody>
      </p:sp>
      <p:grpSp>
        <p:nvGrpSpPr>
          <p:cNvPr id="12" name="Group 11"/>
          <p:cNvGrpSpPr/>
          <p:nvPr/>
        </p:nvGrpSpPr>
        <p:grpSpPr>
          <a:xfrm>
            <a:off x="625712" y="939218"/>
            <a:ext cx="7759932" cy="4752943"/>
            <a:chOff x="625712" y="939218"/>
            <a:chExt cx="7759932" cy="4752943"/>
          </a:xfrm>
        </p:grpSpPr>
        <p:pic>
          <p:nvPicPr>
            <p:cNvPr id="3" name="Picture 2"/>
            <p:cNvPicPr>
              <a:picLocks noChangeAspect="1"/>
            </p:cNvPicPr>
            <p:nvPr/>
          </p:nvPicPr>
          <p:blipFill rotWithShape="1">
            <a:blip r:embed="rId3"/>
            <a:srcRect t="22792" b="17418"/>
            <a:stretch/>
          </p:blipFill>
          <p:spPr>
            <a:xfrm>
              <a:off x="627609" y="939218"/>
              <a:ext cx="3761512" cy="2248999"/>
            </a:xfrm>
            <a:prstGeom prst="rect">
              <a:avLst/>
            </a:prstGeom>
          </p:spPr>
        </p:pic>
        <p:pic>
          <p:nvPicPr>
            <p:cNvPr id="5" name="Picture 4"/>
            <p:cNvPicPr>
              <a:picLocks noChangeAspect="1"/>
            </p:cNvPicPr>
            <p:nvPr/>
          </p:nvPicPr>
          <p:blipFill rotWithShape="1">
            <a:blip r:embed="rId4"/>
            <a:srcRect t="17637" b="22572"/>
            <a:stretch/>
          </p:blipFill>
          <p:spPr>
            <a:xfrm>
              <a:off x="4624131" y="939218"/>
              <a:ext cx="3761513" cy="2248999"/>
            </a:xfrm>
            <a:prstGeom prst="rect">
              <a:avLst/>
            </a:prstGeom>
          </p:spPr>
        </p:pic>
        <p:pic>
          <p:nvPicPr>
            <p:cNvPr id="8" name="Picture 7"/>
            <p:cNvPicPr>
              <a:picLocks noChangeAspect="1"/>
            </p:cNvPicPr>
            <p:nvPr/>
          </p:nvPicPr>
          <p:blipFill rotWithShape="1">
            <a:blip r:embed="rId5"/>
            <a:srcRect t="40262" b="1"/>
            <a:stretch/>
          </p:blipFill>
          <p:spPr>
            <a:xfrm>
              <a:off x="627608" y="3445104"/>
              <a:ext cx="3761513" cy="2247056"/>
            </a:xfrm>
            <a:prstGeom prst="rect">
              <a:avLst/>
            </a:prstGeom>
          </p:spPr>
        </p:pic>
        <p:pic>
          <p:nvPicPr>
            <p:cNvPr id="9" name="Picture 8"/>
            <p:cNvPicPr>
              <a:picLocks noChangeAspect="1"/>
            </p:cNvPicPr>
            <p:nvPr/>
          </p:nvPicPr>
          <p:blipFill rotWithShape="1">
            <a:blip r:embed="rId6"/>
            <a:srcRect t="26564" b="13698"/>
            <a:stretch/>
          </p:blipFill>
          <p:spPr>
            <a:xfrm>
              <a:off x="4624131" y="3445105"/>
              <a:ext cx="3761513" cy="224705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5085" t="8218" r="1348" b="3324"/>
            <a:stretch/>
          </p:blipFill>
          <p:spPr>
            <a:xfrm>
              <a:off x="625712" y="1362268"/>
              <a:ext cx="1553738" cy="1531435"/>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9579" t="8019" r="1320" b="3057"/>
            <a:stretch/>
          </p:blipFill>
          <p:spPr>
            <a:xfrm>
              <a:off x="4624131" y="1360460"/>
              <a:ext cx="2536556" cy="1539497"/>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5226" t="8069" r="158" b="2985"/>
            <a:stretch/>
          </p:blipFill>
          <p:spPr>
            <a:xfrm>
              <a:off x="625712" y="3871190"/>
              <a:ext cx="1552575" cy="1539875"/>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14069" t="8076" b="3006"/>
            <a:stretch/>
          </p:blipFill>
          <p:spPr>
            <a:xfrm>
              <a:off x="4624131" y="3877095"/>
              <a:ext cx="1691982" cy="1533970"/>
            </a:xfrm>
            <a:prstGeom prst="rect">
              <a:avLst/>
            </a:prstGeom>
          </p:spPr>
        </p:pic>
      </p:grpSp>
    </p:spTree>
    <p:extLst>
      <p:ext uri="{BB962C8B-B14F-4D97-AF65-F5344CB8AC3E}">
        <p14:creationId xmlns:p14="http://schemas.microsoft.com/office/powerpoint/2010/main" val="60697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3"/>
          <p:cNvSpPr>
            <a:spLocks noGrp="1"/>
          </p:cNvSpPr>
          <p:nvPr>
            <p:ph type="title"/>
          </p:nvPr>
        </p:nvSpPr>
        <p:spPr>
          <a:xfrm>
            <a:off x="342900" y="273790"/>
            <a:ext cx="8458200" cy="533400"/>
          </a:xfrm>
        </p:spPr>
        <p:txBody>
          <a:bodyPr>
            <a:normAutofit/>
          </a:bodyPr>
          <a:lstStyle/>
          <a:p>
            <a:pPr eaLnBrk="1" hangingPunct="1"/>
            <a:r>
              <a:rPr lang="en-US" sz="3200" b="1" u="sng" dirty="0">
                <a:solidFill>
                  <a:schemeClr val="tx2"/>
                </a:solidFill>
                <a:latin typeface="Source Sans Pro" panose="020B0503030403020204" pitchFamily="34" charset="0"/>
              </a:rPr>
              <a:t>SBA Surety Bond Guarantee Program</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79264496"/>
              </p:ext>
            </p:extLst>
          </p:nvPr>
        </p:nvGraphicFramePr>
        <p:xfrm>
          <a:off x="152399" y="1066800"/>
          <a:ext cx="8800769" cy="5526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9C7A60E8-EA7D-4C40-A1D6-B2F15D47B8BD}"/>
              </a:ext>
            </a:extLst>
          </p:cNvPr>
          <p:cNvSpPr txBox="1"/>
          <p:nvPr/>
        </p:nvSpPr>
        <p:spPr>
          <a:xfrm>
            <a:off x="774060" y="6214878"/>
            <a:ext cx="7808180" cy="369332"/>
          </a:xfrm>
          <a:prstGeom prst="rect">
            <a:avLst/>
          </a:prstGeom>
          <a:noFill/>
        </p:spPr>
        <p:txBody>
          <a:bodyPr wrap="square" rtlCol="0">
            <a:spAutoFit/>
          </a:bodyPr>
          <a:lstStyle/>
          <a:p>
            <a:r>
              <a:rPr lang="en-US" dirty="0"/>
              <a:t>To learn more or find authorized agents click here: </a:t>
            </a:r>
            <a:r>
              <a:rPr lang="en-US" dirty="0">
                <a:hlinkClick r:id="rId8"/>
              </a:rPr>
              <a:t>Surety bonds (sba.gov)</a:t>
            </a:r>
            <a:endParaRPr lang="en-US" dirty="0"/>
          </a:p>
        </p:txBody>
      </p:sp>
      <p:pic>
        <p:nvPicPr>
          <p:cNvPr id="4" name="Picture 3">
            <a:extLst>
              <a:ext uri="{FF2B5EF4-FFF2-40B4-BE49-F238E27FC236}">
                <a16:creationId xmlns:a16="http://schemas.microsoft.com/office/drawing/2014/main" xmlns="" id="{33BEB6F0-84D1-7094-E45A-93436B4CA6D2}"/>
              </a:ext>
            </a:extLst>
          </p:cNvPr>
          <p:cNvPicPr>
            <a:picLocks noChangeAspect="1"/>
          </p:cNvPicPr>
          <p:nvPr/>
        </p:nvPicPr>
        <p:blipFill>
          <a:blip r:embed="rId9"/>
          <a:stretch>
            <a:fillRect/>
          </a:stretch>
        </p:blipFill>
        <p:spPr>
          <a:xfrm>
            <a:off x="421419" y="3698704"/>
            <a:ext cx="8301162" cy="2460421"/>
          </a:xfrm>
          <a:prstGeom prst="rect">
            <a:avLst/>
          </a:prstGeom>
        </p:spPr>
      </p:pic>
    </p:spTree>
    <p:extLst>
      <p:ext uri="{BB962C8B-B14F-4D97-AF65-F5344CB8AC3E}">
        <p14:creationId xmlns:p14="http://schemas.microsoft.com/office/powerpoint/2010/main" val="2672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1790A-AE3F-97EC-830A-78C936D039AB}"/>
              </a:ext>
            </a:extLst>
          </p:cNvPr>
          <p:cNvSpPr>
            <a:spLocks noGrp="1"/>
          </p:cNvSpPr>
          <p:nvPr>
            <p:ph type="ctrTitle"/>
          </p:nvPr>
        </p:nvSpPr>
        <p:spPr>
          <a:xfrm>
            <a:off x="1143000" y="1360614"/>
            <a:ext cx="6858000" cy="1915323"/>
          </a:xfrm>
        </p:spPr>
        <p:txBody>
          <a:bodyPr/>
          <a:lstStyle/>
          <a:p>
            <a:r>
              <a:rPr lang="en-US" dirty="0"/>
              <a:t>SBA 101</a:t>
            </a:r>
          </a:p>
        </p:txBody>
      </p:sp>
      <p:sp>
        <p:nvSpPr>
          <p:cNvPr id="3" name="Subtitle 2">
            <a:extLst>
              <a:ext uri="{FF2B5EF4-FFF2-40B4-BE49-F238E27FC236}">
                <a16:creationId xmlns:a16="http://schemas.microsoft.com/office/drawing/2014/main" xmlns="" id="{2F9CF60F-81C0-BAB0-A04A-27357CF1644F}"/>
              </a:ext>
            </a:extLst>
          </p:cNvPr>
          <p:cNvSpPr>
            <a:spLocks noGrp="1"/>
          </p:cNvSpPr>
          <p:nvPr>
            <p:ph type="subTitle" idx="1"/>
          </p:nvPr>
        </p:nvSpPr>
        <p:spPr>
          <a:xfrm>
            <a:off x="1143000" y="5166547"/>
            <a:ext cx="6858000" cy="455570"/>
          </a:xfrm>
        </p:spPr>
        <p:txBody>
          <a:bodyPr/>
          <a:lstStyle/>
          <a:p>
            <a:r>
              <a:rPr lang="en-US"/>
              <a:t>February 28, </a:t>
            </a:r>
            <a:r>
              <a:rPr lang="en-US" dirty="0"/>
              <a:t>2023</a:t>
            </a:r>
          </a:p>
        </p:txBody>
      </p:sp>
      <p:sp>
        <p:nvSpPr>
          <p:cNvPr id="4" name="Text Placeholder 3">
            <a:extLst>
              <a:ext uri="{FF2B5EF4-FFF2-40B4-BE49-F238E27FC236}">
                <a16:creationId xmlns:a16="http://schemas.microsoft.com/office/drawing/2014/main" xmlns="" id="{619C7995-D49B-78AC-7FE6-4F758188EFB8}"/>
              </a:ext>
            </a:extLst>
          </p:cNvPr>
          <p:cNvSpPr>
            <a:spLocks noGrp="1"/>
          </p:cNvSpPr>
          <p:nvPr>
            <p:ph type="body" sz="quarter" idx="10"/>
          </p:nvPr>
        </p:nvSpPr>
        <p:spPr>
          <a:xfrm>
            <a:off x="1143000" y="4039263"/>
            <a:ext cx="6858000" cy="1355069"/>
          </a:xfrm>
        </p:spPr>
        <p:txBody>
          <a:bodyPr/>
          <a:lstStyle/>
          <a:p>
            <a:r>
              <a:rPr lang="en-US" dirty="0"/>
              <a:t>SBA Michigan District Office</a:t>
            </a:r>
          </a:p>
        </p:txBody>
      </p:sp>
    </p:spTree>
    <p:extLst>
      <p:ext uri="{BB962C8B-B14F-4D97-AF65-F5344CB8AC3E}">
        <p14:creationId xmlns:p14="http://schemas.microsoft.com/office/powerpoint/2010/main" val="334445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7" y="368607"/>
            <a:ext cx="8567663" cy="698023"/>
          </a:xfrm>
        </p:spPr>
        <p:txBody>
          <a:bodyPr>
            <a:normAutofit/>
          </a:bodyPr>
          <a:lstStyle/>
          <a:p>
            <a:r>
              <a:rPr lang="en-US" sz="2400" dirty="0"/>
              <a:t>Fund Innovations with the SBIR-STTR Program</a:t>
            </a:r>
          </a:p>
        </p:txBody>
      </p:sp>
      <p:sp>
        <p:nvSpPr>
          <p:cNvPr id="4" name="Slide Number Placeholder 3"/>
          <p:cNvSpPr>
            <a:spLocks noGrp="1"/>
          </p:cNvSpPr>
          <p:nvPr>
            <p:ph type="sldNum" sz="quarter" idx="12"/>
          </p:nvPr>
        </p:nvSpPr>
        <p:spPr/>
        <p:txBody>
          <a:bodyPr/>
          <a:lstStyle/>
          <a:p>
            <a:fld id="{B1AB44B9-F1EC-4F4B-88D4-413245C9CD3E}" type="slidenum">
              <a:rPr lang="en-US" smtClean="0"/>
              <a:t>20</a:t>
            </a:fld>
            <a:endParaRPr lang="en-US"/>
          </a:p>
        </p:txBody>
      </p:sp>
      <p:sp>
        <p:nvSpPr>
          <p:cNvPr id="14" name="Content Placeholder 6"/>
          <p:cNvSpPr txBox="1">
            <a:spLocks/>
          </p:cNvSpPr>
          <p:nvPr/>
        </p:nvSpPr>
        <p:spPr>
          <a:xfrm>
            <a:off x="0" y="5791369"/>
            <a:ext cx="9144000" cy="697585"/>
          </a:xfrm>
          <a:prstGeom prst="rect">
            <a:avLst/>
          </a:prstGeom>
        </p:spPr>
        <p:txBody>
          <a:bodyPr vert="horz" lIns="91440" tIns="45720" rIns="91440" bIns="45720" rtlCol="0">
            <a:normAutofit fontScale="92500" lnSpcReduction="10000"/>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defTabSz="914400">
              <a:lnSpc>
                <a:spcPct val="100000"/>
              </a:lnSpc>
              <a:spcBef>
                <a:spcPts val="0"/>
              </a:spcBef>
              <a:buFont typeface="Arial"/>
              <a:buNone/>
            </a:pPr>
            <a:r>
              <a:rPr lang="en-US" dirty="0"/>
              <a:t>Learn more at </a:t>
            </a:r>
            <a:r>
              <a:rPr lang="en-US" sz="2400" b="1" dirty="0">
                <a:solidFill>
                  <a:schemeClr val="bg2"/>
                </a:solidFill>
                <a:hlinkClick r:id="rId3"/>
              </a:rPr>
              <a:t>SBIR.gov</a:t>
            </a:r>
            <a:endParaRPr lang="en-US" sz="2400" b="1" dirty="0">
              <a:solidFill>
                <a:schemeClr val="bg2"/>
              </a:solidFill>
            </a:endParaRPr>
          </a:p>
          <a:p>
            <a:pPr marL="0" indent="0" algn="ctr" defTabSz="914400">
              <a:lnSpc>
                <a:spcPct val="100000"/>
              </a:lnSpc>
              <a:spcBef>
                <a:spcPts val="0"/>
              </a:spcBef>
              <a:buFont typeface="Arial"/>
              <a:buNone/>
            </a:pPr>
            <a:r>
              <a:rPr lang="en-US" sz="2400" b="1" i="1" dirty="0"/>
              <a:t>For one-on-one support please contact the </a:t>
            </a:r>
            <a:r>
              <a:rPr lang="en-US" sz="2400" b="1" i="1" dirty="0">
                <a:hlinkClick r:id="rId4"/>
              </a:rPr>
              <a:t>MISBDC Tech Team</a:t>
            </a:r>
            <a:endParaRPr lang="en-US" sz="2400" b="1" i="1" dirty="0"/>
          </a:p>
        </p:txBody>
      </p:sp>
      <p:sp>
        <p:nvSpPr>
          <p:cNvPr id="17" name="Content Placeholder 6"/>
          <p:cNvSpPr txBox="1">
            <a:spLocks/>
          </p:cNvSpPr>
          <p:nvPr/>
        </p:nvSpPr>
        <p:spPr>
          <a:xfrm>
            <a:off x="628650" y="1342750"/>
            <a:ext cx="7886700" cy="1446113"/>
          </a:xfrm>
          <a:prstGeom prst="rect">
            <a:avLst/>
          </a:prstGeom>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100000"/>
              </a:lnSpc>
              <a:spcBef>
                <a:spcPts val="0"/>
              </a:spcBef>
              <a:buNone/>
            </a:pPr>
            <a:r>
              <a:rPr lang="en-US" dirty="0"/>
              <a:t>Technology-focused small businesses looking to fund research and development or prototyping operations, may qualify for </a:t>
            </a:r>
            <a:r>
              <a:rPr lang="en-US" b="1" dirty="0"/>
              <a:t>federal grants</a:t>
            </a:r>
            <a:r>
              <a:rPr lang="en-US" dirty="0"/>
              <a:t> from 11 federal agencies participating in the SBIR-STTR program.</a:t>
            </a:r>
          </a:p>
        </p:txBody>
      </p:sp>
      <p:pic>
        <p:nvPicPr>
          <p:cNvPr id="3" name="Picture 2"/>
          <p:cNvPicPr>
            <a:picLocks noChangeAspect="1"/>
          </p:cNvPicPr>
          <p:nvPr/>
        </p:nvPicPr>
        <p:blipFill>
          <a:blip r:embed="rId5"/>
          <a:stretch>
            <a:fillRect/>
          </a:stretch>
        </p:blipFill>
        <p:spPr>
          <a:xfrm>
            <a:off x="808531" y="3511016"/>
            <a:ext cx="3149600" cy="1028700"/>
          </a:xfrm>
          <a:prstGeom prst="rect">
            <a:avLst/>
          </a:prstGeom>
        </p:spPr>
      </p:pic>
      <p:sp>
        <p:nvSpPr>
          <p:cNvPr id="10" name="Content Placeholder 6"/>
          <p:cNvSpPr txBox="1">
            <a:spLocks/>
          </p:cNvSpPr>
          <p:nvPr/>
        </p:nvSpPr>
        <p:spPr>
          <a:xfrm>
            <a:off x="4727745" y="2729595"/>
            <a:ext cx="3787605" cy="3061774"/>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Key areas for funding include: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lnSpc>
                <a:spcPct val="100000"/>
              </a:lnSpc>
              <a:spcBef>
                <a:spcPts val="0"/>
              </a:spcBef>
            </a:pPr>
            <a:r>
              <a:rPr lang="en-US" dirty="0"/>
              <a:t>Artificial intelligence</a:t>
            </a:r>
          </a:p>
          <a:p>
            <a:pPr defTabSz="914400">
              <a:lnSpc>
                <a:spcPct val="100000"/>
              </a:lnSpc>
              <a:spcBef>
                <a:spcPts val="0"/>
              </a:spcBef>
            </a:pPr>
            <a:r>
              <a:rPr lang="en-US" dirty="0"/>
              <a:t>Nanomaterials</a:t>
            </a:r>
          </a:p>
          <a:p>
            <a:pPr defTabSz="914400">
              <a:lnSpc>
                <a:spcPct val="100000"/>
              </a:lnSpc>
              <a:spcBef>
                <a:spcPts val="0"/>
              </a:spcBef>
            </a:pPr>
            <a:r>
              <a:rPr lang="en-US" dirty="0"/>
              <a:t>Clean energy</a:t>
            </a:r>
          </a:p>
          <a:p>
            <a:pPr defTabSz="914400">
              <a:lnSpc>
                <a:spcPct val="100000"/>
              </a:lnSpc>
              <a:spcBef>
                <a:spcPts val="0"/>
              </a:spcBef>
            </a:pPr>
            <a:r>
              <a:rPr lang="en-US" dirty="0"/>
              <a:t>Water filtration</a:t>
            </a:r>
          </a:p>
          <a:p>
            <a:pPr defTabSz="914400">
              <a:lnSpc>
                <a:spcPct val="100000"/>
              </a:lnSpc>
              <a:spcBef>
                <a:spcPts val="0"/>
              </a:spcBef>
            </a:pPr>
            <a:r>
              <a:rPr lang="en-US" dirty="0"/>
              <a:t>Education technology</a:t>
            </a:r>
          </a:p>
          <a:p>
            <a:pPr defTabSz="914400">
              <a:lnSpc>
                <a:spcPct val="100000"/>
              </a:lnSpc>
              <a:spcBef>
                <a:spcPts val="0"/>
              </a:spcBef>
            </a:pPr>
            <a:r>
              <a:rPr lang="en-US" dirty="0"/>
              <a:t>Wearable technology</a:t>
            </a:r>
          </a:p>
          <a:p>
            <a:pPr defTabSz="914400">
              <a:lnSpc>
                <a:spcPct val="100000"/>
              </a:lnSpc>
              <a:spcBef>
                <a:spcPts val="0"/>
              </a:spcBef>
            </a:pPr>
            <a:endParaRPr lang="en-US" dirty="0"/>
          </a:p>
        </p:txBody>
      </p:sp>
    </p:spTree>
    <p:extLst>
      <p:ext uri="{BB962C8B-B14F-4D97-AF65-F5344CB8AC3E}">
        <p14:creationId xmlns:p14="http://schemas.microsoft.com/office/powerpoint/2010/main" val="51854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114" y="1122363"/>
            <a:ext cx="7680960" cy="2387600"/>
          </a:xfrm>
        </p:spPr>
        <p:txBody>
          <a:bodyPr>
            <a:normAutofit/>
          </a:bodyPr>
          <a:lstStyle/>
          <a:p>
            <a:r>
              <a:rPr lang="en-US" sz="8000" dirty="0"/>
              <a:t>CONTRACTING</a:t>
            </a:r>
          </a:p>
        </p:txBody>
      </p:sp>
      <p:sp>
        <p:nvSpPr>
          <p:cNvPr id="3" name="Subtitle 2"/>
          <p:cNvSpPr>
            <a:spLocks noGrp="1"/>
          </p:cNvSpPr>
          <p:nvPr>
            <p:ph type="subTitle" idx="1"/>
          </p:nvPr>
        </p:nvSpPr>
        <p:spPr/>
        <p:txBody>
          <a:bodyPr>
            <a:normAutofit/>
          </a:bodyPr>
          <a:lstStyle/>
          <a:p>
            <a:r>
              <a:rPr lang="en-US" sz="4800" dirty="0"/>
              <a:t>Certifications &amp; Registration</a:t>
            </a:r>
          </a:p>
        </p:txBody>
      </p:sp>
    </p:spTree>
    <p:extLst>
      <p:ext uri="{BB962C8B-B14F-4D97-AF65-F5344CB8AC3E}">
        <p14:creationId xmlns:p14="http://schemas.microsoft.com/office/powerpoint/2010/main" val="62612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Ready to Consider Federal Contracting?</a:t>
            </a:r>
          </a:p>
        </p:txBody>
      </p:sp>
      <p:sp>
        <p:nvSpPr>
          <p:cNvPr id="3" name="Content Placeholder 2"/>
          <p:cNvSpPr>
            <a:spLocks noGrp="1"/>
          </p:cNvSpPr>
          <p:nvPr>
            <p:ph idx="1"/>
          </p:nvPr>
        </p:nvSpPr>
        <p:spPr>
          <a:xfrm>
            <a:off x="118872" y="850392"/>
            <a:ext cx="8842248" cy="5709039"/>
          </a:xfrm>
        </p:spPr>
        <p:txBody>
          <a:bodyPr>
            <a:normAutofit fontScale="47500" lnSpcReduction="20000"/>
          </a:bodyPr>
          <a:lstStyle/>
          <a:p>
            <a:pPr lvl="1">
              <a:lnSpc>
                <a:spcPct val="170000"/>
              </a:lnSpc>
              <a:buFont typeface="Wingdings" pitchFamily="2" charset="2"/>
              <a:buChar char="§"/>
            </a:pPr>
            <a:r>
              <a:rPr lang="en-US" sz="3800" dirty="0"/>
              <a:t>U. S. Federal government is the world’s largest buyer of goods and services.     </a:t>
            </a:r>
          </a:p>
          <a:p>
            <a:pPr lvl="1">
              <a:lnSpc>
                <a:spcPct val="170000"/>
              </a:lnSpc>
              <a:buFont typeface="Wingdings" pitchFamily="2" charset="2"/>
              <a:buChar char="§"/>
            </a:pPr>
            <a:r>
              <a:rPr lang="en-US" sz="3800" dirty="0"/>
              <a:t>Government purchases total over $533 billion a year.</a:t>
            </a:r>
          </a:p>
          <a:p>
            <a:pPr lvl="1">
              <a:lnSpc>
                <a:spcPct val="170000"/>
              </a:lnSpc>
              <a:buFont typeface="Wingdings" pitchFamily="2" charset="2"/>
              <a:buChar char="§"/>
            </a:pPr>
            <a:r>
              <a:rPr lang="en-US" sz="3800" dirty="0"/>
              <a:t>Required by law to provide contract opportunities to small businesses</a:t>
            </a:r>
          </a:p>
          <a:p>
            <a:pPr lvl="1">
              <a:lnSpc>
                <a:spcPct val="170000"/>
              </a:lnSpc>
              <a:buFont typeface="Wingdings" pitchFamily="2" charset="2"/>
              <a:buChar char="§"/>
            </a:pPr>
            <a:r>
              <a:rPr lang="en-US" sz="3800" dirty="0"/>
              <a:t>The statutory goals:</a:t>
            </a:r>
          </a:p>
          <a:p>
            <a:pPr lvl="1">
              <a:buFont typeface="Wingdings" pitchFamily="2" charset="2"/>
              <a:buChar char="§"/>
            </a:pPr>
            <a:endParaRPr lang="en-US" sz="3400" dirty="0"/>
          </a:p>
          <a:p>
            <a:pPr lvl="2">
              <a:buFont typeface="Wingdings" pitchFamily="2" charset="2"/>
              <a:buChar char="ü"/>
            </a:pPr>
            <a:r>
              <a:rPr lang="en-US" sz="3400" dirty="0"/>
              <a:t>23% to small businesses </a:t>
            </a:r>
          </a:p>
          <a:p>
            <a:pPr lvl="2">
              <a:buFont typeface="Wingdings" pitchFamily="2" charset="2"/>
              <a:buChar char="§"/>
            </a:pPr>
            <a:endParaRPr lang="en-US" sz="3400" dirty="0"/>
          </a:p>
          <a:p>
            <a:pPr lvl="2">
              <a:buFont typeface="Wingdings" pitchFamily="2" charset="2"/>
              <a:buChar char="ü"/>
            </a:pPr>
            <a:r>
              <a:rPr lang="en-US" sz="3400" dirty="0"/>
              <a:t>5% to small disadvantaged businesses for prime</a:t>
            </a:r>
          </a:p>
          <a:p>
            <a:pPr marL="857250" lvl="2" indent="0">
              <a:buNone/>
            </a:pPr>
            <a:r>
              <a:rPr lang="en-US" sz="3400" dirty="0"/>
              <a:t>      and subcontracts, including 8(a)</a:t>
            </a:r>
          </a:p>
          <a:p>
            <a:pPr marL="857250" lvl="2" indent="0">
              <a:buNone/>
            </a:pPr>
            <a:endParaRPr lang="en-US" sz="3400" dirty="0"/>
          </a:p>
          <a:p>
            <a:pPr lvl="2">
              <a:buFont typeface="Wingdings" pitchFamily="2" charset="2"/>
              <a:buChar char="ü"/>
            </a:pPr>
            <a:r>
              <a:rPr lang="en-US" sz="3400" dirty="0"/>
              <a:t>5% to women-owned small businesses for prime </a:t>
            </a:r>
          </a:p>
          <a:p>
            <a:pPr marL="857250" lvl="2" indent="0">
              <a:buNone/>
            </a:pPr>
            <a:r>
              <a:rPr lang="en-US" sz="3400" dirty="0"/>
              <a:t>      and subcontracts</a:t>
            </a:r>
          </a:p>
          <a:p>
            <a:pPr marL="857250" lvl="2" indent="0">
              <a:buNone/>
            </a:pPr>
            <a:endParaRPr lang="en-US" sz="3400" dirty="0"/>
          </a:p>
          <a:p>
            <a:pPr lvl="2">
              <a:buFont typeface="Wingdings" pitchFamily="2" charset="2"/>
              <a:buChar char="ü"/>
            </a:pPr>
            <a:r>
              <a:rPr lang="en-US" sz="3400" dirty="0"/>
              <a:t>3% to Historically Underutilized Business Zone </a:t>
            </a:r>
          </a:p>
          <a:p>
            <a:pPr marL="857250" lvl="2" indent="0">
              <a:buNone/>
            </a:pPr>
            <a:r>
              <a:rPr lang="en-US" sz="3400" dirty="0"/>
              <a:t>      (HUBZone) small businesses</a:t>
            </a:r>
          </a:p>
          <a:p>
            <a:pPr marL="857250" lvl="2" indent="0">
              <a:buNone/>
            </a:pPr>
            <a:endParaRPr lang="en-US" sz="3400" dirty="0"/>
          </a:p>
          <a:p>
            <a:pPr lvl="2">
              <a:buFont typeface="Wingdings" pitchFamily="2" charset="2"/>
              <a:buChar char="ü"/>
            </a:pPr>
            <a:r>
              <a:rPr lang="en-US" sz="3400" dirty="0"/>
              <a:t>3% to small service-disabled, veteran-owned </a:t>
            </a:r>
          </a:p>
          <a:p>
            <a:pPr marL="857250" lvl="2" indent="0">
              <a:buNone/>
            </a:pPr>
            <a:r>
              <a:rPr lang="en-US" sz="3400" dirty="0"/>
              <a:t>      businesses for prime and subcontracts</a:t>
            </a:r>
          </a:p>
          <a:p>
            <a:pPr marL="857250" lvl="2" indent="0">
              <a:buNone/>
            </a:pPr>
            <a:endParaRPr lang="en-US" sz="3000" dirty="0"/>
          </a:p>
          <a:p>
            <a:pPr marL="514377" lvl="1" indent="0">
              <a:buNone/>
            </a:pPr>
            <a:r>
              <a:rPr lang="en-US" sz="3300" b="1" i="1" dirty="0"/>
              <a:t>Evaluate your readiness &amp; learn more by visiting:</a:t>
            </a:r>
          </a:p>
          <a:p>
            <a:pPr marL="514377" lvl="1" indent="0">
              <a:buNone/>
            </a:pPr>
            <a:r>
              <a:rPr lang="en-US" sz="3300" b="1" i="1" dirty="0">
                <a:hlinkClick r:id="rId2"/>
              </a:rPr>
              <a:t>SBA.gov/contracting</a:t>
            </a:r>
            <a:endParaRPr lang="en-US" sz="3300" b="1" i="1" dirty="0"/>
          </a:p>
          <a:p>
            <a:pPr marL="514377" lvl="1" indent="0">
              <a:buNone/>
            </a:pPr>
            <a:endParaRPr lang="en-US" sz="3300" b="1" i="1" dirty="0"/>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22</a:t>
            </a:fld>
            <a:endParaRPr lang="en-US" dirty="0"/>
          </a:p>
        </p:txBody>
      </p:sp>
      <p:pic>
        <p:nvPicPr>
          <p:cNvPr id="9" name="Picture 8">
            <a:extLst>
              <a:ext uri="{FF2B5EF4-FFF2-40B4-BE49-F238E27FC236}">
                <a16:creationId xmlns:a16="http://schemas.microsoft.com/office/drawing/2014/main" xmlns="" id="{77B3ED04-3222-4AD1-9536-D763292E1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510" y="2649348"/>
            <a:ext cx="931562" cy="931562"/>
          </a:xfrm>
          <a:prstGeom prst="rect">
            <a:avLst/>
          </a:prstGeom>
        </p:spPr>
      </p:pic>
      <p:pic>
        <p:nvPicPr>
          <p:cNvPr id="10" name="Picture 9">
            <a:extLst>
              <a:ext uri="{FF2B5EF4-FFF2-40B4-BE49-F238E27FC236}">
                <a16:creationId xmlns:a16="http://schemas.microsoft.com/office/drawing/2014/main" xmlns="" id="{B11D6694-EE58-4661-814F-1BF9E9C0C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510" y="4040429"/>
            <a:ext cx="1048105" cy="1048105"/>
          </a:xfrm>
          <a:prstGeom prst="rect">
            <a:avLst/>
          </a:prstGeom>
        </p:spPr>
      </p:pic>
      <p:pic>
        <p:nvPicPr>
          <p:cNvPr id="11" name="Picture 10">
            <a:extLst>
              <a:ext uri="{FF2B5EF4-FFF2-40B4-BE49-F238E27FC236}">
                <a16:creationId xmlns:a16="http://schemas.microsoft.com/office/drawing/2014/main" xmlns="" id="{46E6061D-B4B4-47E4-8660-DFFFC730A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510" y="5548054"/>
            <a:ext cx="968408" cy="968408"/>
          </a:xfrm>
          <a:prstGeom prst="rect">
            <a:avLst/>
          </a:prstGeom>
        </p:spPr>
      </p:pic>
    </p:spTree>
    <p:extLst>
      <p:ext uri="{BB962C8B-B14F-4D97-AF65-F5344CB8AC3E}">
        <p14:creationId xmlns:p14="http://schemas.microsoft.com/office/powerpoint/2010/main" val="259485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CERTIFICATIONS</a:t>
            </a:r>
          </a:p>
        </p:txBody>
      </p:sp>
      <p:sp>
        <p:nvSpPr>
          <p:cNvPr id="4" name="Slide Number Placeholder 3"/>
          <p:cNvSpPr>
            <a:spLocks noGrp="1"/>
          </p:cNvSpPr>
          <p:nvPr>
            <p:ph type="sldNum" sz="quarter" idx="12"/>
          </p:nvPr>
        </p:nvSpPr>
        <p:spPr/>
        <p:txBody>
          <a:bodyPr/>
          <a:lstStyle/>
          <a:p>
            <a:fld id="{B1AB44B9-F1EC-4F4B-88D4-413245C9CD3E}" type="slidenum">
              <a:rPr lang="en-US" smtClean="0"/>
              <a:t>23</a:t>
            </a:fld>
            <a:endParaRPr lang="en-US"/>
          </a:p>
        </p:txBody>
      </p:sp>
      <p:sp>
        <p:nvSpPr>
          <p:cNvPr id="5" name="Subtitle 4"/>
          <p:cNvSpPr>
            <a:spLocks noGrp="1"/>
          </p:cNvSpPr>
          <p:nvPr>
            <p:ph type="subTitle" idx="13"/>
          </p:nvPr>
        </p:nvSpPr>
        <p:spPr>
          <a:xfrm>
            <a:off x="628650" y="967512"/>
            <a:ext cx="7886700" cy="907783"/>
          </a:xfrm>
        </p:spPr>
        <p:txBody>
          <a:bodyPr>
            <a:normAutofit fontScale="92500" lnSpcReduction="10000"/>
          </a:bodyPr>
          <a:lstStyle/>
          <a:p>
            <a:r>
              <a:rPr lang="en-US" sz="2400" dirty="0"/>
              <a:t>The federal government tries to award a significant percentage of government contracting dollars to small businesses, including those in the following programs:</a:t>
            </a:r>
          </a:p>
        </p:txBody>
      </p:sp>
      <p:pic>
        <p:nvPicPr>
          <p:cNvPr id="3074" name="Picture 2" descr="C:\Users\BEBetit\Desktop\Contracting Certifica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r="47286"/>
          <a:stretch/>
        </p:blipFill>
        <p:spPr bwMode="auto">
          <a:xfrm>
            <a:off x="878032" y="1930715"/>
            <a:ext cx="7448549" cy="2523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1275" y="4790941"/>
            <a:ext cx="3554570"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8(a) Business Development: </a:t>
            </a:r>
            <a:r>
              <a:rPr lang="en-US" sz="2000" dirty="0">
                <a:solidFill>
                  <a:srgbClr val="003F80"/>
                </a:solidFill>
                <a:latin typeface="Source Sans Pro" panose="020B0503030403020204" pitchFamily="34" charset="0"/>
              </a:rPr>
              <a:t>Owned by socially &amp; economically disadvantages people or entities.</a:t>
            </a:r>
            <a:endParaRPr lang="en-US" sz="2000" b="1" dirty="0">
              <a:solidFill>
                <a:srgbClr val="003F80"/>
              </a:solidFill>
              <a:latin typeface="Source Sans Pro" panose="020B0503030403020204" pitchFamily="34" charset="0"/>
            </a:endParaRPr>
          </a:p>
        </p:txBody>
      </p:sp>
      <p:sp>
        <p:nvSpPr>
          <p:cNvPr id="12" name="TextBox 11"/>
          <p:cNvSpPr txBox="1"/>
          <p:nvPr/>
        </p:nvSpPr>
        <p:spPr>
          <a:xfrm>
            <a:off x="4630017" y="4763226"/>
            <a:ext cx="3554570" cy="1323439"/>
          </a:xfrm>
          <a:prstGeom prst="rect">
            <a:avLst/>
          </a:prstGeom>
          <a:noFill/>
        </p:spPr>
        <p:txBody>
          <a:bodyPr wrap="square" rtlCol="0">
            <a:spAutoFit/>
          </a:bodyPr>
          <a:lstStyle/>
          <a:p>
            <a:r>
              <a:rPr lang="en-US" sz="2000" b="1" dirty="0" err="1">
                <a:solidFill>
                  <a:srgbClr val="003F80"/>
                </a:solidFill>
                <a:latin typeface="Source Sans Pro" panose="020B0503030403020204" pitchFamily="34" charset="0"/>
              </a:rPr>
              <a:t>HUBZone</a:t>
            </a:r>
            <a:r>
              <a:rPr lang="en-US" sz="2000" b="1" dirty="0">
                <a:solidFill>
                  <a:srgbClr val="003F80"/>
                </a:solidFill>
                <a:latin typeface="Source Sans Pro" panose="020B0503030403020204" pitchFamily="34" charset="0"/>
              </a:rPr>
              <a:t> Program: </a:t>
            </a:r>
            <a:r>
              <a:rPr lang="en-US" sz="2000" dirty="0">
                <a:solidFill>
                  <a:srgbClr val="003F80"/>
                </a:solidFill>
                <a:latin typeface="Source Sans Pro" panose="020B0503030403020204" pitchFamily="34" charset="0"/>
              </a:rPr>
              <a:t>In historically underutilized business zone, w/ 35 percent of employees living in a </a:t>
            </a:r>
            <a:r>
              <a:rPr lang="en-US" sz="2000" dirty="0" err="1">
                <a:solidFill>
                  <a:srgbClr val="003F80"/>
                </a:solidFill>
                <a:latin typeface="Source Sans Pro" panose="020B0503030403020204" pitchFamily="34" charset="0"/>
              </a:rPr>
              <a:t>HUBZone</a:t>
            </a:r>
            <a:r>
              <a:rPr lang="en-US" sz="2000" dirty="0">
                <a:solidFill>
                  <a:srgbClr val="003F80"/>
                </a:solidFill>
                <a:latin typeface="Source Sans Pro" panose="020B0503030403020204" pitchFamily="34" charset="0"/>
              </a:rPr>
              <a:t>.</a:t>
            </a:r>
            <a:endParaRPr lang="en-US" sz="2000" b="1" dirty="0">
              <a:solidFill>
                <a:srgbClr val="003F80"/>
              </a:solidFill>
              <a:latin typeface="Source Sans Pro" panose="020B0503030403020204" pitchFamily="34" charset="0"/>
            </a:endParaRPr>
          </a:p>
        </p:txBody>
      </p:sp>
    </p:spTree>
    <p:extLst>
      <p:ext uri="{BB962C8B-B14F-4D97-AF65-F5344CB8AC3E}">
        <p14:creationId xmlns:p14="http://schemas.microsoft.com/office/powerpoint/2010/main" val="372828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CERTIFICATIONS</a:t>
            </a:r>
          </a:p>
        </p:txBody>
      </p:sp>
      <p:sp>
        <p:nvSpPr>
          <p:cNvPr id="4" name="Slide Number Placeholder 3"/>
          <p:cNvSpPr>
            <a:spLocks noGrp="1"/>
          </p:cNvSpPr>
          <p:nvPr>
            <p:ph type="sldNum" sz="quarter" idx="12"/>
          </p:nvPr>
        </p:nvSpPr>
        <p:spPr/>
        <p:txBody>
          <a:bodyPr/>
          <a:lstStyle/>
          <a:p>
            <a:fld id="{B1AB44B9-F1EC-4F4B-88D4-413245C9CD3E}" type="slidenum">
              <a:rPr lang="en-US" smtClean="0"/>
              <a:t>24</a:t>
            </a:fld>
            <a:endParaRPr lang="en-US"/>
          </a:p>
        </p:txBody>
      </p:sp>
      <p:sp>
        <p:nvSpPr>
          <p:cNvPr id="5" name="Subtitle 4"/>
          <p:cNvSpPr>
            <a:spLocks noGrp="1"/>
          </p:cNvSpPr>
          <p:nvPr>
            <p:ph type="subTitle" idx="13"/>
          </p:nvPr>
        </p:nvSpPr>
        <p:spPr>
          <a:xfrm>
            <a:off x="628650" y="967512"/>
            <a:ext cx="7886700" cy="907783"/>
          </a:xfrm>
        </p:spPr>
        <p:txBody>
          <a:bodyPr>
            <a:normAutofit fontScale="92500" lnSpcReduction="10000"/>
          </a:bodyPr>
          <a:lstStyle/>
          <a:p>
            <a:r>
              <a:rPr lang="en-US" sz="2400" dirty="0"/>
              <a:t>The federal government tries to award a significant percentage of government contracting dollars to small businesses, including those in the following programs:</a:t>
            </a:r>
          </a:p>
        </p:txBody>
      </p:sp>
      <p:pic>
        <p:nvPicPr>
          <p:cNvPr id="3074" name="Picture 2" descr="C:\Users\BEBetit\Desktop\Contracting Certifica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l="54126"/>
          <a:stretch/>
        </p:blipFill>
        <p:spPr bwMode="auto">
          <a:xfrm>
            <a:off x="1454740" y="2067449"/>
            <a:ext cx="6248400" cy="2432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275" y="4790941"/>
            <a:ext cx="3554570" cy="1631216"/>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Women-Owned Small Business Program: </a:t>
            </a:r>
            <a:r>
              <a:rPr lang="en-US" sz="2000" dirty="0">
                <a:solidFill>
                  <a:srgbClr val="003F80"/>
                </a:solidFill>
                <a:latin typeface="Source Sans Pro" panose="020B0503030403020204" pitchFamily="34" charset="0"/>
              </a:rPr>
              <a:t>Be 51% owned &amp; controlled by women who are U.S. citizens; women manage day-to-day operations.</a:t>
            </a:r>
            <a:endParaRPr lang="en-US" sz="2000" b="1" dirty="0">
              <a:solidFill>
                <a:srgbClr val="003F80"/>
              </a:solidFill>
              <a:latin typeface="Source Sans Pro" panose="020B0503030403020204" pitchFamily="34" charset="0"/>
            </a:endParaRPr>
          </a:p>
        </p:txBody>
      </p:sp>
      <p:sp>
        <p:nvSpPr>
          <p:cNvPr id="7" name="TextBox 6"/>
          <p:cNvSpPr txBox="1"/>
          <p:nvPr/>
        </p:nvSpPr>
        <p:spPr>
          <a:xfrm>
            <a:off x="4739152" y="4760494"/>
            <a:ext cx="3554570" cy="1938992"/>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Service-Disabled Veteran-Owned Small Business Program: </a:t>
            </a:r>
            <a:r>
              <a:rPr lang="en-US" sz="2000" dirty="0">
                <a:solidFill>
                  <a:srgbClr val="003F80"/>
                </a:solidFill>
                <a:latin typeface="Source Sans Pro" panose="020B0503030403020204" pitchFamily="34" charset="0"/>
              </a:rPr>
              <a:t>Be 51% owned &amp; controlled by service-disabled veteran; must have service-connected disability.</a:t>
            </a:r>
            <a:endParaRPr lang="en-US" sz="2000" b="1" dirty="0">
              <a:solidFill>
                <a:srgbClr val="003F80"/>
              </a:solidFill>
              <a:latin typeface="Source Sans Pro" panose="020B0503030403020204" pitchFamily="34" charset="0"/>
            </a:endParaRPr>
          </a:p>
        </p:txBody>
      </p:sp>
    </p:spTree>
    <p:extLst>
      <p:ext uri="{BB962C8B-B14F-4D97-AF65-F5344CB8AC3E}">
        <p14:creationId xmlns:p14="http://schemas.microsoft.com/office/powerpoint/2010/main" val="125947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87" y="228600"/>
            <a:ext cx="7886700" cy="598904"/>
          </a:xfrm>
        </p:spPr>
        <p:txBody>
          <a:bodyPr>
            <a:normAutofit/>
          </a:bodyPr>
          <a:lstStyle/>
          <a:p>
            <a:r>
              <a:rPr lang="en-US" sz="3600" dirty="0"/>
              <a:t>Contracting Programs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5250123"/>
              </p:ext>
            </p:extLst>
          </p:nvPr>
        </p:nvGraphicFramePr>
        <p:xfrm>
          <a:off x="685800" y="3200400"/>
          <a:ext cx="78867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1AB44B9-F1EC-4F4B-88D4-413245C9CD3E}" type="slidenum">
              <a:rPr lang="en-US" smtClean="0"/>
              <a:t>25</a:t>
            </a:fld>
            <a:endParaRPr lang="en-US"/>
          </a:p>
        </p:txBody>
      </p:sp>
      <p:sp>
        <p:nvSpPr>
          <p:cNvPr id="5" name="Subtitle 4"/>
          <p:cNvSpPr>
            <a:spLocks noGrp="1"/>
          </p:cNvSpPr>
          <p:nvPr>
            <p:ph type="subTitle" idx="13"/>
          </p:nvPr>
        </p:nvSpPr>
        <p:spPr>
          <a:xfrm>
            <a:off x="647087" y="712105"/>
            <a:ext cx="7886700" cy="430895"/>
          </a:xfrm>
        </p:spPr>
        <p:txBody>
          <a:bodyPr>
            <a:normAutofit/>
          </a:bodyPr>
          <a:lstStyle/>
          <a:p>
            <a:r>
              <a:rPr lang="en-US" sz="2400" dirty="0"/>
              <a:t>Resource Partner Engagement </a:t>
            </a:r>
          </a:p>
        </p:txBody>
      </p:sp>
      <p:pic>
        <p:nvPicPr>
          <p:cNvPr id="7170" name="Picture 2" descr="https://usgovvirginia1-mediap.svc.ms/transform/thumbnail?provider=spo&amp;inputFormat=png&amp;cs=fFNQTw&amp;docid=https%3A%2F%2Fsba123.sharepoint.com%3A443%2F_api%2Fv2.0%2Fdrives%2Fb!5HA_AdGHZUypIMFvNdnL6SVgeEHxkBpGkHzWmciGBPS8Dyhpt0zMQbh900wbQCF1%2Fitems%2F01JKJZXDGRGG7SQEAWXFFISWJYNNPW44DX%3Fversion%3DPublished&amp;access_token=eyJ0eXAiOiJKV1QiLCJhbGciOiJub25lIn0.eyJhdWQiOiIwMDAwMDAwMy0wMDAwLTBmZjEtY2UwMC0wMDAwMDAwMDAwMDAvc2JhMTIzLnNoYXJlcG9pbnQuY29tQDNjODlmZDhhLTdmNjgtNDY2Ny1hYTE1LTQxZWJmMjIwODk2MSIsImlzcyI6IjAwMDAwMDAzLTAwMDAtMGZmMS1jZTAwLTAwMDAwMDAwMDAwMCIsIm5iZiI6IjE1MzE5NDUxMDQiLCJleHAiOiIxNTMxOTY2NzA0IiwiZW5kcG9pbnR1cmwiOiJNa0NjNVNIUjZjRXUzc3RRVXc2V2h1K0xrTWNibVJESkdHVHNkRmY5bWRBPSIsImVuZHBvaW50dXJsTGVuZ3RoIjoiMTEzIiwiaXNsb29wYmFjayI6IlRydWUiLCJjaWQiOiJPREF4TXpkak9XVXRPVEJoTlMwMk1EQXdMVEJqTkRJdFpHTTVObVkyTldReVpqazAiLCJ2ZXIiOiJoYXNoZWRwcm9vZnRva2VuIiwic2l0ZWlkIjoiTURFelpqY3daVFF0T0Rka01TMDBZelkxTFdFNU1qQXRZekUyWmpNMVpEbGpZbVU1Iiwic2lnbmluX3N0YXRlIjoiW1wia21zaVwiXSIsIm5hbWVpZCI6IjAjLmZ8bWVtYmVyc2hpcHxscGJyYWR3ZUBzYmEuZ292IiwibmlpIjoibWljcm9zb2Z0LnNoYXJlcG9pbnQiLCJpc3VzZXIiOiJ0cnVlIiwiY2FjaGVrZXkiOiIwaC5mfG1lbWJlcnNoaXB8MTAwM2JmZmQ5NDY2ZGI0NkBsaXZlLmNvbSIsInR0IjoiMCIsInVzZVBlcnNpc3RlbnRDb29raWUiOiIzIn0.eEN1eW1MTmVZaVRyQWRKb0ZBRkF5aTBqVzNNVEZuOUxWenNFOEF6SitVOD0&amp;encodeFailures=1&amp;width=629&amp;height=784&amp;srcWidth=912&amp;srcHeight=1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1634" y="1143001"/>
            <a:ext cx="189760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8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2197" y="686264"/>
            <a:ext cx="7315200" cy="2387600"/>
          </a:xfrm>
        </p:spPr>
        <p:txBody>
          <a:bodyPr>
            <a:normAutofit/>
          </a:bodyPr>
          <a:lstStyle/>
          <a:p>
            <a:r>
              <a:rPr lang="en-US" sz="8000" dirty="0"/>
              <a:t>COUNSELING</a:t>
            </a:r>
          </a:p>
        </p:txBody>
      </p:sp>
      <p:sp>
        <p:nvSpPr>
          <p:cNvPr id="3" name="Subtitle 2"/>
          <p:cNvSpPr>
            <a:spLocks noGrp="1"/>
          </p:cNvSpPr>
          <p:nvPr>
            <p:ph type="subTitle" idx="1"/>
          </p:nvPr>
        </p:nvSpPr>
        <p:spPr/>
        <p:txBody>
          <a:bodyPr>
            <a:normAutofit/>
          </a:bodyPr>
          <a:lstStyle/>
          <a:p>
            <a:r>
              <a:rPr lang="en-US" sz="4800" dirty="0"/>
              <a:t>Mentors &amp; Advisors</a:t>
            </a:r>
          </a:p>
        </p:txBody>
      </p:sp>
    </p:spTree>
    <p:extLst>
      <p:ext uri="{BB962C8B-B14F-4D97-AF65-F5344CB8AC3E}">
        <p14:creationId xmlns:p14="http://schemas.microsoft.com/office/powerpoint/2010/main" val="51195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SBA Resource Partner Network</a:t>
            </a:r>
          </a:p>
        </p:txBody>
      </p:sp>
      <p:sp>
        <p:nvSpPr>
          <p:cNvPr id="3" name="Content Placeholder 2"/>
          <p:cNvSpPr>
            <a:spLocks noGrp="1"/>
          </p:cNvSpPr>
          <p:nvPr>
            <p:ph idx="1"/>
          </p:nvPr>
        </p:nvSpPr>
        <p:spPr>
          <a:xfrm>
            <a:off x="1807671" y="2019380"/>
            <a:ext cx="2496503" cy="714472"/>
          </a:xfrm>
          <a:noFill/>
        </p:spPr>
        <p:txBody>
          <a:bodyPr>
            <a:normAutofit/>
          </a:bodyPr>
          <a:lstStyle/>
          <a:p>
            <a:pPr marL="0" indent="0">
              <a:buNone/>
            </a:pPr>
            <a:r>
              <a:rPr lang="en-US" dirty="0"/>
              <a:t>Approved and funded by the SBA</a:t>
            </a:r>
          </a:p>
        </p:txBody>
      </p:sp>
      <p:sp>
        <p:nvSpPr>
          <p:cNvPr id="4" name="Slide Number Placeholder 3"/>
          <p:cNvSpPr>
            <a:spLocks noGrp="1"/>
          </p:cNvSpPr>
          <p:nvPr>
            <p:ph type="sldNum" sz="quarter" idx="12"/>
          </p:nvPr>
        </p:nvSpPr>
        <p:spPr/>
        <p:txBody>
          <a:bodyPr/>
          <a:lstStyle/>
          <a:p>
            <a:fld id="{B1AB44B9-F1EC-4F4B-88D4-413245C9CD3E}" type="slidenum">
              <a:rPr lang="en-US" smtClean="0"/>
              <a:t>27</a:t>
            </a:fld>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1717660"/>
            <a:ext cx="1047682" cy="130960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231" y="4782472"/>
            <a:ext cx="914520" cy="91452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0994" y="2019380"/>
            <a:ext cx="3064356" cy="3817005"/>
          </a:xfrm>
          <a:prstGeom prst="rect">
            <a:avLst/>
          </a:prstGeom>
        </p:spPr>
      </p:pic>
      <p:sp>
        <p:nvSpPr>
          <p:cNvPr id="7" name="TextBox 6"/>
          <p:cNvSpPr txBox="1"/>
          <p:nvPr/>
        </p:nvSpPr>
        <p:spPr>
          <a:xfrm>
            <a:off x="1807671" y="4774556"/>
            <a:ext cx="3199236" cy="1061829"/>
          </a:xfrm>
          <a:prstGeom prst="rect">
            <a:avLst/>
          </a:prstGeom>
          <a:noFill/>
        </p:spPr>
        <p:txBody>
          <a:bodyPr wrap="square" rtlCol="0">
            <a:spAutoFit/>
          </a:bodyPr>
          <a:lstStyle/>
          <a:p>
            <a:r>
              <a:rPr lang="en-US" sz="2100" dirty="0">
                <a:latin typeface="Source Sans Pro" charset="0"/>
                <a:ea typeface="Source Sans Pro" charset="0"/>
                <a:cs typeface="Source Sans Pro" charset="0"/>
              </a:rPr>
              <a:t>Find local resource partners near you at </a:t>
            </a:r>
          </a:p>
          <a:p>
            <a:r>
              <a:rPr lang="en-US" sz="2100" b="1" dirty="0" err="1">
                <a:solidFill>
                  <a:schemeClr val="bg2"/>
                </a:solidFill>
                <a:latin typeface="Source Sans Pro" charset="0"/>
                <a:ea typeface="Source Sans Pro" charset="0"/>
                <a:cs typeface="Source Sans Pro" charset="0"/>
              </a:rPr>
              <a:t>SBA.gov</a:t>
            </a:r>
            <a:r>
              <a:rPr lang="en-US" sz="2100" b="1" dirty="0">
                <a:solidFill>
                  <a:schemeClr val="bg2"/>
                </a:solidFill>
                <a:latin typeface="Source Sans Pro" charset="0"/>
                <a:ea typeface="Source Sans Pro" charset="0"/>
                <a:cs typeface="Source Sans Pro" charset="0"/>
              </a:rPr>
              <a:t>/local-assistance</a:t>
            </a:r>
            <a:endParaRPr lang="en-US" sz="2100" b="1" dirty="0">
              <a:latin typeface="Source Sans Pro" charset="0"/>
              <a:ea typeface="Source Sans Pro" charset="0"/>
              <a:cs typeface="Source Sans Pro" charset="0"/>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231" y="3388826"/>
            <a:ext cx="928722" cy="928722"/>
          </a:xfrm>
          <a:prstGeom prst="rect">
            <a:avLst/>
          </a:prstGeom>
        </p:spPr>
      </p:pic>
      <p:sp>
        <p:nvSpPr>
          <p:cNvPr id="12" name="Content Placeholder 2"/>
          <p:cNvSpPr txBox="1">
            <a:spLocks/>
          </p:cNvSpPr>
          <p:nvPr/>
        </p:nvSpPr>
        <p:spPr>
          <a:xfrm>
            <a:off x="1807670" y="3495951"/>
            <a:ext cx="2496503" cy="714472"/>
          </a:xfrm>
          <a:prstGeom prst="rect">
            <a:avLst/>
          </a:prstGeom>
          <a:noFill/>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dirty="0"/>
              <a:t>1,400+ partner offices nationwide</a:t>
            </a:r>
          </a:p>
        </p:txBody>
      </p:sp>
      <p:sp>
        <p:nvSpPr>
          <p:cNvPr id="13" name="Subtitle 4"/>
          <p:cNvSpPr>
            <a:spLocks noGrp="1"/>
          </p:cNvSpPr>
          <p:nvPr>
            <p:ph type="subTitle" idx="13"/>
          </p:nvPr>
        </p:nvSpPr>
        <p:spPr>
          <a:xfrm>
            <a:off x="628650" y="967512"/>
            <a:ext cx="7886700" cy="696071"/>
          </a:xfrm>
        </p:spPr>
        <p:txBody>
          <a:bodyPr/>
          <a:lstStyle/>
          <a:p>
            <a:r>
              <a:rPr lang="en-US" dirty="0"/>
              <a:t>Access the right tools at the right time—wherever you are.</a:t>
            </a:r>
          </a:p>
        </p:txBody>
      </p:sp>
    </p:spTree>
    <p:extLst>
      <p:ext uri="{BB962C8B-B14F-4D97-AF65-F5344CB8AC3E}">
        <p14:creationId xmlns:p14="http://schemas.microsoft.com/office/powerpoint/2010/main" val="1081815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Resource Partners are Right for You?</a:t>
            </a:r>
          </a:p>
        </p:txBody>
      </p:sp>
      <p:sp>
        <p:nvSpPr>
          <p:cNvPr id="4" name="Slide Number Placeholder 3"/>
          <p:cNvSpPr>
            <a:spLocks noGrp="1"/>
          </p:cNvSpPr>
          <p:nvPr>
            <p:ph type="sldNum" sz="quarter" idx="12"/>
          </p:nvPr>
        </p:nvSpPr>
        <p:spPr/>
        <p:txBody>
          <a:bodyPr/>
          <a:lstStyle/>
          <a:p>
            <a:fld id="{B1AB44B9-F1EC-4F4B-88D4-413245C9CD3E}" type="slidenum">
              <a:rPr lang="en-US" smtClean="0"/>
              <a:t>28</a:t>
            </a:fld>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5077" y="3748312"/>
            <a:ext cx="1753850" cy="1753850"/>
          </a:xfrm>
          <a:prstGeom prst="rect">
            <a:avLst/>
          </a:prstGeom>
        </p:spPr>
      </p:pic>
    </p:spTree>
    <p:extLst>
      <p:ext uri="{BB962C8B-B14F-4D97-AF65-F5344CB8AC3E}">
        <p14:creationId xmlns:p14="http://schemas.microsoft.com/office/powerpoint/2010/main" val="51148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RESOURCES</a:t>
            </a:r>
          </a:p>
        </p:txBody>
      </p:sp>
      <p:sp>
        <p:nvSpPr>
          <p:cNvPr id="4" name="Slide Number Placeholder 3"/>
          <p:cNvSpPr>
            <a:spLocks noGrp="1"/>
          </p:cNvSpPr>
          <p:nvPr>
            <p:ph type="sldNum" sz="quarter" idx="12"/>
          </p:nvPr>
        </p:nvSpPr>
        <p:spPr/>
        <p:txBody>
          <a:bodyPr/>
          <a:lstStyle/>
          <a:p>
            <a:fld id="{B1AB44B9-F1EC-4F4B-88D4-413245C9CD3E}" type="slidenum">
              <a:rPr lang="en-US" smtClean="0"/>
              <a:t>29</a:t>
            </a:fld>
            <a:endParaRPr lang="en-US"/>
          </a:p>
        </p:txBody>
      </p:sp>
      <p:sp>
        <p:nvSpPr>
          <p:cNvPr id="5" name="Subtitle 4"/>
          <p:cNvSpPr>
            <a:spLocks noGrp="1"/>
          </p:cNvSpPr>
          <p:nvPr>
            <p:ph type="subTitle" idx="13"/>
          </p:nvPr>
        </p:nvSpPr>
        <p:spPr>
          <a:xfrm>
            <a:off x="628650" y="967512"/>
            <a:ext cx="7886700" cy="907783"/>
          </a:xfrm>
        </p:spPr>
        <p:txBody>
          <a:bodyPr>
            <a:normAutofit/>
          </a:bodyPr>
          <a:lstStyle/>
          <a:p>
            <a:r>
              <a:rPr lang="en-US" sz="2400" dirty="0"/>
              <a:t>The SBA has a number of resource partners to help you achieve success.</a:t>
            </a:r>
          </a:p>
        </p:txBody>
      </p:sp>
      <p:pic>
        <p:nvPicPr>
          <p:cNvPr id="6148" name="Picture 4" descr="C:\Users\BEBetit\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3" y="1875295"/>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1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3083"/>
            <a:ext cx="7886700" cy="975993"/>
          </a:xfrm>
        </p:spPr>
        <p:txBody>
          <a:bodyPr/>
          <a:lstStyle/>
          <a:p>
            <a:r>
              <a:rPr lang="en-US" dirty="0"/>
              <a:t>The SBA works to ignite change and spark action</a:t>
            </a:r>
            <a:br>
              <a:rPr lang="en-US" dirty="0"/>
            </a:br>
            <a:r>
              <a:rPr lang="en-US" dirty="0"/>
              <a:t>so small businesses can confidently</a:t>
            </a:r>
          </a:p>
        </p:txBody>
      </p:sp>
      <p:sp>
        <p:nvSpPr>
          <p:cNvPr id="3" name="Slide Number Placeholder 2"/>
          <p:cNvSpPr>
            <a:spLocks noGrp="1"/>
          </p:cNvSpPr>
          <p:nvPr>
            <p:ph type="sldNum" sz="quarter" idx="12"/>
          </p:nvPr>
        </p:nvSpPr>
        <p:spPr/>
        <p:txBody>
          <a:bodyPr/>
          <a:lstStyle/>
          <a:p>
            <a:fld id="{B1AB44B9-F1EC-4F4B-88D4-413245C9CD3E}" type="slidenum">
              <a:rPr lang="en-US" smtClean="0"/>
              <a:t>3</a:t>
            </a:fld>
            <a:endParaRPr lang="en-US"/>
          </a:p>
        </p:txBody>
      </p:sp>
      <p:sp>
        <p:nvSpPr>
          <p:cNvPr id="4" name="Title 1"/>
          <p:cNvSpPr txBox="1">
            <a:spLocks/>
          </p:cNvSpPr>
          <p:nvPr/>
        </p:nvSpPr>
        <p:spPr>
          <a:xfrm>
            <a:off x="628650" y="4608011"/>
            <a:ext cx="7886700" cy="975993"/>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r>
              <a:rPr lang="en-US" sz="3600" dirty="0"/>
              <a:t>START </a:t>
            </a:r>
            <a:r>
              <a:rPr lang="en-US" sz="3600" dirty="0">
                <a:solidFill>
                  <a:srgbClr val="CC3538"/>
                </a:solidFill>
              </a:rPr>
              <a:t>•</a:t>
            </a:r>
            <a:r>
              <a:rPr lang="en-US" sz="3600" dirty="0">
                <a:solidFill>
                  <a:schemeClr val="accent5"/>
                </a:solidFill>
              </a:rPr>
              <a:t> </a:t>
            </a:r>
            <a:r>
              <a:rPr lang="en-US" sz="3600" dirty="0"/>
              <a:t>GROW </a:t>
            </a:r>
            <a:r>
              <a:rPr lang="en-US" sz="3600" dirty="0">
                <a:solidFill>
                  <a:srgbClr val="CC3538"/>
                </a:solidFill>
              </a:rPr>
              <a:t>•</a:t>
            </a:r>
            <a:r>
              <a:rPr lang="en-US" sz="3600" dirty="0"/>
              <a:t> EXPAND </a:t>
            </a:r>
            <a:r>
              <a:rPr lang="en-US" sz="3600" dirty="0">
                <a:solidFill>
                  <a:srgbClr val="CC3538"/>
                </a:solidFill>
              </a:rPr>
              <a:t>•</a:t>
            </a:r>
            <a:r>
              <a:rPr lang="en-US" sz="3600" dirty="0"/>
              <a:t> RECOVER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772"/>
          <a:stretch/>
        </p:blipFill>
        <p:spPr>
          <a:xfrm>
            <a:off x="0" y="2931703"/>
            <a:ext cx="9144000" cy="1213484"/>
          </a:xfrm>
          <a:prstGeom prst="rect">
            <a:avLst/>
          </a:prstGeom>
        </p:spPr>
      </p:pic>
    </p:spTree>
    <p:extLst>
      <p:ext uri="{BB962C8B-B14F-4D97-AF65-F5344CB8AC3E}">
        <p14:creationId xmlns:p14="http://schemas.microsoft.com/office/powerpoint/2010/main" val="157935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RESOURCES</a:t>
            </a:r>
          </a:p>
        </p:txBody>
      </p:sp>
      <p:sp>
        <p:nvSpPr>
          <p:cNvPr id="4" name="Slide Number Placeholder 3"/>
          <p:cNvSpPr>
            <a:spLocks noGrp="1"/>
          </p:cNvSpPr>
          <p:nvPr>
            <p:ph type="sldNum" sz="quarter" idx="12"/>
          </p:nvPr>
        </p:nvSpPr>
        <p:spPr/>
        <p:txBody>
          <a:bodyPr/>
          <a:lstStyle/>
          <a:p>
            <a:fld id="{B1AB44B9-F1EC-4F4B-88D4-413245C9CD3E}" type="slidenum">
              <a:rPr lang="en-US" smtClean="0"/>
              <a:t>30</a:t>
            </a:fld>
            <a:endParaRPr lang="en-US"/>
          </a:p>
        </p:txBody>
      </p:sp>
      <p:sp>
        <p:nvSpPr>
          <p:cNvPr id="5" name="Subtitle 4"/>
          <p:cNvSpPr>
            <a:spLocks noGrp="1"/>
          </p:cNvSpPr>
          <p:nvPr>
            <p:ph type="subTitle" idx="13"/>
          </p:nvPr>
        </p:nvSpPr>
        <p:spPr>
          <a:xfrm>
            <a:off x="628650" y="967512"/>
            <a:ext cx="7886700" cy="907783"/>
          </a:xfrm>
        </p:spPr>
        <p:txBody>
          <a:bodyPr>
            <a:normAutofit/>
          </a:bodyPr>
          <a:lstStyle/>
          <a:p>
            <a:r>
              <a:rPr lang="en-US" sz="2400" dirty="0"/>
              <a:t>The SBA has a number of resource partners to help you achieve success.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323" y="1875295"/>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RESOURCES</a:t>
            </a:r>
          </a:p>
        </p:txBody>
      </p:sp>
      <p:sp>
        <p:nvSpPr>
          <p:cNvPr id="4" name="Slide Number Placeholder 3"/>
          <p:cNvSpPr>
            <a:spLocks noGrp="1"/>
          </p:cNvSpPr>
          <p:nvPr>
            <p:ph type="sldNum" sz="quarter" idx="12"/>
          </p:nvPr>
        </p:nvSpPr>
        <p:spPr/>
        <p:txBody>
          <a:bodyPr/>
          <a:lstStyle/>
          <a:p>
            <a:fld id="{B1AB44B9-F1EC-4F4B-88D4-413245C9CD3E}" type="slidenum">
              <a:rPr lang="en-US" smtClean="0"/>
              <a:t>31</a:t>
            </a:fld>
            <a:endParaRPr lang="en-US"/>
          </a:p>
        </p:txBody>
      </p:sp>
      <p:sp>
        <p:nvSpPr>
          <p:cNvPr id="5" name="Subtitle 4"/>
          <p:cNvSpPr>
            <a:spLocks noGrp="1"/>
          </p:cNvSpPr>
          <p:nvPr>
            <p:ph type="subTitle" idx="13"/>
          </p:nvPr>
        </p:nvSpPr>
        <p:spPr>
          <a:xfrm>
            <a:off x="628650" y="967512"/>
            <a:ext cx="7886700" cy="907783"/>
          </a:xfrm>
        </p:spPr>
        <p:txBody>
          <a:bodyPr>
            <a:normAutofit/>
          </a:bodyPr>
          <a:lstStyle/>
          <a:p>
            <a:r>
              <a:rPr lang="en-US" sz="2400" dirty="0"/>
              <a:t>The SBA has a number of resource partners to help you achieve success.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323" y="1875295"/>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94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RESOURCES</a:t>
            </a:r>
          </a:p>
        </p:txBody>
      </p:sp>
      <p:sp>
        <p:nvSpPr>
          <p:cNvPr id="4" name="Slide Number Placeholder 3"/>
          <p:cNvSpPr>
            <a:spLocks noGrp="1"/>
          </p:cNvSpPr>
          <p:nvPr>
            <p:ph type="sldNum" sz="quarter" idx="12"/>
          </p:nvPr>
        </p:nvSpPr>
        <p:spPr/>
        <p:txBody>
          <a:bodyPr/>
          <a:lstStyle/>
          <a:p>
            <a:fld id="{B1AB44B9-F1EC-4F4B-88D4-413245C9CD3E}" type="slidenum">
              <a:rPr lang="en-US" smtClean="0"/>
              <a:t>32</a:t>
            </a:fld>
            <a:endParaRPr lang="en-US"/>
          </a:p>
        </p:txBody>
      </p:sp>
      <p:sp>
        <p:nvSpPr>
          <p:cNvPr id="5" name="Subtitle 4"/>
          <p:cNvSpPr>
            <a:spLocks noGrp="1"/>
          </p:cNvSpPr>
          <p:nvPr>
            <p:ph type="subTitle" idx="13"/>
          </p:nvPr>
        </p:nvSpPr>
        <p:spPr>
          <a:xfrm>
            <a:off x="628650" y="967512"/>
            <a:ext cx="7886700" cy="907783"/>
          </a:xfrm>
        </p:spPr>
        <p:txBody>
          <a:bodyPr>
            <a:normAutofit/>
          </a:bodyPr>
          <a:lstStyle/>
          <a:p>
            <a:r>
              <a:rPr lang="en-US" sz="2400" dirty="0"/>
              <a:t>The SBA has a number of resource partners to help you achieve success.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323" y="1875295"/>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0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483066"/>
            <a:ext cx="5915025" cy="870029"/>
          </a:xfrm>
        </p:spPr>
        <p:txBody>
          <a:bodyPr>
            <a:normAutofit/>
          </a:bodyPr>
          <a:lstStyle/>
          <a:p>
            <a:r>
              <a:rPr lang="en-US" sz="3000" dirty="0">
                <a:latin typeface="Source Sans Pro" panose="020B0503030403020204" pitchFamily="34" charset="0"/>
                <a:ea typeface="Source Sans Pro" panose="020B0503030403020204" pitchFamily="34" charset="0"/>
              </a:rPr>
              <a:t>SBA Resource Partner Contacts</a:t>
            </a:r>
          </a:p>
        </p:txBody>
      </p:sp>
      <p:graphicFrame>
        <p:nvGraphicFramePr>
          <p:cNvPr id="5" name="Table 4"/>
          <p:cNvGraphicFramePr>
            <a:graphicFrameLocks noGrp="1"/>
          </p:cNvGraphicFramePr>
          <p:nvPr>
            <p:extLst>
              <p:ext uri="{D42A27DB-BD31-4B8C-83A1-F6EECF244321}">
                <p14:modId xmlns:p14="http://schemas.microsoft.com/office/powerpoint/2010/main" val="1543201550"/>
              </p:ext>
            </p:extLst>
          </p:nvPr>
        </p:nvGraphicFramePr>
        <p:xfrm>
          <a:off x="400050" y="1066800"/>
          <a:ext cx="8115302" cy="4649261"/>
        </p:xfrm>
        <a:graphic>
          <a:graphicData uri="http://schemas.openxmlformats.org/drawingml/2006/table">
            <a:tbl>
              <a:tblPr firstRow="1" bandRow="1">
                <a:tableStyleId>{5C22544A-7EE6-4342-B048-85BDC9FD1C3A}</a:tableStyleId>
              </a:tblPr>
              <a:tblGrid>
                <a:gridCol w="1486769">
                  <a:extLst>
                    <a:ext uri="{9D8B030D-6E8A-4147-A177-3AD203B41FA5}">
                      <a16:colId xmlns:a16="http://schemas.microsoft.com/office/drawing/2014/main" xmlns="" val="20000"/>
                    </a:ext>
                  </a:extLst>
                </a:gridCol>
                <a:gridCol w="2227982">
                  <a:extLst>
                    <a:ext uri="{9D8B030D-6E8A-4147-A177-3AD203B41FA5}">
                      <a16:colId xmlns:a16="http://schemas.microsoft.com/office/drawing/2014/main" xmlns="" val="20001"/>
                    </a:ext>
                  </a:extLst>
                </a:gridCol>
                <a:gridCol w="1970504">
                  <a:extLst>
                    <a:ext uri="{9D8B030D-6E8A-4147-A177-3AD203B41FA5}">
                      <a16:colId xmlns:a16="http://schemas.microsoft.com/office/drawing/2014/main" xmlns="" val="20003"/>
                    </a:ext>
                  </a:extLst>
                </a:gridCol>
                <a:gridCol w="2430047">
                  <a:extLst>
                    <a:ext uri="{9D8B030D-6E8A-4147-A177-3AD203B41FA5}">
                      <a16:colId xmlns:a16="http://schemas.microsoft.com/office/drawing/2014/main" xmlns="" val="20004"/>
                    </a:ext>
                  </a:extLst>
                </a:gridCol>
              </a:tblGrid>
              <a:tr h="263809">
                <a:tc>
                  <a:txBody>
                    <a:bodyPr/>
                    <a:lstStyle/>
                    <a:p>
                      <a:r>
                        <a:rPr lang="en-US" sz="1100" dirty="0">
                          <a:latin typeface="Source Sans Pro" panose="020B0503030403020204" pitchFamily="34" charset="0"/>
                        </a:rPr>
                        <a:t>ORGANIZATION</a:t>
                      </a:r>
                    </a:p>
                  </a:txBody>
                  <a:tcPr marL="68580" marR="68580" marT="34290" marB="34290"/>
                </a:tc>
                <a:tc>
                  <a:txBody>
                    <a:bodyPr/>
                    <a:lstStyle/>
                    <a:p>
                      <a:r>
                        <a:rPr lang="en-US" sz="1100" dirty="0">
                          <a:latin typeface="Source Sans Pro" panose="020B0503030403020204" pitchFamily="34" charset="0"/>
                        </a:rPr>
                        <a:t>LOCATIONS</a:t>
                      </a:r>
                    </a:p>
                  </a:txBody>
                  <a:tcPr marL="68580" marR="68580" marT="34290" marB="34290"/>
                </a:tc>
                <a:tc>
                  <a:txBody>
                    <a:bodyPr/>
                    <a:lstStyle/>
                    <a:p>
                      <a:r>
                        <a:rPr lang="en-US" sz="1100" dirty="0">
                          <a:latin typeface="Source Sans Pro" panose="020B0503030403020204" pitchFamily="34" charset="0"/>
                        </a:rPr>
                        <a:t>CONTACT</a:t>
                      </a:r>
                    </a:p>
                  </a:txBody>
                  <a:tcPr marL="68580" marR="68580" marT="34290" marB="34290"/>
                </a:tc>
                <a:tc>
                  <a:txBody>
                    <a:bodyPr/>
                    <a:lstStyle/>
                    <a:p>
                      <a:r>
                        <a:rPr lang="en-US" sz="1100" dirty="0">
                          <a:latin typeface="Source Sans Pro" panose="020B0503030403020204" pitchFamily="34" charset="0"/>
                        </a:rPr>
                        <a:t>WEBSITE</a:t>
                      </a:r>
                    </a:p>
                  </a:txBody>
                  <a:tcPr marL="68580" marR="68580" marT="34290" marB="34290"/>
                </a:tc>
                <a:extLst>
                  <a:ext uri="{0D108BD9-81ED-4DB2-BD59-A6C34878D82A}">
                    <a16:rowId xmlns:a16="http://schemas.microsoft.com/office/drawing/2014/main" xmlns="" val="10000"/>
                  </a:ext>
                </a:extLst>
              </a:tr>
              <a:tr h="607028">
                <a:tc>
                  <a:txBody>
                    <a:bodyPr/>
                    <a:lstStyle/>
                    <a:p>
                      <a:r>
                        <a:rPr lang="en-US" sz="1200" b="1" dirty="0">
                          <a:latin typeface="Source Sans Pro" panose="020B0503030403020204" pitchFamily="34" charset="0"/>
                          <a:ea typeface="Source Sans Pro" panose="020B0503030403020204" pitchFamily="34" charset="0"/>
                        </a:rPr>
                        <a:t>SBA</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Detroit</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313-226-6075</a:t>
                      </a:r>
                    </a:p>
                    <a:p>
                      <a:r>
                        <a:rPr lang="en-US" sz="1200" b="1" dirty="0">
                          <a:latin typeface="Source Sans Pro" panose="020B0503030403020204" pitchFamily="34" charset="0"/>
                          <a:ea typeface="Source Sans Pro" panose="020B0503030403020204" pitchFamily="34" charset="0"/>
                        </a:rPr>
                        <a:t>Michigan@sba.gov</a:t>
                      </a:r>
                    </a:p>
                  </a:txBody>
                  <a:tcPr marL="68580" marR="68580" marT="34290" marB="34290"/>
                </a:tc>
                <a:tc>
                  <a:txBody>
                    <a:bodyPr/>
                    <a:lstStyle/>
                    <a:p>
                      <a:r>
                        <a:rPr lang="en-US" sz="1200" b="1" dirty="0">
                          <a:solidFill>
                            <a:srgbClr val="007EB4"/>
                          </a:solidFill>
                          <a:latin typeface="Source Sans Pro" panose="020B0503030403020204" pitchFamily="34" charset="0"/>
                          <a:ea typeface="Source Sans Pro" panose="020B0503030403020204" pitchFamily="34" charset="0"/>
                          <a:hlinkClick r:id="rId3">
                            <a:extLst>
                              <a:ext uri="{A12FA001-AC4F-418D-AE19-62706E023703}">
                                <ahyp:hlinkClr xmlns="" xmlns:ahyp="http://schemas.microsoft.com/office/drawing/2018/hyperlinkcolor" val="tx"/>
                              </a:ext>
                            </a:extLst>
                          </a:hlinkClick>
                        </a:rPr>
                        <a:t>www.sba.gov/mi</a:t>
                      </a:r>
                      <a:endParaRPr lang="en-US" sz="1200" b="1" dirty="0">
                        <a:solidFill>
                          <a:srgbClr val="007EB4"/>
                        </a:solidFill>
                        <a:latin typeface="Source Sans Pro" panose="020B0503030403020204" pitchFamily="34" charset="0"/>
                        <a:ea typeface="Source Sans Pro" panose="020B0503030403020204" pitchFamily="34" charset="0"/>
                      </a:endParaRPr>
                    </a:p>
                  </a:txBody>
                  <a:tcPr marL="68580" marR="68580" marT="34290" marB="34290"/>
                </a:tc>
                <a:extLst>
                  <a:ext uri="{0D108BD9-81ED-4DB2-BD59-A6C34878D82A}">
                    <a16:rowId xmlns:a16="http://schemas.microsoft.com/office/drawing/2014/main" xmlns="" val="10001"/>
                  </a:ext>
                </a:extLst>
              </a:tr>
              <a:tr h="893546">
                <a:tc>
                  <a:txBody>
                    <a:bodyPr/>
                    <a:lstStyle/>
                    <a:p>
                      <a:r>
                        <a:rPr lang="en-US" sz="1200" b="1" dirty="0">
                          <a:latin typeface="Source Sans Pro" panose="020B0503030403020204" pitchFamily="34" charset="0"/>
                          <a:ea typeface="Source Sans Pro" panose="020B0503030403020204" pitchFamily="34" charset="0"/>
                        </a:rPr>
                        <a:t>Small Business Development Center Network</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MISBDC Lead Center/HQ</a:t>
                      </a:r>
                    </a:p>
                    <a:p>
                      <a:endParaRPr lang="en-US" sz="1200" b="1" dirty="0">
                        <a:latin typeface="Source Sans Pro" panose="020B0503030403020204" pitchFamily="34" charset="0"/>
                        <a:ea typeface="Source Sans Pro" panose="020B0503030403020204" pitchFamily="34" charset="0"/>
                      </a:endParaRP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833-522-0025</a:t>
                      </a:r>
                    </a:p>
                    <a:p>
                      <a:endParaRPr lang="en-US" sz="1200" b="1" dirty="0">
                        <a:latin typeface="Source Sans Pro" panose="020B0503030403020204" pitchFamily="34" charset="0"/>
                        <a:ea typeface="Source Sans Pro" panose="020B0503030403020204" pitchFamily="34" charset="0"/>
                      </a:endParaRP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Find local contacts at </a:t>
                      </a:r>
                    </a:p>
                    <a:p>
                      <a:r>
                        <a:rPr lang="en-US" sz="1200" b="1" u="sng" kern="1200" dirty="0">
                          <a:solidFill>
                            <a:srgbClr val="007EB4"/>
                          </a:solidFill>
                          <a:effectLst/>
                          <a:latin typeface="Source Sans Pro" panose="020B0503030403020204" pitchFamily="34" charset="0"/>
                          <a:ea typeface="Source Sans Pro" panose="020B0503030403020204" pitchFamily="34" charset="0"/>
                          <a:cs typeface="+mn-cs"/>
                          <a:hlinkClick r:id="rId4">
                            <a:extLst>
                              <a:ext uri="{A12FA001-AC4F-418D-AE19-62706E023703}">
                                <ahyp:hlinkClr xmlns="" xmlns:ahyp="http://schemas.microsoft.com/office/drawing/2018/hyperlinkcolor" val="tx"/>
                              </a:ext>
                            </a:extLst>
                          </a:hlinkClick>
                        </a:rPr>
                        <a:t>www.sbdcmichigan.org</a:t>
                      </a:r>
                      <a:endParaRPr lang="en-US" sz="1200" b="1" u="sng" kern="1200" dirty="0">
                        <a:solidFill>
                          <a:srgbClr val="007EB4"/>
                        </a:solidFill>
                        <a:effectLst/>
                        <a:latin typeface="Source Sans Pro" panose="020B0503030403020204" pitchFamily="34" charset="0"/>
                        <a:ea typeface="Source Sans Pro" panose="020B0503030403020204" pitchFamily="34" charset="0"/>
                        <a:cs typeface="+mn-cs"/>
                      </a:endParaRPr>
                    </a:p>
                  </a:txBody>
                  <a:tcPr marL="68580" marR="68580" marT="34290" marB="34290"/>
                </a:tc>
                <a:extLst>
                  <a:ext uri="{0D108BD9-81ED-4DB2-BD59-A6C34878D82A}">
                    <a16:rowId xmlns:a16="http://schemas.microsoft.com/office/drawing/2014/main" xmlns="" val="10002"/>
                  </a:ext>
                </a:extLst>
              </a:tr>
              <a:tr h="893546">
                <a:tc>
                  <a:txBody>
                    <a:bodyPr/>
                    <a:lstStyle/>
                    <a:p>
                      <a:r>
                        <a:rPr lang="en-US" sz="1200" b="1" dirty="0">
                          <a:latin typeface="Source Sans Pro" panose="020B0503030403020204" pitchFamily="34" charset="0"/>
                          <a:ea typeface="Source Sans Pro" panose="020B0503030403020204" pitchFamily="34" charset="0"/>
                        </a:rPr>
                        <a:t>SBA Funded Women’s Business Centers</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Livonia – Southeast MI</a:t>
                      </a:r>
                    </a:p>
                    <a:p>
                      <a:r>
                        <a:rPr lang="en-US" sz="1200" b="1" dirty="0">
                          <a:latin typeface="Source Sans Pro" panose="020B0503030403020204" pitchFamily="34" charset="0"/>
                          <a:ea typeface="Source Sans Pro" panose="020B0503030403020204" pitchFamily="34" charset="0"/>
                        </a:rPr>
                        <a:t>Grand Rapids – West MI</a:t>
                      </a:r>
                    </a:p>
                    <a:p>
                      <a:r>
                        <a:rPr lang="en-US" sz="1200" b="1" dirty="0">
                          <a:latin typeface="Source Sans Pro" panose="020B0503030403020204" pitchFamily="34" charset="0"/>
                          <a:ea typeface="Source Sans Pro" panose="020B0503030403020204" pitchFamily="34" charset="0"/>
                        </a:rPr>
                        <a:t>Benton Harbor – Southwest MI</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734-677-1400</a:t>
                      </a:r>
                    </a:p>
                    <a:p>
                      <a:r>
                        <a:rPr lang="en-US" sz="1200" b="1" dirty="0">
                          <a:latin typeface="Source Sans Pro" panose="020B0503030403020204" pitchFamily="34" charset="0"/>
                          <a:ea typeface="Source Sans Pro" panose="020B0503030403020204" pitchFamily="34" charset="0"/>
                        </a:rPr>
                        <a:t>616-458-3404</a:t>
                      </a:r>
                    </a:p>
                    <a:p>
                      <a:r>
                        <a:rPr lang="en-US" sz="1200" b="1" dirty="0">
                          <a:latin typeface="Source Sans Pro" panose="020B0503030403020204" pitchFamily="34" charset="0"/>
                          <a:ea typeface="Source Sans Pro" panose="020B0503030403020204" pitchFamily="34" charset="0"/>
                        </a:rPr>
                        <a:t>269-925-6100</a:t>
                      </a:r>
                    </a:p>
                  </a:txBody>
                  <a:tcPr marL="68580" marR="68580" marT="34290" marB="34290"/>
                </a:tc>
                <a:tc>
                  <a:txBody>
                    <a:bodyPr/>
                    <a:lstStyle/>
                    <a:p>
                      <a:r>
                        <a:rPr lang="en-US" sz="1200" b="1" u="sng" dirty="0">
                          <a:solidFill>
                            <a:srgbClr val="007EB4"/>
                          </a:solidFill>
                          <a:effectLst/>
                          <a:latin typeface="Source Sans Pro" panose="020B0503030403020204" pitchFamily="34" charset="0"/>
                          <a:ea typeface="Source Sans Pro" panose="020B0503030403020204" pitchFamily="34" charset="0"/>
                          <a:hlinkClick r:id="rId5">
                            <a:extLst>
                              <a:ext uri="{A12FA001-AC4F-418D-AE19-62706E023703}">
                                <ahyp:hlinkClr xmlns="" xmlns:ahyp="http://schemas.microsoft.com/office/drawing/2018/hyperlinkcolor" val="tx"/>
                              </a:ext>
                            </a:extLst>
                          </a:hlinkClick>
                        </a:rPr>
                        <a:t>www.greatlakeswbc.org</a:t>
                      </a:r>
                      <a:endParaRPr lang="en-US" sz="1200" b="1" u="sng" dirty="0">
                        <a:solidFill>
                          <a:srgbClr val="007EB4"/>
                        </a:solidFill>
                        <a:effectLst/>
                        <a:latin typeface="Source Sans Pro" panose="020B0503030403020204" pitchFamily="34" charset="0"/>
                        <a:ea typeface="Source Sans Pro" panose="020B0503030403020204" pitchFamily="34" charset="0"/>
                      </a:endParaRPr>
                    </a:p>
                    <a:p>
                      <a:r>
                        <a:rPr lang="en-US" sz="1200" b="1" dirty="0">
                          <a:latin typeface="Source Sans Pro" panose="020B0503030403020204" pitchFamily="34" charset="0"/>
                          <a:ea typeface="Source Sans Pro" panose="020B0503030403020204" pitchFamily="34" charset="0"/>
                          <a:hlinkClick r:id="rId6"/>
                        </a:rPr>
                        <a:t>www.growbusiness.org</a:t>
                      </a:r>
                      <a:endParaRPr lang="en-US" sz="1200" b="1" dirty="0">
                        <a:latin typeface="Source Sans Pro" panose="020B0503030403020204" pitchFamily="34" charset="0"/>
                        <a:ea typeface="Source Sans Pro" panose="020B0503030403020204" pitchFamily="34" charset="0"/>
                      </a:endParaRPr>
                    </a:p>
                    <a:p>
                      <a:r>
                        <a:rPr lang="en-US" sz="1200" b="1" dirty="0">
                          <a:latin typeface="Source Sans Pro" panose="020B0503030403020204" pitchFamily="34" charset="0"/>
                          <a:ea typeface="Source Sans Pro" panose="020B0503030403020204" pitchFamily="34" charset="0"/>
                          <a:hlinkClick r:id="rId7"/>
                        </a:rPr>
                        <a:t>www.cornerstonewbc.com</a:t>
                      </a:r>
                      <a:endParaRPr lang="en-US" sz="1200" b="1" dirty="0">
                        <a:latin typeface="Source Sans Pro" panose="020B0503030403020204" pitchFamily="34" charset="0"/>
                        <a:ea typeface="Source Sans Pro" panose="020B0503030403020204" pitchFamily="34" charset="0"/>
                      </a:endParaRPr>
                    </a:p>
                    <a:p>
                      <a:endParaRPr lang="en-US" sz="1200" b="1" u="sng" dirty="0">
                        <a:solidFill>
                          <a:srgbClr val="007EB4"/>
                        </a:solidFill>
                        <a:effectLst/>
                        <a:latin typeface="Source Sans Pro" panose="020B0503030403020204" pitchFamily="34" charset="0"/>
                        <a:ea typeface="Source Sans Pro" panose="020B0503030403020204" pitchFamily="34" charset="0"/>
                      </a:endParaRPr>
                    </a:p>
                  </a:txBody>
                  <a:tcPr marL="68580" marR="68580" marT="34290" marB="34290"/>
                </a:tc>
                <a:extLst>
                  <a:ext uri="{0D108BD9-81ED-4DB2-BD59-A6C34878D82A}">
                    <a16:rowId xmlns:a16="http://schemas.microsoft.com/office/drawing/2014/main" xmlns="" val="10003"/>
                  </a:ext>
                </a:extLst>
              </a:tr>
              <a:tr h="1506264">
                <a:tc>
                  <a:txBody>
                    <a:bodyPr/>
                    <a:lstStyle/>
                    <a:p>
                      <a:r>
                        <a:rPr lang="en-US" sz="1200" b="1" dirty="0">
                          <a:latin typeface="Source Sans Pro" panose="020B0503030403020204" pitchFamily="34" charset="0"/>
                          <a:ea typeface="Source Sans Pro" panose="020B0503030403020204" pitchFamily="34" charset="0"/>
                        </a:rPr>
                        <a:t>SCORE – Mentors to Small Business</a:t>
                      </a:r>
                    </a:p>
                    <a:p>
                      <a:r>
                        <a:rPr lang="en-US" sz="1200" b="1" dirty="0">
                          <a:latin typeface="Source Sans Pro" panose="020B0503030403020204" pitchFamily="34" charset="0"/>
                          <a:ea typeface="Source Sans Pro" panose="020B0503030403020204" pitchFamily="34" charset="0"/>
                        </a:rPr>
                        <a:t> </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Ann Arbor</a:t>
                      </a:r>
                    </a:p>
                    <a:p>
                      <a:r>
                        <a:rPr lang="en-US" sz="1200" b="1" dirty="0">
                          <a:latin typeface="Source Sans Pro" panose="020B0503030403020204" pitchFamily="34" charset="0"/>
                          <a:ea typeface="Source Sans Pro" panose="020B0503030403020204" pitchFamily="34" charset="0"/>
                        </a:rPr>
                        <a:t>Southeast MI</a:t>
                      </a:r>
                    </a:p>
                    <a:p>
                      <a:r>
                        <a:rPr lang="en-US" sz="1200" b="1" dirty="0">
                          <a:latin typeface="Source Sans Pro" panose="020B0503030403020204" pitchFamily="34" charset="0"/>
                          <a:ea typeface="Source Sans Pro" panose="020B0503030403020204" pitchFamily="34" charset="0"/>
                        </a:rPr>
                        <a:t>Grand Rapids</a:t>
                      </a:r>
                    </a:p>
                    <a:p>
                      <a:r>
                        <a:rPr lang="en-US" sz="1200" b="1" dirty="0">
                          <a:latin typeface="Source Sans Pro" panose="020B0503030403020204" pitchFamily="34" charset="0"/>
                          <a:ea typeface="Source Sans Pro" panose="020B0503030403020204" pitchFamily="34" charset="0"/>
                        </a:rPr>
                        <a:t>Kalamazoo</a:t>
                      </a:r>
                    </a:p>
                    <a:p>
                      <a:r>
                        <a:rPr lang="en-US" sz="1200" b="1" dirty="0">
                          <a:latin typeface="Source Sans Pro" panose="020B0503030403020204" pitchFamily="34" charset="0"/>
                          <a:ea typeface="Source Sans Pro" panose="020B0503030403020204" pitchFamily="34" charset="0"/>
                        </a:rPr>
                        <a:t>Muskegon</a:t>
                      </a:r>
                    </a:p>
                    <a:p>
                      <a:r>
                        <a:rPr lang="en-US" sz="1200" b="1" dirty="0">
                          <a:latin typeface="Source Sans Pro" panose="020B0503030403020204" pitchFamily="34" charset="0"/>
                          <a:ea typeface="Source Sans Pro" panose="020B0503030403020204" pitchFamily="34" charset="0"/>
                        </a:rPr>
                        <a:t>Petoskey</a:t>
                      </a:r>
                    </a:p>
                    <a:p>
                      <a:r>
                        <a:rPr lang="en-US" sz="1200" b="1" dirty="0">
                          <a:latin typeface="Source Sans Pro" panose="020B0503030403020204" pitchFamily="34" charset="0"/>
                          <a:ea typeface="Source Sans Pro" panose="020B0503030403020204" pitchFamily="34" charset="0"/>
                        </a:rPr>
                        <a:t>Traverse City</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734-929-1121</a:t>
                      </a:r>
                    </a:p>
                    <a:p>
                      <a:r>
                        <a:rPr lang="en-US" sz="1200" b="1" dirty="0">
                          <a:latin typeface="Source Sans Pro" panose="020B0503030403020204" pitchFamily="34" charset="0"/>
                          <a:ea typeface="Source Sans Pro" panose="020B0503030403020204" pitchFamily="34" charset="0"/>
                        </a:rPr>
                        <a:t>313-226-7947</a:t>
                      </a:r>
                    </a:p>
                    <a:p>
                      <a:r>
                        <a:rPr lang="en-US" sz="1200" b="1" dirty="0">
                          <a:latin typeface="Source Sans Pro" panose="020B0503030403020204" pitchFamily="34" charset="0"/>
                          <a:ea typeface="Source Sans Pro" panose="020B0503030403020204" pitchFamily="34" charset="0"/>
                        </a:rPr>
                        <a:t>616-771-0305</a:t>
                      </a:r>
                    </a:p>
                    <a:p>
                      <a:r>
                        <a:rPr lang="en-US" sz="1200" b="1" dirty="0">
                          <a:latin typeface="Source Sans Pro" panose="020B0503030403020204" pitchFamily="34" charset="0"/>
                          <a:ea typeface="Source Sans Pro" panose="020B0503030403020204" pitchFamily="34" charset="0"/>
                        </a:rPr>
                        <a:t>269-888-6667</a:t>
                      </a:r>
                    </a:p>
                    <a:p>
                      <a:r>
                        <a:rPr lang="en-US" sz="1200" b="1" dirty="0">
                          <a:latin typeface="Source Sans Pro" panose="020B0503030403020204" pitchFamily="34" charset="0"/>
                          <a:ea typeface="Source Sans Pro" panose="020B0503030403020204" pitchFamily="34" charset="0"/>
                        </a:rPr>
                        <a:t>231-347-4150</a:t>
                      </a:r>
                    </a:p>
                    <a:p>
                      <a:r>
                        <a:rPr lang="en-US" sz="1200" b="1" dirty="0">
                          <a:latin typeface="Source Sans Pro" panose="020B0503030403020204" pitchFamily="34" charset="0"/>
                          <a:ea typeface="Source Sans Pro" panose="020B0503030403020204" pitchFamily="34" charset="0"/>
                        </a:rPr>
                        <a:t>888-796-4913</a:t>
                      </a:r>
                    </a:p>
                  </a:txBody>
                  <a:tcPr marL="68580" marR="68580" marT="34290" marB="34290"/>
                </a:tc>
                <a:tc>
                  <a:txBody>
                    <a:bodyPr/>
                    <a:lstStyle/>
                    <a:p>
                      <a:r>
                        <a:rPr lang="en-US" sz="1200" b="1" dirty="0">
                          <a:solidFill>
                            <a:srgbClr val="007EB4"/>
                          </a:solidFill>
                          <a:latin typeface="Source Sans Pro" panose="020B0503030403020204" pitchFamily="34" charset="0"/>
                          <a:ea typeface="Source Sans Pro" panose="020B0503030403020204" pitchFamily="34" charset="0"/>
                          <a:hlinkClick r:id="rId8">
                            <a:extLst>
                              <a:ext uri="{A12FA001-AC4F-418D-AE19-62706E023703}">
                                <ahyp:hlinkClr xmlns="" xmlns:ahyp="http://schemas.microsoft.com/office/drawing/2018/hyperlinkcolor" val="tx"/>
                              </a:ext>
                            </a:extLst>
                          </a:hlinkClick>
                        </a:rPr>
                        <a:t>www.annarborarea.score.org</a:t>
                      </a:r>
                      <a:endParaRPr lang="en-US" sz="1200" b="1" dirty="0">
                        <a:solidFill>
                          <a:srgbClr val="007EB4"/>
                        </a:solidFill>
                        <a:latin typeface="Source Sans Pro" panose="020B0503030403020204" pitchFamily="34" charset="0"/>
                        <a:ea typeface="Source Sans Pro" panose="020B0503030403020204" pitchFamily="34" charset="0"/>
                      </a:endParaRPr>
                    </a:p>
                    <a:p>
                      <a:r>
                        <a:rPr lang="en-US" sz="1200" b="1" dirty="0">
                          <a:solidFill>
                            <a:srgbClr val="007EB4"/>
                          </a:solidFill>
                          <a:latin typeface="Source Sans Pro" panose="020B0503030403020204" pitchFamily="34" charset="0"/>
                          <a:ea typeface="Source Sans Pro" panose="020B0503030403020204" pitchFamily="34" charset="0"/>
                          <a:hlinkClick r:id="rId9">
                            <a:extLst>
                              <a:ext uri="{A12FA001-AC4F-418D-AE19-62706E023703}">
                                <ahyp:hlinkClr xmlns="" xmlns:ahyp="http://schemas.microsoft.com/office/drawing/2018/hyperlinkcolor" val="tx"/>
                              </a:ext>
                            </a:extLst>
                          </a:hlinkClick>
                        </a:rPr>
                        <a:t>www.semichigan.score.org</a:t>
                      </a:r>
                      <a:endParaRPr lang="en-US" sz="1200" b="1" dirty="0">
                        <a:solidFill>
                          <a:srgbClr val="007EB4"/>
                        </a:solidFill>
                        <a:latin typeface="Source Sans Pro" panose="020B0503030403020204" pitchFamily="34" charset="0"/>
                        <a:ea typeface="Source Sans Pro" panose="020B0503030403020204" pitchFamily="34" charset="0"/>
                      </a:endParaRPr>
                    </a:p>
                    <a:p>
                      <a:r>
                        <a:rPr lang="en-US" sz="1200" b="1" dirty="0">
                          <a:solidFill>
                            <a:srgbClr val="007EB4"/>
                          </a:solidFill>
                          <a:latin typeface="Source Sans Pro" panose="020B0503030403020204" pitchFamily="34" charset="0"/>
                          <a:ea typeface="Source Sans Pro" panose="020B0503030403020204" pitchFamily="34" charset="0"/>
                          <a:hlinkClick r:id="rId10">
                            <a:extLst>
                              <a:ext uri="{A12FA001-AC4F-418D-AE19-62706E023703}">
                                <ahyp:hlinkClr xmlns="" xmlns:ahyp="http://schemas.microsoft.com/office/drawing/2018/hyperlinkcolor" val="tx"/>
                              </a:ext>
                            </a:extLst>
                          </a:hlinkClick>
                        </a:rPr>
                        <a:t>www.grandrapids.score.org</a:t>
                      </a:r>
                      <a:endParaRPr lang="en-US" sz="1200" b="1" dirty="0">
                        <a:solidFill>
                          <a:srgbClr val="007EB4"/>
                        </a:solidFill>
                        <a:latin typeface="Source Sans Pro" panose="020B0503030403020204" pitchFamily="34" charset="0"/>
                        <a:ea typeface="Source Sans Pro" panose="020B0503030403020204" pitchFamily="34" charset="0"/>
                      </a:endParaRPr>
                    </a:p>
                    <a:p>
                      <a:r>
                        <a:rPr lang="en-US" sz="1200" b="1" dirty="0">
                          <a:solidFill>
                            <a:srgbClr val="007EB4"/>
                          </a:solidFill>
                          <a:latin typeface="Source Sans Pro" panose="020B0503030403020204" pitchFamily="34" charset="0"/>
                          <a:ea typeface="Source Sans Pro" panose="020B0503030403020204" pitchFamily="34" charset="0"/>
                          <a:hlinkClick r:id="rId11">
                            <a:extLst>
                              <a:ext uri="{A12FA001-AC4F-418D-AE19-62706E023703}">
                                <ahyp:hlinkClr xmlns="" xmlns:ahyp="http://schemas.microsoft.com/office/drawing/2018/hyperlinkcolor" val="tx"/>
                              </a:ext>
                            </a:extLst>
                          </a:hlinkClick>
                        </a:rPr>
                        <a:t>www.swmiscore.org</a:t>
                      </a:r>
                      <a:endParaRPr lang="en-US" sz="1200" b="1" dirty="0">
                        <a:solidFill>
                          <a:srgbClr val="007EB4"/>
                        </a:solidFill>
                        <a:latin typeface="Source Sans Pro" panose="020B0503030403020204" pitchFamily="34" charset="0"/>
                        <a:ea typeface="Source Sans Pro" panose="020B0503030403020204" pitchFamily="34" charset="0"/>
                      </a:endParaRPr>
                    </a:p>
                    <a:p>
                      <a:r>
                        <a:rPr lang="en-US" sz="1200" b="1" dirty="0">
                          <a:solidFill>
                            <a:srgbClr val="007EB4"/>
                          </a:solidFill>
                          <a:latin typeface="Source Sans Pro" panose="020B0503030403020204" pitchFamily="34" charset="0"/>
                          <a:ea typeface="Source Sans Pro" panose="020B0503030403020204" pitchFamily="34" charset="0"/>
                          <a:hlinkClick r:id="rId12">
                            <a:extLst>
                              <a:ext uri="{A12FA001-AC4F-418D-AE19-62706E023703}">
                                <ahyp:hlinkClr xmlns="" xmlns:ahyp="http://schemas.microsoft.com/office/drawing/2018/hyperlinkcolor" val="tx"/>
                              </a:ext>
                            </a:extLst>
                          </a:hlinkClick>
                        </a:rPr>
                        <a:t>www.muskegon.score.org</a:t>
                      </a:r>
                      <a:endParaRPr lang="en-US" sz="1200" b="1" dirty="0">
                        <a:solidFill>
                          <a:srgbClr val="007EB4"/>
                        </a:solidFill>
                        <a:latin typeface="Source Sans Pro" panose="020B0503030403020204" pitchFamily="34" charset="0"/>
                        <a:ea typeface="Source Sans Pro" panose="020B0503030403020204" pitchFamily="34" charset="0"/>
                      </a:endParaRPr>
                    </a:p>
                    <a:p>
                      <a:r>
                        <a:rPr lang="en-US" sz="1200" b="1" dirty="0">
                          <a:solidFill>
                            <a:srgbClr val="007EB4"/>
                          </a:solidFill>
                          <a:latin typeface="Source Sans Pro" panose="020B0503030403020204" pitchFamily="34" charset="0"/>
                          <a:ea typeface="Source Sans Pro" panose="020B0503030403020204" pitchFamily="34" charset="0"/>
                          <a:hlinkClick r:id="rId13">
                            <a:extLst>
                              <a:ext uri="{A12FA001-AC4F-418D-AE19-62706E023703}">
                                <ahyp:hlinkClr xmlns="" xmlns:ahyp="http://schemas.microsoft.com/office/drawing/2018/hyperlinkcolor" val="tx"/>
                              </a:ext>
                            </a:extLst>
                          </a:hlinkClick>
                        </a:rPr>
                        <a:t>www.tipofthemitt.score.org</a:t>
                      </a:r>
                      <a:endParaRPr lang="en-US" sz="1200" b="1" dirty="0">
                        <a:solidFill>
                          <a:srgbClr val="007EB4"/>
                        </a:solidFill>
                        <a:latin typeface="Source Sans Pro" panose="020B0503030403020204" pitchFamily="34" charset="0"/>
                        <a:ea typeface="Source Sans Pro" panose="020B0503030403020204" pitchFamily="34" charset="0"/>
                      </a:endParaRPr>
                    </a:p>
                    <a:p>
                      <a:r>
                        <a:rPr lang="en-US" sz="1200" b="1" dirty="0">
                          <a:solidFill>
                            <a:srgbClr val="007EB4"/>
                          </a:solidFill>
                          <a:latin typeface="Source Sans Pro" panose="020B0503030403020204" pitchFamily="34" charset="0"/>
                          <a:ea typeface="Source Sans Pro" panose="020B0503030403020204" pitchFamily="34" charset="0"/>
                          <a:hlinkClick r:id="rId14">
                            <a:extLst>
                              <a:ext uri="{A12FA001-AC4F-418D-AE19-62706E023703}">
                                <ahyp:hlinkClr xmlns="" xmlns:ahyp="http://schemas.microsoft.com/office/drawing/2018/hyperlinkcolor" val="tx"/>
                              </a:ext>
                            </a:extLst>
                          </a:hlinkClick>
                        </a:rPr>
                        <a:t>www.traversecity.score.org</a:t>
                      </a:r>
                      <a:endParaRPr lang="en-US" sz="1200" b="1" dirty="0">
                        <a:solidFill>
                          <a:srgbClr val="007EB4"/>
                        </a:solidFill>
                        <a:latin typeface="Source Sans Pro" panose="020B0503030403020204" pitchFamily="34" charset="0"/>
                        <a:ea typeface="Source Sans Pro" panose="020B0503030403020204" pitchFamily="34" charset="0"/>
                      </a:endParaRPr>
                    </a:p>
                  </a:txBody>
                  <a:tcPr marL="68580" marR="68580" marT="34290" marB="34290"/>
                </a:tc>
                <a:extLst>
                  <a:ext uri="{0D108BD9-81ED-4DB2-BD59-A6C34878D82A}">
                    <a16:rowId xmlns:a16="http://schemas.microsoft.com/office/drawing/2014/main" xmlns="" val="1128612476"/>
                  </a:ext>
                </a:extLst>
              </a:tr>
              <a:tr h="485068">
                <a:tc>
                  <a:txBody>
                    <a:bodyPr/>
                    <a:lstStyle/>
                    <a:p>
                      <a:r>
                        <a:rPr lang="en-US" sz="1200" b="1" dirty="0">
                          <a:latin typeface="Source Sans Pro" panose="020B0503030403020204" pitchFamily="34" charset="0"/>
                          <a:ea typeface="Source Sans Pro" panose="020B0503030403020204" pitchFamily="34" charset="0"/>
                        </a:rPr>
                        <a:t>Veterans Business Outreach Center</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Statewide</a:t>
                      </a:r>
                    </a:p>
                  </a:txBody>
                  <a:tcPr marL="68580" marR="68580" marT="34290" marB="34290"/>
                </a:tc>
                <a:tc>
                  <a:txBody>
                    <a:bodyPr/>
                    <a:lstStyle/>
                    <a:p>
                      <a:r>
                        <a:rPr lang="en-US" sz="1200" b="1" dirty="0">
                          <a:latin typeface="Source Sans Pro" panose="020B0503030403020204" pitchFamily="34" charset="0"/>
                          <a:ea typeface="Source Sans Pro" panose="020B0503030403020204" pitchFamily="34" charset="0"/>
                        </a:rPr>
                        <a:t>810-767-8387</a:t>
                      </a:r>
                    </a:p>
                  </a:txBody>
                  <a:tcPr marL="68580" marR="68580" marT="34290" marB="34290"/>
                </a:tc>
                <a:tc>
                  <a:txBody>
                    <a:bodyPr/>
                    <a:lstStyle/>
                    <a:p>
                      <a:r>
                        <a:rPr lang="en-US" sz="1200" b="1" dirty="0">
                          <a:solidFill>
                            <a:srgbClr val="007EB4"/>
                          </a:solidFill>
                          <a:latin typeface="Source Sans Pro" panose="020B0503030403020204" pitchFamily="34" charset="0"/>
                          <a:ea typeface="Source Sans Pro" panose="020B0503030403020204" pitchFamily="34" charset="0"/>
                          <a:hlinkClick r:id="rId15">
                            <a:extLst>
                              <a:ext uri="{A12FA001-AC4F-418D-AE19-62706E023703}">
                                <ahyp:hlinkClr xmlns="" xmlns:ahyp="http://schemas.microsoft.com/office/drawing/2018/hyperlinkcolor" val="tx"/>
                              </a:ext>
                            </a:extLst>
                          </a:hlinkClick>
                        </a:rPr>
                        <a:t>www.vetbizcentral.org</a:t>
                      </a:r>
                      <a:endParaRPr lang="en-US" sz="1200" b="1" dirty="0">
                        <a:solidFill>
                          <a:srgbClr val="007EB4"/>
                        </a:solidFill>
                        <a:latin typeface="Source Sans Pro" panose="020B0503030403020204" pitchFamily="34" charset="0"/>
                        <a:ea typeface="Source Sans Pro" panose="020B0503030403020204" pitchFamily="34" charset="0"/>
                      </a:endParaRPr>
                    </a:p>
                  </a:txBody>
                  <a:tcPr marL="68580" marR="68580" marT="34290" marB="34290"/>
                </a:tc>
                <a:extLst>
                  <a:ext uri="{0D108BD9-81ED-4DB2-BD59-A6C34878D82A}">
                    <a16:rowId xmlns:a16="http://schemas.microsoft.com/office/drawing/2014/main" xmlns="" val="141951232"/>
                  </a:ext>
                </a:extLst>
              </a:tr>
            </a:tbl>
          </a:graphicData>
        </a:graphic>
      </p:graphicFrame>
      <p:sp>
        <p:nvSpPr>
          <p:cNvPr id="3" name="TextBox 2">
            <a:extLst>
              <a:ext uri="{FF2B5EF4-FFF2-40B4-BE49-F238E27FC236}">
                <a16:creationId xmlns:a16="http://schemas.microsoft.com/office/drawing/2014/main" xmlns="" id="{1220603D-F4B4-43DD-A6AB-7F422F5D2941}"/>
              </a:ext>
            </a:extLst>
          </p:cNvPr>
          <p:cNvSpPr txBox="1"/>
          <p:nvPr/>
        </p:nvSpPr>
        <p:spPr>
          <a:xfrm>
            <a:off x="1802303" y="5915981"/>
            <a:ext cx="5539394" cy="300082"/>
          </a:xfrm>
          <a:prstGeom prst="rect">
            <a:avLst/>
          </a:prstGeom>
          <a:noFill/>
        </p:spPr>
        <p:txBody>
          <a:bodyPr wrap="square" rtlCol="0">
            <a:spAutoFit/>
          </a:bodyPr>
          <a:lstStyle/>
          <a:p>
            <a:r>
              <a:rPr lang="en-US" sz="1350" b="1" i="1" dirty="0">
                <a:latin typeface="Source Sans Pro" panose="020B0503030403020204" pitchFamily="34" charset="0"/>
                <a:ea typeface="Source Sans Pro" panose="020B0503030403020204" pitchFamily="34" charset="0"/>
              </a:rPr>
              <a:t>All locations are working remotely.   Contact by phone or email.</a:t>
            </a:r>
          </a:p>
        </p:txBody>
      </p:sp>
    </p:spTree>
    <p:extLst>
      <p:ext uri="{BB962C8B-B14F-4D97-AF65-F5344CB8AC3E}">
        <p14:creationId xmlns:p14="http://schemas.microsoft.com/office/powerpoint/2010/main" val="202410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483066"/>
            <a:ext cx="5915025" cy="870029"/>
          </a:xfrm>
        </p:spPr>
        <p:txBody>
          <a:bodyPr>
            <a:normAutofit/>
          </a:bodyPr>
          <a:lstStyle/>
          <a:p>
            <a:r>
              <a:rPr lang="en-US" sz="3000" dirty="0">
                <a:latin typeface="Source Sans Pro" panose="020B0503030403020204" pitchFamily="34" charset="0"/>
                <a:ea typeface="Source Sans Pro" panose="020B0503030403020204" pitchFamily="34" charset="0"/>
              </a:rPr>
              <a:t>SBA Non-Bank Lenders</a:t>
            </a:r>
          </a:p>
        </p:txBody>
      </p:sp>
      <p:sp>
        <p:nvSpPr>
          <p:cNvPr id="3" name="TextBox 2">
            <a:extLst>
              <a:ext uri="{FF2B5EF4-FFF2-40B4-BE49-F238E27FC236}">
                <a16:creationId xmlns:a16="http://schemas.microsoft.com/office/drawing/2014/main" xmlns="" id="{1220603D-F4B4-43DD-A6AB-7F422F5D2941}"/>
              </a:ext>
            </a:extLst>
          </p:cNvPr>
          <p:cNvSpPr txBox="1"/>
          <p:nvPr/>
        </p:nvSpPr>
        <p:spPr>
          <a:xfrm>
            <a:off x="1802303" y="5915981"/>
            <a:ext cx="5539394" cy="300082"/>
          </a:xfrm>
          <a:prstGeom prst="rect">
            <a:avLst/>
          </a:prstGeom>
          <a:noFill/>
        </p:spPr>
        <p:txBody>
          <a:bodyPr wrap="square" rtlCol="0">
            <a:spAutoFit/>
          </a:bodyPr>
          <a:lstStyle/>
          <a:p>
            <a:r>
              <a:rPr lang="en-US" sz="1350" b="1" i="1" dirty="0">
                <a:latin typeface="Source Sans Pro" panose="020B0503030403020204" pitchFamily="34" charset="0"/>
                <a:ea typeface="Source Sans Pro" panose="020B0503030403020204" pitchFamily="34" charset="0"/>
              </a:rPr>
              <a:t>All locations are working remotely.   Contact by phone or email.</a:t>
            </a:r>
          </a:p>
        </p:txBody>
      </p:sp>
      <p:graphicFrame>
        <p:nvGraphicFramePr>
          <p:cNvPr id="4" name="Table 3">
            <a:extLst>
              <a:ext uri="{FF2B5EF4-FFF2-40B4-BE49-F238E27FC236}">
                <a16:creationId xmlns:a16="http://schemas.microsoft.com/office/drawing/2014/main" xmlns="" id="{F3DF8E6C-ADD4-FDE5-04BA-51B1FB430F2B}"/>
              </a:ext>
            </a:extLst>
          </p:cNvPr>
          <p:cNvGraphicFramePr>
            <a:graphicFrameLocks noGrp="1"/>
          </p:cNvGraphicFramePr>
          <p:nvPr>
            <p:extLst>
              <p:ext uri="{D42A27DB-BD31-4B8C-83A1-F6EECF244321}">
                <p14:modId xmlns:p14="http://schemas.microsoft.com/office/powerpoint/2010/main" val="1856603217"/>
              </p:ext>
            </p:extLst>
          </p:nvPr>
        </p:nvGraphicFramePr>
        <p:xfrm>
          <a:off x="142875" y="1133476"/>
          <a:ext cx="8924927" cy="4647873"/>
        </p:xfrm>
        <a:graphic>
          <a:graphicData uri="http://schemas.openxmlformats.org/drawingml/2006/table">
            <a:tbl>
              <a:tblPr>
                <a:tableStyleId>{5C22544A-7EE6-4342-B048-85BDC9FD1C3A}</a:tableStyleId>
              </a:tblPr>
              <a:tblGrid>
                <a:gridCol w="3037035">
                  <a:extLst>
                    <a:ext uri="{9D8B030D-6E8A-4147-A177-3AD203B41FA5}">
                      <a16:colId xmlns:a16="http://schemas.microsoft.com/office/drawing/2014/main" xmlns="" val="3107035419"/>
                    </a:ext>
                  </a:extLst>
                </a:gridCol>
                <a:gridCol w="1919965">
                  <a:extLst>
                    <a:ext uri="{9D8B030D-6E8A-4147-A177-3AD203B41FA5}">
                      <a16:colId xmlns:a16="http://schemas.microsoft.com/office/drawing/2014/main" xmlns="" val="1157599471"/>
                    </a:ext>
                  </a:extLst>
                </a:gridCol>
                <a:gridCol w="1081850">
                  <a:extLst>
                    <a:ext uri="{9D8B030D-6E8A-4147-A177-3AD203B41FA5}">
                      <a16:colId xmlns:a16="http://schemas.microsoft.com/office/drawing/2014/main" xmlns="" val="779743794"/>
                    </a:ext>
                  </a:extLst>
                </a:gridCol>
                <a:gridCol w="2886077">
                  <a:extLst>
                    <a:ext uri="{9D8B030D-6E8A-4147-A177-3AD203B41FA5}">
                      <a16:colId xmlns:a16="http://schemas.microsoft.com/office/drawing/2014/main" xmlns="" val="3874055836"/>
                    </a:ext>
                  </a:extLst>
                </a:gridCol>
              </a:tblGrid>
              <a:tr h="304755">
                <a:tc>
                  <a:txBody>
                    <a:bodyPr/>
                    <a:lstStyle/>
                    <a:p>
                      <a:pPr algn="l" fontAlgn="b"/>
                      <a:r>
                        <a:rPr lang="en-US" sz="1200" b="1" u="none" strike="noStrike" dirty="0">
                          <a:effectLst/>
                        </a:rPr>
                        <a:t>Lender Name</a:t>
                      </a:r>
                      <a:endParaRPr lang="en-US" sz="1200" b="1"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nb-NO" sz="1200" b="1" u="none" strike="noStrike">
                          <a:effectLst/>
                        </a:rPr>
                        <a:t>SBA Lender Type/Loan Program</a:t>
                      </a:r>
                      <a:endParaRPr lang="nb-NO" sz="1200" b="1"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b="1" u="none" strike="noStrike">
                          <a:effectLst/>
                        </a:rPr>
                        <a:t>Phone</a:t>
                      </a:r>
                      <a:endParaRPr lang="en-US" sz="1200" b="1"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b="1" u="none" strike="noStrike" dirty="0">
                          <a:effectLst/>
                        </a:rPr>
                        <a:t>Website</a:t>
                      </a:r>
                      <a:endParaRPr lang="en-US" sz="1200" b="1" i="0" u="none" strike="noStrike" dirty="0">
                        <a:solidFill>
                          <a:srgbClr val="000000"/>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232335703"/>
                  </a:ext>
                </a:extLst>
              </a:tr>
              <a:tr h="294598">
                <a:tc>
                  <a:txBody>
                    <a:bodyPr/>
                    <a:lstStyle/>
                    <a:p>
                      <a:pPr algn="l" fontAlgn="b"/>
                      <a:r>
                        <a:rPr lang="en-US" sz="1200" u="none" strike="noStrike" dirty="0">
                          <a:effectLst/>
                        </a:rPr>
                        <a:t>Michigan Certified Development Corporation (MCDC)</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CDC-504; Community Advantage</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517-886-6612</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dirty="0">
                          <a:effectLst/>
                          <a:hlinkClick r:id="rId3"/>
                        </a:rPr>
                        <a:t>https://michigancdc.org/</a:t>
                      </a:r>
                      <a:endParaRPr lang="en-US" sz="1200" b="0" i="0" u="sng" strike="noStrike" dirty="0">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2814482519"/>
                  </a:ext>
                </a:extLst>
              </a:tr>
              <a:tr h="294598">
                <a:tc>
                  <a:txBody>
                    <a:bodyPr/>
                    <a:lstStyle/>
                    <a:p>
                      <a:pPr algn="l" fontAlgn="b"/>
                      <a:r>
                        <a:rPr lang="en-US" sz="1200" u="none" strike="noStrike" dirty="0">
                          <a:effectLst/>
                        </a:rPr>
                        <a:t>Great Lakes Commercial Finance (GLCF)</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CDC-504</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616-459-4825</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4"/>
                        </a:rPr>
                        <a:t>https://glcf.org/</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923000993"/>
                  </a:ext>
                </a:extLst>
              </a:tr>
              <a:tr h="294598">
                <a:tc>
                  <a:txBody>
                    <a:bodyPr/>
                    <a:lstStyle/>
                    <a:p>
                      <a:pPr algn="l" fontAlgn="b"/>
                      <a:r>
                        <a:rPr lang="en-US" sz="1200" u="none" strike="noStrike" dirty="0">
                          <a:effectLst/>
                        </a:rPr>
                        <a:t>Oakland County Business Finance Corporation</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CDC-504  </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248-858-0765</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5"/>
                        </a:rPr>
                        <a:t>SBA 504 Loans (oakgov.com)</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634795130"/>
                  </a:ext>
                </a:extLst>
              </a:tr>
              <a:tr h="589193">
                <a:tc>
                  <a:txBody>
                    <a:bodyPr/>
                    <a:lstStyle/>
                    <a:p>
                      <a:pPr algn="l" fontAlgn="b"/>
                      <a:r>
                        <a:rPr lang="en-US" sz="1200" u="none" strike="noStrike" dirty="0">
                          <a:effectLst/>
                        </a:rPr>
                        <a:t>Metro Community Development</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Community Advantage and Microlender </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810-767-4622</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6"/>
                        </a:rPr>
                        <a:t>https://metrocommunitydevelopment.com/</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1673100557"/>
                  </a:ext>
                </a:extLst>
              </a:tr>
              <a:tr h="589193">
                <a:tc>
                  <a:txBody>
                    <a:bodyPr/>
                    <a:lstStyle/>
                    <a:p>
                      <a:pPr algn="l" fontAlgn="b"/>
                      <a:r>
                        <a:rPr lang="en-US" sz="1200" u="none" strike="noStrike" dirty="0">
                          <a:effectLst/>
                        </a:rPr>
                        <a:t>Northern Great Lakes Initiative</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Community Advantage and Microlender </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906-228-5571</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7"/>
                        </a:rPr>
                        <a:t>https://northerninitiatives.org/</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152137979"/>
                  </a:ext>
                </a:extLst>
              </a:tr>
              <a:tr h="294598">
                <a:tc>
                  <a:txBody>
                    <a:bodyPr/>
                    <a:lstStyle/>
                    <a:p>
                      <a:pPr algn="l" fontAlgn="b"/>
                      <a:r>
                        <a:rPr lang="en-US" sz="1200" u="none" strike="noStrike">
                          <a:effectLst/>
                        </a:rPr>
                        <a:t>Opportunity Resource Fund</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Community Advantage  </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517-372-6001</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8"/>
                        </a:rPr>
                        <a:t>https://oppfund.org/</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2452748038"/>
                  </a:ext>
                </a:extLst>
              </a:tr>
              <a:tr h="294598">
                <a:tc>
                  <a:txBody>
                    <a:bodyPr/>
                    <a:lstStyle/>
                    <a:p>
                      <a:pPr algn="l" fontAlgn="b"/>
                      <a:r>
                        <a:rPr lang="en-US" sz="1200" u="none" strike="noStrike">
                          <a:effectLst/>
                        </a:rPr>
                        <a:t>CEED Lending (Great Lakes Women's Business Council)</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Microlender</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734-677-1400</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9"/>
                        </a:rPr>
                        <a:t>https://www.greatlakeswbc.org/ceed-lending/</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2312809935"/>
                  </a:ext>
                </a:extLst>
              </a:tr>
              <a:tr h="294598">
                <a:tc>
                  <a:txBody>
                    <a:bodyPr/>
                    <a:lstStyle/>
                    <a:p>
                      <a:pPr algn="l" fontAlgn="b"/>
                      <a:r>
                        <a:rPr lang="en-US" sz="1200" u="none" strike="noStrike">
                          <a:effectLst/>
                        </a:rPr>
                        <a:t>Michigan Women Forward</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dirty="0">
                          <a:effectLst/>
                        </a:rPr>
                        <a:t>Microlender</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313-962-1920</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10"/>
                        </a:rPr>
                        <a:t>https://miwf.org/</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1140864394"/>
                  </a:ext>
                </a:extLst>
              </a:tr>
              <a:tr h="294598">
                <a:tc>
                  <a:txBody>
                    <a:bodyPr/>
                    <a:lstStyle/>
                    <a:p>
                      <a:pPr algn="l" fontAlgn="b"/>
                      <a:r>
                        <a:rPr lang="en-US" sz="1200" u="none" strike="noStrike">
                          <a:effectLst/>
                        </a:rPr>
                        <a:t>Grand Rapids Opportunities for Women (GROW)</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dirty="0">
                          <a:effectLst/>
                        </a:rPr>
                        <a:t>Microlender</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616-458-3404</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11"/>
                        </a:rPr>
                        <a:t>https://growbusiness.org/</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3764179318"/>
                  </a:ext>
                </a:extLst>
              </a:tr>
              <a:tr h="294598">
                <a:tc>
                  <a:txBody>
                    <a:bodyPr/>
                    <a:lstStyle/>
                    <a:p>
                      <a:pPr algn="l" fontAlgn="b"/>
                      <a:r>
                        <a:rPr lang="en-US" sz="1200" u="none" strike="noStrike">
                          <a:effectLst/>
                        </a:rPr>
                        <a:t>CDC Small Business Finance</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Community Advantage</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dirty="0">
                          <a:effectLst/>
                        </a:rPr>
                        <a:t>313-648-2838 </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a:effectLst/>
                          <a:hlinkClick r:id="rId12"/>
                        </a:rPr>
                        <a:t>https://cdcloans.com/</a:t>
                      </a:r>
                      <a:endParaRPr lang="en-US" sz="1200" b="0" i="0" u="sng" strike="noStrike">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2317864147"/>
                  </a:ext>
                </a:extLst>
              </a:tr>
              <a:tr h="294598">
                <a:tc>
                  <a:txBody>
                    <a:bodyPr/>
                    <a:lstStyle/>
                    <a:p>
                      <a:pPr algn="l" fontAlgn="b"/>
                      <a:r>
                        <a:rPr lang="en-US" sz="1200" u="none" strike="noStrike">
                          <a:effectLst/>
                        </a:rPr>
                        <a:t>National Development Council</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Community Advantage</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dirty="0">
                          <a:effectLst/>
                        </a:rPr>
                        <a:t>959-888-1728 </a:t>
                      </a:r>
                      <a:endParaRPr lang="en-US" sz="1200" b="0" i="0" u="none" strike="noStrike" dirty="0">
                        <a:solidFill>
                          <a:srgbClr val="000000"/>
                        </a:solidFill>
                        <a:effectLst/>
                        <a:latin typeface="Calibri" panose="020F0502020204030204" pitchFamily="34" charset="0"/>
                      </a:endParaRPr>
                    </a:p>
                  </a:txBody>
                  <a:tcPr marL="5141" marR="5141" marT="5141" marB="0" anchor="b"/>
                </a:tc>
                <a:tc>
                  <a:txBody>
                    <a:bodyPr/>
                    <a:lstStyle/>
                    <a:p>
                      <a:pPr algn="l" fontAlgn="ctr"/>
                      <a:r>
                        <a:rPr lang="en-US" sz="1200" u="sng" strike="noStrike" dirty="0">
                          <a:effectLst/>
                          <a:hlinkClick r:id="rId13"/>
                        </a:rPr>
                        <a:t>www.ndconline.org</a:t>
                      </a:r>
                      <a:endParaRPr lang="en-US" sz="1200" b="0" i="0" u="sng" strike="noStrike" dirty="0">
                        <a:solidFill>
                          <a:srgbClr val="0563C1"/>
                        </a:solidFill>
                        <a:effectLst/>
                        <a:latin typeface="Calibri" panose="020F0502020204030204" pitchFamily="34" charset="0"/>
                      </a:endParaRPr>
                    </a:p>
                  </a:txBody>
                  <a:tcPr marL="5141" marR="5141" marT="5141" marB="0" anchor="ctr"/>
                </a:tc>
                <a:extLst>
                  <a:ext uri="{0D108BD9-81ED-4DB2-BD59-A6C34878D82A}">
                    <a16:rowId xmlns:a16="http://schemas.microsoft.com/office/drawing/2014/main" xmlns="" val="3788434150"/>
                  </a:ext>
                </a:extLst>
              </a:tr>
              <a:tr h="294598">
                <a:tc>
                  <a:txBody>
                    <a:bodyPr/>
                    <a:lstStyle/>
                    <a:p>
                      <a:pPr algn="l" fontAlgn="b"/>
                      <a:r>
                        <a:rPr lang="en-US" sz="1200" u="none" strike="noStrike">
                          <a:effectLst/>
                        </a:rPr>
                        <a:t>Detroit Development Fund (DDF)</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Community Advantage</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none" strike="noStrike">
                          <a:effectLst/>
                        </a:rPr>
                        <a:t>313-784-9547</a:t>
                      </a:r>
                      <a:endParaRPr lang="en-US" sz="1200" b="0" i="0" u="none" strike="noStrike">
                        <a:solidFill>
                          <a:srgbClr val="000000"/>
                        </a:solidFill>
                        <a:effectLst/>
                        <a:latin typeface="Calibri" panose="020F0502020204030204" pitchFamily="34" charset="0"/>
                      </a:endParaRPr>
                    </a:p>
                  </a:txBody>
                  <a:tcPr marL="5141" marR="5141" marT="5141" marB="0" anchor="b"/>
                </a:tc>
                <a:tc>
                  <a:txBody>
                    <a:bodyPr/>
                    <a:lstStyle/>
                    <a:p>
                      <a:pPr algn="l" fontAlgn="b"/>
                      <a:r>
                        <a:rPr lang="en-US" sz="1200" u="sng" strike="noStrike" dirty="0">
                          <a:effectLst/>
                          <a:hlinkClick r:id="rId14"/>
                        </a:rPr>
                        <a:t>https://www.detroitdevelopmentfund.com/</a:t>
                      </a:r>
                      <a:endParaRPr lang="en-US" sz="1200" b="0" i="0" u="sng" strike="noStrike" dirty="0">
                        <a:solidFill>
                          <a:srgbClr val="0563C1"/>
                        </a:solidFill>
                        <a:effectLst/>
                        <a:latin typeface="Calibri" panose="020F0502020204030204" pitchFamily="34" charset="0"/>
                      </a:endParaRPr>
                    </a:p>
                  </a:txBody>
                  <a:tcPr marL="5141" marR="5141" marT="5141" marB="0" anchor="b"/>
                </a:tc>
                <a:extLst>
                  <a:ext uri="{0D108BD9-81ED-4DB2-BD59-A6C34878D82A}">
                    <a16:rowId xmlns:a16="http://schemas.microsoft.com/office/drawing/2014/main" xmlns="" val="499225748"/>
                  </a:ext>
                </a:extLst>
              </a:tr>
            </a:tbl>
          </a:graphicData>
        </a:graphic>
      </p:graphicFrame>
    </p:spTree>
    <p:extLst>
      <p:ext uri="{BB962C8B-B14F-4D97-AF65-F5344CB8AC3E}">
        <p14:creationId xmlns:p14="http://schemas.microsoft.com/office/powerpoint/2010/main" val="917986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CRISIS</a:t>
            </a:r>
          </a:p>
        </p:txBody>
      </p:sp>
      <p:sp>
        <p:nvSpPr>
          <p:cNvPr id="3" name="Subtitle 2"/>
          <p:cNvSpPr>
            <a:spLocks noGrp="1"/>
          </p:cNvSpPr>
          <p:nvPr>
            <p:ph type="subTitle" idx="1"/>
          </p:nvPr>
        </p:nvSpPr>
        <p:spPr/>
        <p:txBody>
          <a:bodyPr>
            <a:normAutofit/>
          </a:bodyPr>
          <a:lstStyle/>
          <a:p>
            <a:r>
              <a:rPr lang="en-US" sz="4800" dirty="0"/>
              <a:t>Disaster Financing Assistance</a:t>
            </a:r>
          </a:p>
        </p:txBody>
      </p:sp>
    </p:spTree>
    <p:extLst>
      <p:ext uri="{BB962C8B-B14F-4D97-AF65-F5344CB8AC3E}">
        <p14:creationId xmlns:p14="http://schemas.microsoft.com/office/powerpoint/2010/main" val="3598629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06" y="267774"/>
            <a:ext cx="7886700" cy="598904"/>
          </a:xfrm>
        </p:spPr>
        <p:txBody>
          <a:bodyPr/>
          <a:lstStyle/>
          <a:p>
            <a:r>
              <a:rPr lang="en-US" dirty="0"/>
              <a:t>CRISIS: QUALIFYING</a:t>
            </a:r>
          </a:p>
        </p:txBody>
      </p:sp>
      <p:sp>
        <p:nvSpPr>
          <p:cNvPr id="4" name="Slide Number Placeholder 3"/>
          <p:cNvSpPr>
            <a:spLocks noGrp="1"/>
          </p:cNvSpPr>
          <p:nvPr>
            <p:ph type="sldNum" sz="quarter" idx="12"/>
          </p:nvPr>
        </p:nvSpPr>
        <p:spPr>
          <a:xfrm>
            <a:off x="6840611" y="6108211"/>
            <a:ext cx="2057400" cy="365125"/>
          </a:xfrm>
        </p:spPr>
        <p:txBody>
          <a:bodyPr/>
          <a:lstStyle/>
          <a:p>
            <a:fld id="{B1AB44B9-F1EC-4F4B-88D4-413245C9CD3E}" type="slidenum">
              <a:rPr lang="en-US" smtClean="0"/>
              <a:t>36</a:t>
            </a:fld>
            <a:endParaRPr lang="en-US" dirty="0"/>
          </a:p>
        </p:txBody>
      </p:sp>
      <p:sp>
        <p:nvSpPr>
          <p:cNvPr id="5" name="Subtitle 4"/>
          <p:cNvSpPr>
            <a:spLocks noGrp="1"/>
          </p:cNvSpPr>
          <p:nvPr>
            <p:ph type="subTitle" idx="13"/>
          </p:nvPr>
        </p:nvSpPr>
        <p:spPr>
          <a:xfrm>
            <a:off x="628650" y="779228"/>
            <a:ext cx="7886700" cy="1208598"/>
          </a:xfrm>
        </p:spPr>
        <p:txBody>
          <a:bodyPr>
            <a:normAutofit fontScale="92500" lnSpcReduction="20000"/>
          </a:bodyPr>
          <a:lstStyle/>
          <a:p>
            <a:r>
              <a:rPr lang="en-US" sz="2400" dirty="0"/>
              <a:t>The SBA provides low-interest disaster loans to help small businesses &amp; homeowners recover from declared disasters for a number of purposes:  </a:t>
            </a:r>
          </a:p>
          <a:p>
            <a:r>
              <a:rPr lang="en-US" sz="2800" dirty="0">
                <a:hlinkClick r:id="rId3"/>
              </a:rPr>
              <a:t>Disaster assistance (sba.gov)</a:t>
            </a:r>
            <a:endParaRPr lang="en-US" sz="2400" dirty="0"/>
          </a:p>
        </p:txBody>
      </p:sp>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290" r="3287" b="25674"/>
          <a:stretch/>
        </p:blipFill>
        <p:spPr bwMode="auto">
          <a:xfrm>
            <a:off x="2568372" y="4199082"/>
            <a:ext cx="3917768" cy="141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65263" y="1837289"/>
            <a:ext cx="8281698" cy="2223898"/>
            <a:chOff x="465263" y="1686977"/>
            <a:chExt cx="8281698" cy="2223898"/>
          </a:xfrm>
        </p:grpSpPr>
        <p:pic>
          <p:nvPicPr>
            <p:cNvPr id="9218" name="Picture 2" descr="C:\Users\BEBetit\Desktop\disaster.JPG"/>
            <p:cNvPicPr>
              <a:picLocks noChangeAspect="1" noChangeArrowheads="1"/>
            </p:cNvPicPr>
            <p:nvPr/>
          </p:nvPicPr>
          <p:blipFill rotWithShape="1">
            <a:blip r:embed="rId5">
              <a:extLst>
                <a:ext uri="{28A0092B-C50C-407E-A947-70E740481C1C}">
                  <a14:useLocalDpi xmlns:a14="http://schemas.microsoft.com/office/drawing/2010/main" val="0"/>
                </a:ext>
              </a:extLst>
            </a:blip>
            <a:srcRect r="68577" b="26594"/>
            <a:stretch/>
          </p:blipFill>
          <p:spPr bwMode="auto">
            <a:xfrm>
              <a:off x="465263" y="1686977"/>
              <a:ext cx="3966891" cy="141683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397" r="36180" b="32513"/>
            <a:stretch/>
          </p:blipFill>
          <p:spPr bwMode="auto">
            <a:xfrm>
              <a:off x="4432154" y="1686978"/>
              <a:ext cx="4314807" cy="141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28650" y="3186887"/>
              <a:ext cx="1525897" cy="400110"/>
            </a:xfrm>
            <a:prstGeom prst="rect">
              <a:avLst/>
            </a:prstGeom>
            <a:noFill/>
          </p:spPr>
          <p:txBody>
            <a:bodyPr wrap="square" rtlCol="0">
              <a:spAutoFit/>
            </a:bodyPr>
            <a:lstStyle/>
            <a:p>
              <a:pPr algn="ctr"/>
              <a:r>
                <a:rPr lang="en-US" sz="2000" b="1" dirty="0">
                  <a:solidFill>
                    <a:srgbClr val="003F80"/>
                  </a:solidFill>
                  <a:latin typeface="Source Sans Pro" panose="020B0503030403020204" pitchFamily="34" charset="0"/>
                </a:rPr>
                <a:t>Real Estate</a:t>
              </a:r>
            </a:p>
          </p:txBody>
        </p:sp>
        <p:sp>
          <p:nvSpPr>
            <p:cNvPr id="12" name="TextBox 11"/>
            <p:cNvSpPr txBox="1"/>
            <p:nvPr/>
          </p:nvSpPr>
          <p:spPr>
            <a:xfrm>
              <a:off x="2634902" y="3186887"/>
              <a:ext cx="1525897" cy="707886"/>
            </a:xfrm>
            <a:prstGeom prst="rect">
              <a:avLst/>
            </a:prstGeom>
            <a:noFill/>
          </p:spPr>
          <p:txBody>
            <a:bodyPr wrap="square" rtlCol="0">
              <a:spAutoFit/>
            </a:bodyPr>
            <a:lstStyle/>
            <a:p>
              <a:pPr algn="ctr"/>
              <a:r>
                <a:rPr lang="en-US" sz="2000" b="1" dirty="0">
                  <a:solidFill>
                    <a:srgbClr val="003F80"/>
                  </a:solidFill>
                  <a:latin typeface="Source Sans Pro" panose="020B0503030403020204" pitchFamily="34" charset="0"/>
                </a:rPr>
                <a:t>Personal Property</a:t>
              </a:r>
            </a:p>
          </p:txBody>
        </p:sp>
        <p:sp>
          <p:nvSpPr>
            <p:cNvPr id="13" name="TextBox 12"/>
            <p:cNvSpPr txBox="1"/>
            <p:nvPr/>
          </p:nvSpPr>
          <p:spPr>
            <a:xfrm>
              <a:off x="4739274" y="3202989"/>
              <a:ext cx="1525897" cy="707886"/>
            </a:xfrm>
            <a:prstGeom prst="rect">
              <a:avLst/>
            </a:prstGeom>
            <a:noFill/>
          </p:spPr>
          <p:txBody>
            <a:bodyPr wrap="square" rtlCol="0">
              <a:spAutoFit/>
            </a:bodyPr>
            <a:lstStyle/>
            <a:p>
              <a:pPr algn="ctr"/>
              <a:r>
                <a:rPr lang="en-US" sz="2000" b="1" dirty="0">
                  <a:solidFill>
                    <a:srgbClr val="003F80"/>
                  </a:solidFill>
                  <a:latin typeface="Source Sans Pro" panose="020B0503030403020204" pitchFamily="34" charset="0"/>
                </a:rPr>
                <a:t>Economic Injury</a:t>
              </a:r>
            </a:p>
          </p:txBody>
        </p:sp>
        <p:sp>
          <p:nvSpPr>
            <p:cNvPr id="14" name="TextBox 13"/>
            <p:cNvSpPr txBox="1"/>
            <p:nvPr/>
          </p:nvSpPr>
          <p:spPr>
            <a:xfrm>
              <a:off x="6840611" y="3186887"/>
              <a:ext cx="1674739" cy="707886"/>
            </a:xfrm>
            <a:prstGeom prst="rect">
              <a:avLst/>
            </a:prstGeom>
            <a:noFill/>
          </p:spPr>
          <p:txBody>
            <a:bodyPr wrap="square" rtlCol="0">
              <a:spAutoFit/>
            </a:bodyPr>
            <a:lstStyle/>
            <a:p>
              <a:pPr algn="ctr"/>
              <a:r>
                <a:rPr lang="en-US" sz="2000" b="1" dirty="0">
                  <a:solidFill>
                    <a:srgbClr val="003F80"/>
                  </a:solidFill>
                  <a:latin typeface="Source Sans Pro" panose="020B0503030403020204" pitchFamily="34" charset="0"/>
                </a:rPr>
                <a:t>Machinery &amp; Equipment</a:t>
              </a:r>
            </a:p>
          </p:txBody>
        </p:sp>
      </p:grpSp>
      <p:sp>
        <p:nvSpPr>
          <p:cNvPr id="15" name="TextBox 14"/>
          <p:cNvSpPr txBox="1"/>
          <p:nvPr/>
        </p:nvSpPr>
        <p:spPr>
          <a:xfrm>
            <a:off x="2634902" y="5890664"/>
            <a:ext cx="1525897" cy="400110"/>
          </a:xfrm>
          <a:prstGeom prst="rect">
            <a:avLst/>
          </a:prstGeom>
          <a:noFill/>
        </p:spPr>
        <p:txBody>
          <a:bodyPr wrap="square" rtlCol="0">
            <a:spAutoFit/>
          </a:bodyPr>
          <a:lstStyle/>
          <a:p>
            <a:pPr algn="ctr"/>
            <a:r>
              <a:rPr lang="en-US" sz="2000" b="1" dirty="0">
                <a:solidFill>
                  <a:srgbClr val="003F80"/>
                </a:solidFill>
                <a:latin typeface="Source Sans Pro" panose="020B0503030403020204" pitchFamily="34" charset="0"/>
              </a:rPr>
              <a:t>Inventory</a:t>
            </a:r>
          </a:p>
        </p:txBody>
      </p:sp>
      <p:sp>
        <p:nvSpPr>
          <p:cNvPr id="16" name="TextBox 15"/>
          <p:cNvSpPr txBox="1"/>
          <p:nvPr/>
        </p:nvSpPr>
        <p:spPr>
          <a:xfrm>
            <a:off x="4620537" y="5890664"/>
            <a:ext cx="1777921" cy="707886"/>
          </a:xfrm>
          <a:prstGeom prst="rect">
            <a:avLst/>
          </a:prstGeom>
          <a:noFill/>
        </p:spPr>
        <p:txBody>
          <a:bodyPr wrap="square" rtlCol="0">
            <a:spAutoFit/>
          </a:bodyPr>
          <a:lstStyle/>
          <a:p>
            <a:pPr algn="ctr"/>
            <a:r>
              <a:rPr lang="en-US" sz="2000" b="1" dirty="0">
                <a:solidFill>
                  <a:srgbClr val="003F80"/>
                </a:solidFill>
                <a:latin typeface="Source Sans Pro" panose="020B0503030403020204" pitchFamily="34" charset="0"/>
              </a:rPr>
              <a:t>Active Military Duty</a:t>
            </a:r>
          </a:p>
        </p:txBody>
      </p:sp>
    </p:spTree>
    <p:extLst>
      <p:ext uri="{BB962C8B-B14F-4D97-AF65-F5344CB8AC3E}">
        <p14:creationId xmlns:p14="http://schemas.microsoft.com/office/powerpoint/2010/main" val="3901960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APPLYING</a:t>
            </a:r>
          </a:p>
        </p:txBody>
      </p:sp>
      <p:sp>
        <p:nvSpPr>
          <p:cNvPr id="4" name="Slide Number Placeholder 3"/>
          <p:cNvSpPr>
            <a:spLocks noGrp="1"/>
          </p:cNvSpPr>
          <p:nvPr>
            <p:ph type="sldNum" sz="quarter" idx="12"/>
          </p:nvPr>
        </p:nvSpPr>
        <p:spPr>
          <a:xfrm>
            <a:off x="6840611" y="6108211"/>
            <a:ext cx="2057400" cy="365125"/>
          </a:xfrm>
        </p:spPr>
        <p:txBody>
          <a:bodyPr/>
          <a:lstStyle/>
          <a:p>
            <a:fld id="{B1AB44B9-F1EC-4F4B-88D4-413245C9CD3E}" type="slidenum">
              <a:rPr lang="en-US" smtClean="0"/>
              <a:t>37</a:t>
            </a:fld>
            <a:endParaRPr lang="en-US" dirty="0"/>
          </a:p>
        </p:txBody>
      </p:sp>
      <p:sp>
        <p:nvSpPr>
          <p:cNvPr id="5" name="Subtitle 4"/>
          <p:cNvSpPr>
            <a:spLocks noGrp="1"/>
          </p:cNvSpPr>
          <p:nvPr>
            <p:ph type="subTitle" idx="13"/>
          </p:nvPr>
        </p:nvSpPr>
        <p:spPr>
          <a:xfrm>
            <a:off x="628650" y="967512"/>
            <a:ext cx="7886700" cy="907783"/>
          </a:xfrm>
        </p:spPr>
        <p:txBody>
          <a:bodyPr>
            <a:normAutofit/>
          </a:bodyPr>
          <a:lstStyle/>
          <a:p>
            <a:r>
              <a:rPr lang="en-US" sz="2400" dirty="0"/>
              <a:t>To qualify, your business or home must be in an affected area as stated by a disaster declaration.</a:t>
            </a:r>
          </a:p>
        </p:txBody>
      </p:sp>
      <p:pic>
        <p:nvPicPr>
          <p:cNvPr id="10242" name="Picture 2" descr="C:\Users\BEBetit\Desktop\Apply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1" y="2092869"/>
            <a:ext cx="9127870" cy="18490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6131" y="4138142"/>
            <a:ext cx="2676965" cy="1631216"/>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Check disaster declarations: </a:t>
            </a:r>
            <a:r>
              <a:rPr lang="en-US" sz="2000" dirty="0">
                <a:solidFill>
                  <a:srgbClr val="003F80"/>
                </a:solidFill>
                <a:latin typeface="Source Sans Pro" panose="020B0503030403020204" pitchFamily="34" charset="0"/>
              </a:rPr>
              <a:t>See if the SBA has issued a disaster declaration in your area.</a:t>
            </a:r>
            <a:endParaRPr lang="en-US" sz="2000" b="1" dirty="0">
              <a:solidFill>
                <a:srgbClr val="003F80"/>
              </a:solidFill>
              <a:latin typeface="Source Sans Pro" panose="020B0503030403020204" pitchFamily="34" charset="0"/>
            </a:endParaRPr>
          </a:p>
        </p:txBody>
      </p:sp>
      <p:sp>
        <p:nvSpPr>
          <p:cNvPr id="18" name="TextBox 17"/>
          <p:cNvSpPr txBox="1"/>
          <p:nvPr/>
        </p:nvSpPr>
        <p:spPr>
          <a:xfrm>
            <a:off x="3155607" y="4138142"/>
            <a:ext cx="2631417" cy="1631216"/>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Apply for a disaster loan: </a:t>
            </a:r>
            <a:r>
              <a:rPr lang="en-US" sz="2000" dirty="0">
                <a:solidFill>
                  <a:srgbClr val="003F80"/>
                </a:solidFill>
                <a:latin typeface="Source Sans Pro" panose="020B0503030403020204" pitchFamily="34" charset="0"/>
              </a:rPr>
              <a:t>Loans are available for businesses &amp; homes affected by disaster.</a:t>
            </a:r>
            <a:endParaRPr lang="en-US" sz="2000" b="1" dirty="0">
              <a:solidFill>
                <a:srgbClr val="003F80"/>
              </a:solidFill>
              <a:latin typeface="Source Sans Pro" panose="020B0503030403020204" pitchFamily="34" charset="0"/>
            </a:endParaRPr>
          </a:p>
        </p:txBody>
      </p:sp>
      <p:sp>
        <p:nvSpPr>
          <p:cNvPr id="19" name="TextBox 18"/>
          <p:cNvSpPr txBox="1"/>
          <p:nvPr/>
        </p:nvSpPr>
        <p:spPr>
          <a:xfrm>
            <a:off x="6505564" y="4138141"/>
            <a:ext cx="2625909"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Check your status: </a:t>
            </a:r>
            <a:r>
              <a:rPr lang="en-US" sz="2000" dirty="0">
                <a:solidFill>
                  <a:srgbClr val="003F80"/>
                </a:solidFill>
                <a:latin typeface="Source Sans Pro" panose="020B0503030403020204" pitchFamily="34" charset="0"/>
              </a:rPr>
              <a:t>Log into your account &amp; check your email for updates.</a:t>
            </a:r>
            <a:endParaRPr lang="en-US" sz="2000" b="1" dirty="0">
              <a:solidFill>
                <a:srgbClr val="003F80"/>
              </a:solidFill>
              <a:latin typeface="Source Sans Pro" panose="020B0503030403020204" pitchFamily="34" charset="0"/>
            </a:endParaRPr>
          </a:p>
        </p:txBody>
      </p:sp>
    </p:spTree>
    <p:extLst>
      <p:ext uri="{BB962C8B-B14F-4D97-AF65-F5344CB8AC3E}">
        <p14:creationId xmlns:p14="http://schemas.microsoft.com/office/powerpoint/2010/main" val="861616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81000" y="1890713"/>
            <a:ext cx="8458200" cy="1685077"/>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10350" b="1" dirty="0">
                <a:solidFill>
                  <a:srgbClr val="003F80"/>
                </a:solidFill>
                <a:effectLst>
                  <a:outerShdw blurRad="38100" dist="38100" dir="2700000" algn="tl">
                    <a:srgbClr val="C0C0C0"/>
                  </a:outerShdw>
                </a:effectLst>
                <a:latin typeface="Source Sans Pro Black" panose="020B0803030403020204" pitchFamily="34" charset="0"/>
                <a:ea typeface="ＭＳ Ｐゴシック" pitchFamily="-112" charset="-128"/>
              </a:rPr>
              <a:t>Questions?</a:t>
            </a:r>
            <a:endParaRPr lang="en-US" sz="10350" b="1" i="1" dirty="0">
              <a:solidFill>
                <a:srgbClr val="003F80"/>
              </a:solidFill>
              <a:effectLst>
                <a:outerShdw blurRad="38100" dist="38100" dir="2700000" algn="tl">
                  <a:srgbClr val="C0C0C0"/>
                </a:outerShdw>
              </a:effectLst>
              <a:latin typeface="Source Sans Pro Black" panose="020B0803030403020204" pitchFamily="34" charset="0"/>
              <a:ea typeface="ＭＳ Ｐゴシック" pitchFamily="-112" charset="-128"/>
            </a:endParaRPr>
          </a:p>
        </p:txBody>
      </p:sp>
      <p:sp>
        <p:nvSpPr>
          <p:cNvPr id="3" name="Slide Number Placeholder 2">
            <a:extLst>
              <a:ext uri="{FF2B5EF4-FFF2-40B4-BE49-F238E27FC236}">
                <a16:creationId xmlns:a16="http://schemas.microsoft.com/office/drawing/2014/main" xmlns="" id="{EB136B2F-86DF-400F-A732-965EA9F21E9B}"/>
              </a:ext>
            </a:extLst>
          </p:cNvPr>
          <p:cNvSpPr>
            <a:spLocks noGrp="1"/>
          </p:cNvSpPr>
          <p:nvPr>
            <p:ph type="sldNum" sz="quarter" idx="12"/>
          </p:nvPr>
        </p:nvSpPr>
        <p:spPr/>
        <p:txBody>
          <a:bodyPr/>
          <a:lstStyle/>
          <a:p>
            <a:fld id="{4581116F-4D37-470E-A126-60FB237F99E2}" type="slidenum">
              <a:rPr lang="en-US" smtClean="0"/>
              <a:t>38</a:t>
            </a:fld>
            <a:endParaRPr lang="en-US"/>
          </a:p>
        </p:txBody>
      </p:sp>
    </p:spTree>
    <p:extLst>
      <p:ext uri="{BB962C8B-B14F-4D97-AF65-F5344CB8AC3E}">
        <p14:creationId xmlns:p14="http://schemas.microsoft.com/office/powerpoint/2010/main" val="2853681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89973" y="1144875"/>
            <a:ext cx="6318134" cy="86109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defRPr/>
            </a:pPr>
            <a:r>
              <a:rPr lang="en-US" sz="4500" b="1" dirty="0">
                <a:solidFill>
                  <a:srgbClr val="003F80"/>
                </a:solidFill>
                <a:latin typeface="+mn-lt"/>
                <a:ea typeface="+mj-ea"/>
                <a:cs typeface="+mj-cs"/>
              </a:rPr>
              <a:t>To Learn More About All of the SBA’s Programs </a:t>
            </a:r>
          </a:p>
        </p:txBody>
      </p:sp>
      <p:sp>
        <p:nvSpPr>
          <p:cNvPr id="3" name="Title 1"/>
          <p:cNvSpPr txBox="1">
            <a:spLocks/>
          </p:cNvSpPr>
          <p:nvPr/>
        </p:nvSpPr>
        <p:spPr bwMode="auto">
          <a:xfrm>
            <a:off x="1389973" y="2606827"/>
            <a:ext cx="6506765" cy="177150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defRPr/>
            </a:pPr>
            <a:r>
              <a:rPr lang="en-US" b="1" dirty="0">
                <a:solidFill>
                  <a:srgbClr val="003F80"/>
                </a:solidFill>
                <a:latin typeface="+mn-lt"/>
                <a:ea typeface="+mj-ea"/>
                <a:cs typeface="+mj-cs"/>
              </a:rPr>
              <a:t>Visit: </a:t>
            </a:r>
            <a:r>
              <a:rPr lang="en-US" b="1" dirty="0">
                <a:solidFill>
                  <a:srgbClr val="003F80"/>
                </a:solidFill>
                <a:latin typeface="+mn-lt"/>
                <a:ea typeface="+mj-ea"/>
                <a:cs typeface="+mj-cs"/>
                <a:hlinkClick r:id="rId2"/>
              </a:rPr>
              <a:t>www.sba.gov</a:t>
            </a:r>
            <a:endParaRPr lang="en-US" b="1" dirty="0">
              <a:solidFill>
                <a:srgbClr val="003F80"/>
              </a:solidFill>
              <a:latin typeface="+mn-lt"/>
              <a:ea typeface="+mj-ea"/>
              <a:cs typeface="+mj-cs"/>
            </a:endParaRPr>
          </a:p>
          <a:p>
            <a:pPr>
              <a:defRPr/>
            </a:pPr>
            <a:r>
              <a:rPr lang="en-US" b="1" dirty="0">
                <a:solidFill>
                  <a:srgbClr val="003F80"/>
                </a:solidFill>
                <a:latin typeface="+mn-lt"/>
                <a:ea typeface="+mj-ea"/>
                <a:cs typeface="+mj-cs"/>
              </a:rPr>
              <a:t>&amp;</a:t>
            </a:r>
          </a:p>
          <a:p>
            <a:pPr>
              <a:defRPr/>
            </a:pPr>
            <a:r>
              <a:rPr lang="en-US" b="1" dirty="0">
                <a:solidFill>
                  <a:srgbClr val="003F80"/>
                </a:solidFill>
                <a:latin typeface="+mn-lt"/>
                <a:ea typeface="+mj-ea"/>
                <a:cs typeface="+mj-cs"/>
                <a:hlinkClick r:id="rId3"/>
              </a:rPr>
              <a:t>www.sba.gov/mi</a:t>
            </a:r>
            <a:endParaRPr lang="en-US" b="1" dirty="0">
              <a:solidFill>
                <a:srgbClr val="003F80"/>
              </a:solidFill>
              <a:latin typeface="+mn-lt"/>
              <a:ea typeface="+mj-ea"/>
              <a:cs typeface="+mj-cs"/>
            </a:endParaRPr>
          </a:p>
          <a:p>
            <a:pPr>
              <a:defRPr/>
            </a:pPr>
            <a:r>
              <a:rPr lang="en-US" b="1" dirty="0">
                <a:solidFill>
                  <a:srgbClr val="003F80"/>
                </a:solidFill>
                <a:latin typeface="+mn-lt"/>
                <a:ea typeface="+mj-ea"/>
                <a:cs typeface="+mj-cs"/>
              </a:rPr>
              <a:t> </a:t>
            </a:r>
          </a:p>
          <a:p>
            <a:pPr algn="l">
              <a:defRPr/>
            </a:pPr>
            <a:endParaRPr lang="en-US" sz="2700" b="1" dirty="0">
              <a:solidFill>
                <a:srgbClr val="003F80"/>
              </a:solidFill>
              <a:latin typeface="+mn-lt"/>
              <a:ea typeface="+mj-ea"/>
              <a:cs typeface="+mj-cs"/>
            </a:endParaRPr>
          </a:p>
          <a:p>
            <a:pPr algn="l">
              <a:defRPr/>
            </a:pPr>
            <a:endParaRPr lang="en-US" sz="2700" b="1" dirty="0">
              <a:solidFill>
                <a:srgbClr val="003F80"/>
              </a:solidFill>
              <a:latin typeface="+mn-lt"/>
              <a:ea typeface="+mj-ea"/>
              <a:cs typeface="+mj-cs"/>
            </a:endParaRPr>
          </a:p>
          <a:p>
            <a:pPr algn="l">
              <a:defRPr/>
            </a:pPr>
            <a:endParaRPr lang="en-US" sz="2700" b="1" dirty="0">
              <a:solidFill>
                <a:srgbClr val="003F80"/>
              </a:solidFill>
              <a:latin typeface="+mn-lt"/>
              <a:ea typeface="+mj-ea"/>
              <a:cs typeface="+mj-cs"/>
            </a:endParaRPr>
          </a:p>
        </p:txBody>
      </p:sp>
      <p:sp>
        <p:nvSpPr>
          <p:cNvPr id="5" name="Slide Number Placeholder 4">
            <a:extLst>
              <a:ext uri="{FF2B5EF4-FFF2-40B4-BE49-F238E27FC236}">
                <a16:creationId xmlns:a16="http://schemas.microsoft.com/office/drawing/2014/main" xmlns="" id="{58CAF25E-8565-4904-900A-1838343C32F0}"/>
              </a:ext>
            </a:extLst>
          </p:cNvPr>
          <p:cNvSpPr>
            <a:spLocks noGrp="1"/>
          </p:cNvSpPr>
          <p:nvPr>
            <p:ph type="sldNum" sz="quarter" idx="12"/>
          </p:nvPr>
        </p:nvSpPr>
        <p:spPr/>
        <p:txBody>
          <a:bodyPr/>
          <a:lstStyle/>
          <a:p>
            <a:pPr>
              <a:defRPr/>
            </a:pPr>
            <a:fld id="{504281D5-3616-403A-A821-05ED70E516A5}" type="slidenum">
              <a:rPr lang="en-US" smtClean="0"/>
              <a:pPr>
                <a:defRPr/>
              </a:pPr>
              <a:t>39</a:t>
            </a:fld>
            <a:endParaRPr lang="en-US"/>
          </a:p>
        </p:txBody>
      </p:sp>
    </p:spTree>
    <p:extLst>
      <p:ext uri="{BB962C8B-B14F-4D97-AF65-F5344CB8AC3E}">
        <p14:creationId xmlns:p14="http://schemas.microsoft.com/office/powerpoint/2010/main" val="880837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 Overview</a:t>
            </a:r>
          </a:p>
        </p:txBody>
      </p:sp>
      <p:sp>
        <p:nvSpPr>
          <p:cNvPr id="4" name="Slide Number Placeholder 3"/>
          <p:cNvSpPr>
            <a:spLocks noGrp="1"/>
          </p:cNvSpPr>
          <p:nvPr>
            <p:ph type="sldNum" sz="quarter" idx="12"/>
          </p:nvPr>
        </p:nvSpPr>
        <p:spPr/>
        <p:txBody>
          <a:bodyPr/>
          <a:lstStyle/>
          <a:p>
            <a:fld id="{B1AB44B9-F1EC-4F4B-88D4-413245C9CD3E}" type="slidenum">
              <a:rPr lang="en-US" smtClean="0"/>
              <a:t>4</a:t>
            </a:fld>
            <a:endParaRPr lang="en-US"/>
          </a:p>
        </p:txBody>
      </p:sp>
      <p:sp>
        <p:nvSpPr>
          <p:cNvPr id="5" name="Subtitle 4"/>
          <p:cNvSpPr>
            <a:spLocks noGrp="1"/>
          </p:cNvSpPr>
          <p:nvPr>
            <p:ph type="subTitle" idx="13"/>
          </p:nvPr>
        </p:nvSpPr>
        <p:spPr>
          <a:xfrm>
            <a:off x="628650" y="967511"/>
            <a:ext cx="7886700" cy="1492659"/>
          </a:xfrm>
        </p:spPr>
        <p:txBody>
          <a:bodyPr>
            <a:normAutofit/>
          </a:bodyPr>
          <a:lstStyle/>
          <a:p>
            <a:r>
              <a:rPr lang="en-US" sz="2400" dirty="0"/>
              <a:t>The U.S. Small Business Administration makes the American dream of business ownership a reality.</a:t>
            </a:r>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09" t="25180" r="10350" b="23188"/>
          <a:stretch/>
        </p:blipFill>
        <p:spPr bwMode="auto">
          <a:xfrm>
            <a:off x="0" y="2345734"/>
            <a:ext cx="9144000" cy="323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300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Slide Number Placeholder 2"/>
          <p:cNvSpPr>
            <a:spLocks noGrp="1"/>
          </p:cNvSpPr>
          <p:nvPr>
            <p:ph type="sldNum" sz="quarter" idx="12"/>
          </p:nvPr>
        </p:nvSpPr>
        <p:spPr/>
        <p:txBody>
          <a:bodyPr/>
          <a:lstStyle/>
          <a:p>
            <a:fld id="{B1AB44B9-F1EC-4F4B-88D4-413245C9CD3E}" type="slidenum">
              <a:rPr lang="en-US" smtClean="0"/>
              <a:t>40</a:t>
            </a:fld>
            <a:endParaRPr lang="en-US"/>
          </a:p>
        </p:txBody>
      </p:sp>
      <p:sp>
        <p:nvSpPr>
          <p:cNvPr id="5" name="TextBox 4"/>
          <p:cNvSpPr txBox="1"/>
          <p:nvPr/>
        </p:nvSpPr>
        <p:spPr>
          <a:xfrm>
            <a:off x="375781" y="3883071"/>
            <a:ext cx="8354859" cy="1015663"/>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General Email:  </a:t>
            </a:r>
            <a:r>
              <a:rPr lang="en-US" sz="2000" dirty="0">
                <a:solidFill>
                  <a:srgbClr val="003F80"/>
                </a:solidFill>
                <a:latin typeface="Source Sans Pro" panose="020B0503030403020204" pitchFamily="34" charset="0"/>
              </a:rPr>
              <a:t>Michigan@sba.gov</a:t>
            </a:r>
          </a:p>
          <a:p>
            <a:r>
              <a:rPr lang="en-US" sz="2000" b="1" dirty="0">
                <a:solidFill>
                  <a:srgbClr val="003F80"/>
                </a:solidFill>
                <a:latin typeface="Source Sans Pro" panose="020B0503030403020204" pitchFamily="34" charset="0"/>
              </a:rPr>
              <a:t>Michigan District Office: </a:t>
            </a:r>
            <a:r>
              <a:rPr lang="en-US" sz="2000" dirty="0">
                <a:solidFill>
                  <a:srgbClr val="003F80"/>
                </a:solidFill>
                <a:latin typeface="Source Sans Pro" panose="020B0503030403020204" pitchFamily="34" charset="0"/>
              </a:rPr>
              <a:t>477 Michigan Ave., Suite 515, Detroit, MI 48226</a:t>
            </a:r>
          </a:p>
          <a:p>
            <a:r>
              <a:rPr lang="en-US" sz="2000" b="1" dirty="0">
                <a:solidFill>
                  <a:srgbClr val="003F80"/>
                </a:solidFill>
                <a:latin typeface="Source Sans Pro" panose="020B0503030403020204" pitchFamily="34" charset="0"/>
              </a:rPr>
              <a:t>Phone: </a:t>
            </a:r>
            <a:r>
              <a:rPr lang="en-US" sz="2000" dirty="0">
                <a:solidFill>
                  <a:srgbClr val="003F80"/>
                </a:solidFill>
                <a:latin typeface="Source Sans Pro" panose="020B0503030403020204" pitchFamily="34" charset="0"/>
              </a:rPr>
              <a:t>313-226-6075 </a:t>
            </a:r>
            <a:endParaRPr lang="en-US" sz="2000" b="1" dirty="0">
              <a:solidFill>
                <a:srgbClr val="003F80"/>
              </a:solidFill>
              <a:latin typeface="Source Sans Pro" panose="020B0503030403020204" pitchFamily="34" charset="0"/>
            </a:endParaRPr>
          </a:p>
        </p:txBody>
      </p:sp>
      <p:sp>
        <p:nvSpPr>
          <p:cNvPr id="6" name="TextBox 5"/>
          <p:cNvSpPr txBox="1"/>
          <p:nvPr/>
        </p:nvSpPr>
        <p:spPr>
          <a:xfrm>
            <a:off x="350027" y="4931339"/>
            <a:ext cx="8354859"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Grand Rapids Branch Office: </a:t>
            </a:r>
            <a:r>
              <a:rPr lang="en-US" sz="2000" dirty="0">
                <a:solidFill>
                  <a:srgbClr val="003F80"/>
                </a:solidFill>
                <a:latin typeface="Source Sans Pro" panose="020B0503030403020204" pitchFamily="34" charset="0"/>
              </a:rPr>
              <a:t> Ford Federal Bldg., #307,</a:t>
            </a:r>
          </a:p>
          <a:p>
            <a:r>
              <a:rPr lang="en-US" sz="2000" dirty="0">
                <a:solidFill>
                  <a:srgbClr val="003F80"/>
                </a:solidFill>
                <a:latin typeface="Source Sans Pro" panose="020B0503030403020204" pitchFamily="34" charset="0"/>
              </a:rPr>
              <a:t> 110 Michigan St. NW , Grand Rapids, MI  </a:t>
            </a:r>
          </a:p>
          <a:p>
            <a:r>
              <a:rPr lang="en-US" sz="2000" b="1" dirty="0">
                <a:solidFill>
                  <a:srgbClr val="003F80"/>
                </a:solidFill>
                <a:latin typeface="Source Sans Pro" panose="020B0503030403020204" pitchFamily="34" charset="0"/>
              </a:rPr>
              <a:t>Phone: </a:t>
            </a:r>
            <a:r>
              <a:rPr lang="en-US" sz="2000" dirty="0">
                <a:solidFill>
                  <a:srgbClr val="003F80"/>
                </a:solidFill>
                <a:latin typeface="Source Sans Pro" panose="020B0503030403020204" pitchFamily="34" charset="0"/>
              </a:rPr>
              <a:t>(616) 456-5512 </a:t>
            </a:r>
          </a:p>
          <a:p>
            <a:endParaRPr lang="en-US" sz="2000" dirty="0">
              <a:solidFill>
                <a:srgbClr val="003F80"/>
              </a:solidFill>
              <a:latin typeface="Source Sans Pro" panose="020B0503030403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2918"/>
            <a:ext cx="9144000" cy="2566416"/>
          </a:xfrm>
          <a:prstGeom prst="rect">
            <a:avLst/>
          </a:prstGeom>
        </p:spPr>
      </p:pic>
    </p:spTree>
    <p:extLst>
      <p:ext uri="{BB962C8B-B14F-4D97-AF65-F5344CB8AC3E}">
        <p14:creationId xmlns:p14="http://schemas.microsoft.com/office/powerpoint/2010/main" val="391568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normAutofit/>
          </a:bodyPr>
          <a:lstStyle/>
          <a:p>
            <a:r>
              <a:rPr lang="en-US" altLang="en-US" sz="4500" dirty="0"/>
              <a:t>Small Business Administration</a:t>
            </a:r>
          </a:p>
        </p:txBody>
      </p:sp>
      <p:sp>
        <p:nvSpPr>
          <p:cNvPr id="14339" name="Content Placeholder 3"/>
          <p:cNvSpPr>
            <a:spLocks noGrp="1"/>
          </p:cNvSpPr>
          <p:nvPr>
            <p:ph idx="1"/>
          </p:nvPr>
        </p:nvSpPr>
        <p:spPr>
          <a:xfrm>
            <a:off x="685800" y="2228850"/>
            <a:ext cx="7772400" cy="3143250"/>
          </a:xfrm>
        </p:spPr>
        <p:txBody>
          <a:bodyPr>
            <a:normAutofit/>
          </a:bodyPr>
          <a:lstStyle/>
          <a:p>
            <a:r>
              <a:rPr lang="en-US" altLang="en-US" sz="2400" b="1" dirty="0"/>
              <a:t>The SBA is a federal agency dedicated to helping small business get started, grow and sustain viability, using the “</a:t>
            </a:r>
            <a:r>
              <a:rPr lang="en-US" altLang="en-US" sz="2400" b="1" dirty="0">
                <a:solidFill>
                  <a:srgbClr val="168E60"/>
                </a:solidFill>
              </a:rPr>
              <a:t>4 C’s</a:t>
            </a:r>
            <a:r>
              <a:rPr lang="en-US" altLang="en-US" sz="2400" b="1" dirty="0"/>
              <a:t>”</a:t>
            </a:r>
          </a:p>
          <a:p>
            <a:r>
              <a:rPr lang="en-US" altLang="en-US" sz="2400" b="1" dirty="0"/>
              <a:t>Access to </a:t>
            </a:r>
            <a:r>
              <a:rPr lang="en-US" altLang="en-US" sz="2400" b="1" dirty="0">
                <a:solidFill>
                  <a:srgbClr val="168E60"/>
                </a:solidFill>
              </a:rPr>
              <a:t>Capital</a:t>
            </a:r>
            <a:r>
              <a:rPr lang="en-US" altLang="en-US" sz="2400" b="1" dirty="0"/>
              <a:t> – through loan guaranty programs</a:t>
            </a:r>
          </a:p>
          <a:p>
            <a:r>
              <a:rPr lang="en-US" altLang="en-US" sz="2400" b="1" dirty="0"/>
              <a:t>Government </a:t>
            </a:r>
            <a:r>
              <a:rPr lang="en-US" altLang="en-US" sz="2400" b="1" dirty="0">
                <a:solidFill>
                  <a:srgbClr val="168E60"/>
                </a:solidFill>
              </a:rPr>
              <a:t>Contracting</a:t>
            </a:r>
          </a:p>
          <a:p>
            <a:r>
              <a:rPr lang="en-US" altLang="en-US" sz="2400" b="1" dirty="0">
                <a:solidFill>
                  <a:srgbClr val="168E60"/>
                </a:solidFill>
              </a:rPr>
              <a:t>Counseling</a:t>
            </a:r>
            <a:r>
              <a:rPr lang="en-US" altLang="en-US" sz="2400" b="1" dirty="0"/>
              <a:t> and entrepreneurial development</a:t>
            </a:r>
          </a:p>
          <a:p>
            <a:r>
              <a:rPr lang="en-US" altLang="en-US" sz="2400" b="1" dirty="0">
                <a:solidFill>
                  <a:srgbClr val="168E60"/>
                </a:solidFill>
              </a:rPr>
              <a:t>Crisis</a:t>
            </a:r>
            <a:r>
              <a:rPr lang="en-US" altLang="en-US" sz="2400" b="1" dirty="0"/>
              <a:t> assistance through disaster loan programs</a:t>
            </a:r>
          </a:p>
        </p:txBody>
      </p:sp>
      <p:sp>
        <p:nvSpPr>
          <p:cNvPr id="2" name="Slide Number Placeholder 1">
            <a:extLst>
              <a:ext uri="{FF2B5EF4-FFF2-40B4-BE49-F238E27FC236}">
                <a16:creationId xmlns:a16="http://schemas.microsoft.com/office/drawing/2014/main" xmlns="" id="{F527A313-36EF-464C-894D-CE56DDBA79BF}"/>
              </a:ext>
            </a:extLst>
          </p:cNvPr>
          <p:cNvSpPr>
            <a:spLocks noGrp="1"/>
          </p:cNvSpPr>
          <p:nvPr>
            <p:ph type="sldNum" sz="quarter" idx="12"/>
          </p:nvPr>
        </p:nvSpPr>
        <p:spPr/>
        <p:txBody>
          <a:bodyPr/>
          <a:lstStyle/>
          <a:p>
            <a:fld id="{4581116F-4D37-470E-A126-60FB237F99E2}" type="slidenum">
              <a:rPr lang="en-US" smtClean="0"/>
              <a:t>5</a:t>
            </a:fld>
            <a:endParaRPr lang="en-US"/>
          </a:p>
        </p:txBody>
      </p:sp>
    </p:spTree>
    <p:extLst>
      <p:ext uri="{BB962C8B-B14F-4D97-AF65-F5344CB8AC3E}">
        <p14:creationId xmlns:p14="http://schemas.microsoft.com/office/powerpoint/2010/main" val="411666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CAPITAL</a:t>
            </a:r>
          </a:p>
        </p:txBody>
      </p:sp>
      <p:sp>
        <p:nvSpPr>
          <p:cNvPr id="3" name="Subtitle 2"/>
          <p:cNvSpPr>
            <a:spLocks noGrp="1"/>
          </p:cNvSpPr>
          <p:nvPr>
            <p:ph type="subTitle" idx="1"/>
          </p:nvPr>
        </p:nvSpPr>
        <p:spPr/>
        <p:txBody>
          <a:bodyPr>
            <a:normAutofit/>
          </a:bodyPr>
          <a:lstStyle/>
          <a:p>
            <a:r>
              <a:rPr lang="en-US" sz="4800" dirty="0"/>
              <a:t>Uses &amp; Requirements</a:t>
            </a:r>
          </a:p>
        </p:txBody>
      </p:sp>
    </p:spTree>
    <p:extLst>
      <p:ext uri="{BB962C8B-B14F-4D97-AF65-F5344CB8AC3E}">
        <p14:creationId xmlns:p14="http://schemas.microsoft.com/office/powerpoint/2010/main" val="74702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239000" cy="719328"/>
          </a:xfrm>
        </p:spPr>
        <p:txBody>
          <a:bodyPr/>
          <a:lstStyle/>
          <a:p>
            <a:r>
              <a:rPr lang="en-US" dirty="0">
                <a:latin typeface="Source Sans Pro" panose="020B0503030403020204" pitchFamily="34" charset="0"/>
              </a:rPr>
              <a:t>Financing Options – SBA Loans</a:t>
            </a:r>
          </a:p>
        </p:txBody>
      </p:sp>
      <p:sp>
        <p:nvSpPr>
          <p:cNvPr id="3" name="Content Placeholder 2"/>
          <p:cNvSpPr>
            <a:spLocks noGrp="1"/>
          </p:cNvSpPr>
          <p:nvPr>
            <p:ph idx="1"/>
          </p:nvPr>
        </p:nvSpPr>
        <p:spPr>
          <a:xfrm>
            <a:off x="228600" y="685800"/>
            <a:ext cx="8686800" cy="6019800"/>
          </a:xfrm>
        </p:spPr>
        <p:txBody>
          <a:bodyPr>
            <a:normAutofit fontScale="32500" lnSpcReduction="20000"/>
          </a:bodyPr>
          <a:lstStyle/>
          <a:p>
            <a:pPr lvl="2"/>
            <a:endParaRPr lang="en-US" sz="2500" dirty="0">
              <a:latin typeface="Source Sans Pro" panose="020B0503030403020204" pitchFamily="34" charset="0"/>
            </a:endParaRPr>
          </a:p>
          <a:p>
            <a:pPr>
              <a:lnSpc>
                <a:spcPct val="120000"/>
              </a:lnSpc>
              <a:spcBef>
                <a:spcPts val="0"/>
              </a:spcBef>
            </a:pPr>
            <a:r>
              <a:rPr lang="en-US" sz="6000" b="1" dirty="0">
                <a:latin typeface="Source Sans Pro" panose="020B0503030403020204" pitchFamily="34" charset="0"/>
              </a:rPr>
              <a:t>How does the SBA help small businesses access capital?</a:t>
            </a:r>
          </a:p>
          <a:p>
            <a:pPr lvl="1">
              <a:lnSpc>
                <a:spcPct val="120000"/>
              </a:lnSpc>
              <a:spcBef>
                <a:spcPts val="0"/>
              </a:spcBef>
            </a:pPr>
            <a:r>
              <a:rPr lang="en-US" sz="5000" dirty="0">
                <a:latin typeface="Source Sans Pro" panose="020B0503030403020204" pitchFamily="34" charset="0"/>
              </a:rPr>
              <a:t>SBA loans can mitigate reasonable policy or credit issues, helping you get a loan you couldn't get conventionally!  For example,</a:t>
            </a:r>
          </a:p>
          <a:p>
            <a:pPr lvl="2">
              <a:lnSpc>
                <a:spcPct val="120000"/>
              </a:lnSpc>
              <a:spcBef>
                <a:spcPts val="0"/>
              </a:spcBef>
            </a:pPr>
            <a:r>
              <a:rPr lang="en-US" sz="4900" dirty="0">
                <a:latin typeface="Source Sans Pro" panose="020B0503030403020204" pitchFamily="34" charset="0"/>
              </a:rPr>
              <a:t>Insufficient collateral available</a:t>
            </a:r>
          </a:p>
          <a:p>
            <a:pPr lvl="2">
              <a:lnSpc>
                <a:spcPct val="120000"/>
              </a:lnSpc>
              <a:spcBef>
                <a:spcPts val="0"/>
              </a:spcBef>
            </a:pPr>
            <a:r>
              <a:rPr lang="en-US" sz="4900" dirty="0">
                <a:latin typeface="Source Sans Pro" panose="020B0503030403020204" pitchFamily="34" charset="0"/>
              </a:rPr>
              <a:t>Start ups (less than two years)</a:t>
            </a:r>
          </a:p>
          <a:p>
            <a:pPr lvl="2">
              <a:lnSpc>
                <a:spcPct val="120000"/>
              </a:lnSpc>
              <a:spcBef>
                <a:spcPts val="0"/>
              </a:spcBef>
            </a:pPr>
            <a:r>
              <a:rPr lang="en-US" sz="4900" dirty="0">
                <a:latin typeface="Source Sans Pro" panose="020B0503030403020204" pitchFamily="34" charset="0"/>
              </a:rPr>
              <a:t>Business expansions</a:t>
            </a:r>
          </a:p>
          <a:p>
            <a:pPr lvl="2">
              <a:lnSpc>
                <a:spcPct val="120000"/>
              </a:lnSpc>
              <a:spcBef>
                <a:spcPts val="0"/>
              </a:spcBef>
            </a:pPr>
            <a:r>
              <a:rPr lang="en-US" sz="4900" dirty="0">
                <a:latin typeface="Source Sans Pro" panose="020B0503030403020204" pitchFamily="34" charset="0"/>
              </a:rPr>
              <a:t>New management</a:t>
            </a:r>
          </a:p>
          <a:p>
            <a:pPr lvl="2">
              <a:lnSpc>
                <a:spcPct val="120000"/>
              </a:lnSpc>
              <a:spcBef>
                <a:spcPts val="0"/>
              </a:spcBef>
            </a:pPr>
            <a:r>
              <a:rPr lang="en-US" sz="4900" dirty="0">
                <a:latin typeface="Source Sans Pro" panose="020B0503030403020204" pitchFamily="34" charset="0"/>
              </a:rPr>
              <a:t>Business acquisitions</a:t>
            </a:r>
          </a:p>
          <a:p>
            <a:pPr lvl="2">
              <a:lnSpc>
                <a:spcPct val="120000"/>
              </a:lnSpc>
              <a:spcBef>
                <a:spcPts val="0"/>
              </a:spcBef>
            </a:pPr>
            <a:r>
              <a:rPr lang="en-US" sz="4900" dirty="0">
                <a:latin typeface="Source Sans Pro" panose="020B0503030403020204" pitchFamily="34" charset="0"/>
              </a:rPr>
              <a:t>High-risk industries - e.g. hotels/motels, restaurants, </a:t>
            </a:r>
          </a:p>
          <a:p>
            <a:pPr marL="1028622" lvl="3" indent="0">
              <a:lnSpc>
                <a:spcPct val="120000"/>
              </a:lnSpc>
              <a:spcBef>
                <a:spcPts val="0"/>
              </a:spcBef>
              <a:buNone/>
            </a:pPr>
            <a:r>
              <a:rPr lang="en-US" sz="4900" dirty="0">
                <a:latin typeface="Source Sans Pro" panose="020B0503030403020204" pitchFamily="34" charset="0"/>
              </a:rPr>
              <a:t>car washes, gas stations</a:t>
            </a:r>
          </a:p>
          <a:p>
            <a:pPr lvl="2">
              <a:lnSpc>
                <a:spcPct val="120000"/>
              </a:lnSpc>
              <a:spcBef>
                <a:spcPts val="0"/>
              </a:spcBef>
            </a:pPr>
            <a:r>
              <a:rPr lang="en-US" sz="4900" dirty="0">
                <a:latin typeface="Source Sans Pro" panose="020B0503030403020204" pitchFamily="34" charset="0"/>
              </a:rPr>
              <a:t>Uneven earning performance</a:t>
            </a:r>
          </a:p>
          <a:p>
            <a:pPr lvl="2">
              <a:lnSpc>
                <a:spcPct val="120000"/>
              </a:lnSpc>
              <a:spcBef>
                <a:spcPts val="0"/>
              </a:spcBef>
            </a:pPr>
            <a:r>
              <a:rPr lang="en-US" sz="4900" dirty="0">
                <a:latin typeface="Source Sans Pro" panose="020B0503030403020204" pitchFamily="34" charset="0"/>
              </a:rPr>
              <a:t>Longer loan terms/maturities</a:t>
            </a:r>
          </a:p>
          <a:p>
            <a:pPr marL="0" indent="0">
              <a:lnSpc>
                <a:spcPct val="120000"/>
              </a:lnSpc>
              <a:spcBef>
                <a:spcPts val="0"/>
              </a:spcBef>
              <a:buNone/>
            </a:pPr>
            <a:r>
              <a:rPr lang="en-US" sz="2500" dirty="0">
                <a:latin typeface="Source Sans Pro" panose="020B0503030403020204" pitchFamily="34" charset="0"/>
              </a:rPr>
              <a:t> </a:t>
            </a:r>
            <a:endParaRPr lang="en-US" sz="2500" b="1" dirty="0">
              <a:latin typeface="Source Sans Pro" panose="020B0503030403020204" pitchFamily="34" charset="0"/>
            </a:endParaRPr>
          </a:p>
          <a:p>
            <a:pPr>
              <a:lnSpc>
                <a:spcPct val="120000"/>
              </a:lnSpc>
              <a:spcBef>
                <a:spcPts val="0"/>
              </a:spcBef>
            </a:pPr>
            <a:r>
              <a:rPr lang="en-US" sz="6000" b="1" dirty="0">
                <a:latin typeface="Source Sans Pro" panose="020B0503030403020204" pitchFamily="34" charset="0"/>
              </a:rPr>
              <a:t>When SBA </a:t>
            </a:r>
            <a:r>
              <a:rPr lang="en-US" sz="6000" b="1" i="1" u="sng" dirty="0">
                <a:latin typeface="Source Sans Pro" panose="020B0503030403020204" pitchFamily="34" charset="0"/>
              </a:rPr>
              <a:t>IS NOT </a:t>
            </a:r>
            <a:r>
              <a:rPr lang="en-US" sz="6000" b="1" dirty="0">
                <a:latin typeface="Source Sans Pro" panose="020B0503030403020204" pitchFamily="34" charset="0"/>
              </a:rPr>
              <a:t>a Viable Option</a:t>
            </a:r>
          </a:p>
          <a:p>
            <a:pPr lvl="1">
              <a:lnSpc>
                <a:spcPct val="120000"/>
              </a:lnSpc>
              <a:spcBef>
                <a:spcPts val="0"/>
              </a:spcBef>
            </a:pPr>
            <a:r>
              <a:rPr lang="en-US" sz="5000" dirty="0">
                <a:latin typeface="Source Sans Pro" panose="020B0503030403020204" pitchFamily="34" charset="0"/>
              </a:rPr>
              <a:t>An SBA guaranty does not make a bad deal good.  Certain issues are ineligible and cannot be mitigated using SBA financing</a:t>
            </a:r>
          </a:p>
          <a:p>
            <a:pPr lvl="2">
              <a:lnSpc>
                <a:spcPct val="120000"/>
              </a:lnSpc>
              <a:spcBef>
                <a:spcPts val="0"/>
              </a:spcBef>
            </a:pPr>
            <a:r>
              <a:rPr lang="en-US" sz="4900" dirty="0">
                <a:latin typeface="Source Sans Pro" panose="020B0503030403020204" pitchFamily="34" charset="0"/>
              </a:rPr>
              <a:t>Poor personal credit</a:t>
            </a:r>
          </a:p>
          <a:p>
            <a:pPr lvl="2">
              <a:lnSpc>
                <a:spcPct val="120000"/>
              </a:lnSpc>
              <a:spcBef>
                <a:spcPts val="0"/>
              </a:spcBef>
            </a:pPr>
            <a:r>
              <a:rPr lang="en-US" sz="4900" dirty="0">
                <a:latin typeface="Source Sans Pro" panose="020B0503030403020204" pitchFamily="34" charset="0"/>
              </a:rPr>
              <a:t>Judgments and tax liens</a:t>
            </a:r>
          </a:p>
          <a:p>
            <a:pPr lvl="2">
              <a:lnSpc>
                <a:spcPct val="120000"/>
              </a:lnSpc>
              <a:spcBef>
                <a:spcPts val="0"/>
              </a:spcBef>
            </a:pPr>
            <a:r>
              <a:rPr lang="en-US" sz="4900" dirty="0">
                <a:latin typeface="Source Sans Pro" panose="020B0503030403020204" pitchFamily="34" charset="0"/>
              </a:rPr>
              <a:t>Insufficient or unsupportable cash flow</a:t>
            </a:r>
          </a:p>
          <a:p>
            <a:pPr lvl="2">
              <a:lnSpc>
                <a:spcPct val="120000"/>
              </a:lnSpc>
              <a:spcBef>
                <a:spcPts val="0"/>
              </a:spcBef>
            </a:pPr>
            <a:r>
              <a:rPr lang="en-US" sz="4900" dirty="0">
                <a:latin typeface="Source Sans Pro" panose="020B0503030403020204" pitchFamily="34" charset="0"/>
              </a:rPr>
              <a:t>No down payment / equity injection </a:t>
            </a:r>
          </a:p>
          <a:p>
            <a:pPr lvl="2">
              <a:lnSpc>
                <a:spcPct val="120000"/>
              </a:lnSpc>
              <a:spcBef>
                <a:spcPts val="0"/>
              </a:spcBef>
            </a:pPr>
            <a:r>
              <a:rPr lang="en-US" sz="4900" dirty="0">
                <a:latin typeface="Source Sans Pro" panose="020B0503030403020204" pitchFamily="34" charset="0"/>
              </a:rPr>
              <a:t>Lack of collateral due to refusal to pledge assets</a:t>
            </a:r>
          </a:p>
          <a:p>
            <a:pPr lvl="2">
              <a:lnSpc>
                <a:spcPct val="120000"/>
              </a:lnSpc>
              <a:spcBef>
                <a:spcPts val="0"/>
              </a:spcBef>
            </a:pPr>
            <a:r>
              <a:rPr lang="en-US" sz="4900" dirty="0">
                <a:latin typeface="Source Sans Pro" panose="020B0503030403020204" pitchFamily="34" charset="0"/>
              </a:rPr>
              <a:t>When the request or structure is ineligible</a:t>
            </a:r>
            <a:endParaRPr lang="en-US" dirty="0">
              <a:latin typeface="Source Sans Pro" panose="020B0503030403020204" pitchFamily="34" charset="0"/>
            </a:endParaRPr>
          </a:p>
        </p:txBody>
      </p:sp>
      <p:pic>
        <p:nvPicPr>
          <p:cNvPr id="3074" name="Picture 2" descr="https://usgovvirginia1-mediap.svc.ms/transform/thumbnail?provider=spo&amp;inputFormat=png&amp;cs=fFNQTw&amp;docid=https%3A%2F%2Fsba123.sharepoint.com%3A443%2F_api%2Fv2.0%2Fdrives%2Fb!5HA_AdGHZUypIMFvNdnL6SVgeEHxkBpGkHzWmciGBPS8Dyhpt0zMQbh900wbQCF1%2Fitems%2F01JKJZXDCZN2KMAWRVMRFLL4RDYHCEDMY4%3Fversion%3DPublished&amp;access_token=eyJ0eXAiOiJKV1QiLCJhbGciOiJub25lIn0.eyJhdWQiOiIwMDAwMDAwMy0wMDAwLTBmZjEtY2UwMC0wMDAwMDAwMDAwMDAvc2JhMTIzLnNoYXJlcG9pbnQuY29tQDNjODlmZDhhLTdmNjgtNDY2Ny1hYTE1LTQxZWJmMjIwODk2MSIsImlzcyI6IjAwMDAwMDAzLTAwMDAtMGZmMS1jZTAwLTAwMDAwMDAwMDAwMCIsIm5iZiI6IjE1MzE5NDUxMDQiLCJleHAiOiIxNTMxOTY2NzA0IiwiZW5kcG9pbnR1cmwiOiJNa0NjNVNIUjZjRXUzc3RRVXc2V2h1K0xrTWNibVJESkdHVHNkRmY5bWRBPSIsImVuZHBvaW50dXJsTGVuZ3RoIjoiMTEzIiwiaXNsb29wYmFjayI6IlRydWUiLCJjaWQiOiJPREF4TXpkak9XVXRPVEJoTlMwMk1EQXdMVEJqTkRJdFpHTTVObVkyTldReVpqazAiLCJ2ZXIiOiJoYXNoZWRwcm9vZnRva2VuIiwic2l0ZWlkIjoiTURFelpqY3daVFF0T0Rka01TMDBZelkxTFdFNU1qQXRZekUyWmpNMVpEbGpZbVU1Iiwic2lnbmluX3N0YXRlIjoiW1wia21zaVwiXSIsIm5hbWVpZCI6IjAjLmZ8bWVtYmVyc2hpcHxscGJyYWR3ZUBzYmEuZ292IiwibmlpIjoibWljcm9zb2Z0LnNoYXJlcG9pbnQiLCJpc3VzZXIiOiJ0cnVlIiwiY2FjaGVrZXkiOiIwaC5mfG1lbWJlcnNoaXB8MTAwM2JmZmQ5NDY2ZGI0NkBsaXZlLmNvbSIsInR0IjoiMCIsInVzZVBlcnNpc3RlbnRDb29raWUiOiIzIn0.eEN1eW1MTmVZaVRyQWRKb0ZBRkF5aTBqVzNNVEZuOUxWenNFOEF6SitVOD0&amp;encodeFailures=1&amp;width=400&amp;height=400&amp;srcWidth=400&amp;srcHeight=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233A3A01-96BF-40DE-92D4-D2BC77252CCF}"/>
              </a:ext>
            </a:extLst>
          </p:cNvPr>
          <p:cNvSpPr>
            <a:spLocks noGrp="1"/>
          </p:cNvSpPr>
          <p:nvPr>
            <p:ph type="sldNum" sz="quarter" idx="12"/>
          </p:nvPr>
        </p:nvSpPr>
        <p:spPr/>
        <p:txBody>
          <a:bodyPr/>
          <a:lstStyle/>
          <a:p>
            <a:fld id="{6ECF81E8-6DE5-4C92-89BE-5D6CD56A8BF1}" type="slidenum">
              <a:rPr lang="en-US" smtClean="0"/>
              <a:pPr/>
              <a:t>7</a:t>
            </a:fld>
            <a:endParaRPr lang="en-US"/>
          </a:p>
        </p:txBody>
      </p:sp>
    </p:spTree>
    <p:extLst>
      <p:ext uri="{BB962C8B-B14F-4D97-AF65-F5344CB8AC3E}">
        <p14:creationId xmlns:p14="http://schemas.microsoft.com/office/powerpoint/2010/main" val="407748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REQUIREMENTS</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49946" b="26289"/>
          <a:stretch/>
        </p:blipFill>
        <p:spPr>
          <a:xfrm>
            <a:off x="803093" y="1873012"/>
            <a:ext cx="7551616" cy="2789140"/>
          </a:xfrm>
        </p:spPr>
      </p:pic>
      <p:sp>
        <p:nvSpPr>
          <p:cNvPr id="4" name="Slide Number Placeholder 3"/>
          <p:cNvSpPr>
            <a:spLocks noGrp="1"/>
          </p:cNvSpPr>
          <p:nvPr>
            <p:ph type="sldNum" sz="quarter" idx="12"/>
          </p:nvPr>
        </p:nvSpPr>
        <p:spPr/>
        <p:txBody>
          <a:bodyPr/>
          <a:lstStyle/>
          <a:p>
            <a:fld id="{B1AB44B9-F1EC-4F4B-88D4-413245C9CD3E}" type="slidenum">
              <a:rPr lang="en-US" smtClean="0"/>
              <a:t>8</a:t>
            </a:fld>
            <a:endParaRPr lang="en-US"/>
          </a:p>
        </p:txBody>
      </p:sp>
      <p:sp>
        <p:nvSpPr>
          <p:cNvPr id="5" name="Subtitle 4"/>
          <p:cNvSpPr>
            <a:spLocks noGrp="1"/>
          </p:cNvSpPr>
          <p:nvPr>
            <p:ph type="subTitle" idx="13"/>
          </p:nvPr>
        </p:nvSpPr>
        <p:spPr/>
        <p:txBody>
          <a:bodyPr>
            <a:normAutofit fontScale="92500"/>
          </a:bodyPr>
          <a:lstStyle/>
          <a:p>
            <a:r>
              <a:rPr lang="en-US" sz="2400" dirty="0"/>
              <a:t>The SBA works with lenders to provide loans to small businesses. We do not lend directly to small business owners.</a:t>
            </a:r>
          </a:p>
        </p:txBody>
      </p:sp>
      <p:sp>
        <p:nvSpPr>
          <p:cNvPr id="7" name="TextBox 6"/>
          <p:cNvSpPr txBox="1"/>
          <p:nvPr/>
        </p:nvSpPr>
        <p:spPr>
          <a:xfrm>
            <a:off x="914400" y="4790941"/>
            <a:ext cx="3554570" cy="1015663"/>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Be a for-profit business: </a:t>
            </a:r>
            <a:r>
              <a:rPr lang="en-US" sz="2000" dirty="0">
                <a:solidFill>
                  <a:srgbClr val="003F80"/>
                </a:solidFill>
                <a:latin typeface="Source Sans Pro" panose="020B0503030403020204" pitchFamily="34" charset="0"/>
              </a:rPr>
              <a:t>The business is officially registered &amp; operates legally.</a:t>
            </a:r>
            <a:endParaRPr lang="en-US" sz="2000" b="1" dirty="0">
              <a:solidFill>
                <a:srgbClr val="003F80"/>
              </a:solidFill>
              <a:latin typeface="Source Sans Pro" panose="020B0503030403020204" pitchFamily="34" charset="0"/>
            </a:endParaRPr>
          </a:p>
        </p:txBody>
      </p:sp>
      <p:sp>
        <p:nvSpPr>
          <p:cNvPr id="9" name="TextBox 8"/>
          <p:cNvSpPr txBox="1"/>
          <p:nvPr/>
        </p:nvSpPr>
        <p:spPr>
          <a:xfrm>
            <a:off x="4707267" y="4777090"/>
            <a:ext cx="3554570"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Do business in the U.S.: </a:t>
            </a:r>
            <a:r>
              <a:rPr lang="en-US" sz="2000" dirty="0">
                <a:solidFill>
                  <a:srgbClr val="003F80"/>
                </a:solidFill>
                <a:latin typeface="Source Sans Pro" panose="020B0503030403020204" pitchFamily="34" charset="0"/>
              </a:rPr>
              <a:t>The business is physically located &amp; operates in the U.S. or its territories.</a:t>
            </a:r>
            <a:endParaRPr lang="en-US" sz="2000" b="1" dirty="0">
              <a:solidFill>
                <a:srgbClr val="003F80"/>
              </a:solidFill>
              <a:latin typeface="Source Sans Pro" panose="020B0503030403020204" pitchFamily="34" charset="0"/>
            </a:endParaRPr>
          </a:p>
        </p:txBody>
      </p:sp>
    </p:spTree>
    <p:extLst>
      <p:ext uri="{BB962C8B-B14F-4D97-AF65-F5344CB8AC3E}">
        <p14:creationId xmlns:p14="http://schemas.microsoft.com/office/powerpoint/2010/main" val="27605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USES</a:t>
            </a:r>
          </a:p>
        </p:txBody>
      </p:sp>
      <p:sp>
        <p:nvSpPr>
          <p:cNvPr id="4" name="Slide Number Placeholder 3"/>
          <p:cNvSpPr>
            <a:spLocks noGrp="1"/>
          </p:cNvSpPr>
          <p:nvPr>
            <p:ph type="sldNum" sz="quarter" idx="12"/>
          </p:nvPr>
        </p:nvSpPr>
        <p:spPr/>
        <p:txBody>
          <a:bodyPr/>
          <a:lstStyle/>
          <a:p>
            <a:fld id="{B1AB44B9-F1EC-4F4B-88D4-413245C9CD3E}" type="slidenum">
              <a:rPr lang="en-US" smtClean="0"/>
              <a:t>9</a:t>
            </a:fld>
            <a:endParaRPr lang="en-US"/>
          </a:p>
        </p:txBody>
      </p:sp>
      <p:sp>
        <p:nvSpPr>
          <p:cNvPr id="5" name="Subtitle 4"/>
          <p:cNvSpPr>
            <a:spLocks noGrp="1"/>
          </p:cNvSpPr>
          <p:nvPr>
            <p:ph type="subTitle" idx="13"/>
          </p:nvPr>
        </p:nvSpPr>
        <p:spPr/>
        <p:txBody>
          <a:bodyPr>
            <a:normAutofit/>
          </a:bodyPr>
          <a:lstStyle/>
          <a:p>
            <a:r>
              <a:rPr lang="en-US" sz="2400" dirty="0"/>
              <a:t>Get $500 to $5.5 million to fund your business.</a:t>
            </a:r>
          </a:p>
        </p:txBody>
      </p:sp>
      <p:sp>
        <p:nvSpPr>
          <p:cNvPr id="7" name="TextBox 6"/>
          <p:cNvSpPr txBox="1"/>
          <p:nvPr/>
        </p:nvSpPr>
        <p:spPr>
          <a:xfrm>
            <a:off x="704850" y="4790941"/>
            <a:ext cx="3492288" cy="1323439"/>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Working Capital: </a:t>
            </a:r>
            <a:r>
              <a:rPr lang="en-US" sz="2000" dirty="0">
                <a:solidFill>
                  <a:srgbClr val="003F80"/>
                </a:solidFill>
                <a:latin typeface="Source Sans Pro" panose="020B0503030403020204" pitchFamily="34" charset="0"/>
              </a:rPr>
              <a:t>Seasonal financing, export loans, revolving credit &amp; refinanced business debt.</a:t>
            </a:r>
            <a:endParaRPr lang="en-US" sz="2000" b="1" dirty="0">
              <a:solidFill>
                <a:srgbClr val="003F80"/>
              </a:solidFill>
              <a:latin typeface="Source Sans Pro" panose="020B0503030403020204" pitchFamily="34" charset="0"/>
            </a:endParaRPr>
          </a:p>
        </p:txBody>
      </p:sp>
      <p:sp>
        <p:nvSpPr>
          <p:cNvPr id="9" name="TextBox 8"/>
          <p:cNvSpPr txBox="1"/>
          <p:nvPr/>
        </p:nvSpPr>
        <p:spPr>
          <a:xfrm>
            <a:off x="4707267" y="4777090"/>
            <a:ext cx="3672840" cy="1015663"/>
          </a:xfrm>
          <a:prstGeom prst="rect">
            <a:avLst/>
          </a:prstGeom>
          <a:noFill/>
        </p:spPr>
        <p:txBody>
          <a:bodyPr wrap="square" rtlCol="0">
            <a:spAutoFit/>
          </a:bodyPr>
          <a:lstStyle/>
          <a:p>
            <a:r>
              <a:rPr lang="en-US" sz="2000" b="1" dirty="0">
                <a:solidFill>
                  <a:srgbClr val="003F80"/>
                </a:solidFill>
                <a:latin typeface="Source Sans Pro" panose="020B0503030403020204" pitchFamily="34" charset="0"/>
              </a:rPr>
              <a:t>Fixed Assets: </a:t>
            </a:r>
            <a:r>
              <a:rPr lang="en-US" sz="2000" dirty="0">
                <a:solidFill>
                  <a:srgbClr val="003F80"/>
                </a:solidFill>
                <a:latin typeface="Source Sans Pro" panose="020B0503030403020204" pitchFamily="34" charset="0"/>
              </a:rPr>
              <a:t>Furniture, real estate, machinery, equipment, construction &amp; remodeling</a:t>
            </a:r>
            <a:endParaRPr lang="en-US" sz="2000" b="1" dirty="0">
              <a:solidFill>
                <a:srgbClr val="003F80"/>
              </a:solidFill>
              <a:latin typeface="Source Sans Pro" panose="020B0503030403020204" pitchFamily="34" charset="0"/>
            </a:endParaRPr>
          </a:p>
        </p:txBody>
      </p:sp>
      <p:pic>
        <p:nvPicPr>
          <p:cNvPr id="2050" name="Picture 2" descr="C:\Users\BEBetit\Desktop\Capital Use.JPG"/>
          <p:cNvPicPr>
            <a:picLocks noChangeAspect="1" noChangeArrowheads="1"/>
          </p:cNvPicPr>
          <p:nvPr/>
        </p:nvPicPr>
        <p:blipFill rotWithShape="1">
          <a:blip r:embed="rId2">
            <a:extLst>
              <a:ext uri="{28A0092B-C50C-407E-A947-70E740481C1C}">
                <a14:useLocalDpi xmlns:a14="http://schemas.microsoft.com/office/drawing/2010/main" val="0"/>
              </a:ext>
            </a:extLst>
          </a:blip>
          <a:srcRect l="3553" r="61125"/>
          <a:stretch/>
        </p:blipFill>
        <p:spPr bwMode="auto">
          <a:xfrm>
            <a:off x="704850" y="1468740"/>
            <a:ext cx="3492288" cy="3308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981" r="3870"/>
          <a:stretch/>
        </p:blipFill>
        <p:spPr bwMode="auto">
          <a:xfrm>
            <a:off x="4707267" y="1468740"/>
            <a:ext cx="3672840" cy="330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751788"/>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BA-Template-4x3" id="{10B8EB85-0603-6C4A-B199-97FFBF5C934D}" vid="{C65D1D54-2505-3642-821A-0245DDC06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B61491AFD9314B845BC767DEAEABB6" ma:contentTypeVersion="12" ma:contentTypeDescription="Create a new document." ma:contentTypeScope="" ma:versionID="82d9f856e025a91298d2e1a9935a6c25">
  <xsd:schema xmlns:xsd="http://www.w3.org/2001/XMLSchema" xmlns:xs="http://www.w3.org/2001/XMLSchema" xmlns:p="http://schemas.microsoft.com/office/2006/metadata/properties" xmlns:ns3="20aef00c-edd0-41a5-bd05-52014b1dcdc4" xmlns:ns4="da46a6f3-7b88-480d-9130-61353f6a8fc5" targetNamespace="http://schemas.microsoft.com/office/2006/metadata/properties" ma:root="true" ma:fieldsID="0721739c0f7f9fb618805fdea3524018" ns3:_="" ns4:_="">
    <xsd:import namespace="20aef00c-edd0-41a5-bd05-52014b1dcdc4"/>
    <xsd:import namespace="da46a6f3-7b88-480d-9130-61353f6a8f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ef00c-edd0-41a5-bd05-52014b1dc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46a6f3-7b88-480d-9130-61353f6a8f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2220B-EDB6-43B1-8429-08C828FF3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ef00c-edd0-41a5-bd05-52014b1dcdc4"/>
    <ds:schemaRef ds:uri="da46a6f3-7b88-480d-9130-61353f6a8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4868AA-5616-4225-BE3D-74CBF4BE400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0aef00c-edd0-41a5-bd05-52014b1dcdc4"/>
    <ds:schemaRef ds:uri="http://purl.org/dc/elements/1.1/"/>
    <ds:schemaRef ds:uri="http://schemas.microsoft.com/office/2006/metadata/properties"/>
    <ds:schemaRef ds:uri="da46a6f3-7b88-480d-9130-61353f6a8fc5"/>
    <ds:schemaRef ds:uri="http://www.w3.org/XML/1998/namespace"/>
    <ds:schemaRef ds:uri="http://purl.org/dc/terms/"/>
  </ds:schemaRefs>
</ds:datastoreItem>
</file>

<file path=customXml/itemProps3.xml><?xml version="1.0" encoding="utf-8"?>
<ds:datastoreItem xmlns:ds="http://schemas.openxmlformats.org/officeDocument/2006/customXml" ds:itemID="{85DB3626-63E2-462F-9586-1AF8B3BAA9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SBA-Template-4x3</Template>
  <TotalTime>6681</TotalTime>
  <Words>2660</Words>
  <Application>Microsoft Office PowerPoint</Application>
  <PresentationFormat>On-screen Show (4:3)</PresentationFormat>
  <Paragraphs>428</Paragraphs>
  <Slides>40</Slides>
  <Notes>24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SBA 101</vt:lpstr>
      <vt:lpstr>The SBA works to ignite change and spark action so small businesses can confidently</vt:lpstr>
      <vt:lpstr>SBA Overview</vt:lpstr>
      <vt:lpstr>Small Business Administration</vt:lpstr>
      <vt:lpstr>CAPITAL</vt:lpstr>
      <vt:lpstr>Financing Options – SBA Loans</vt:lpstr>
      <vt:lpstr>CAPITAL: REQUIREMENTS</vt:lpstr>
      <vt:lpstr>CAPITAL: USES</vt:lpstr>
      <vt:lpstr>CAPITAL: REQUIREMENTS</vt:lpstr>
      <vt:lpstr>Financing Options – SBA Loans</vt:lpstr>
      <vt:lpstr>Financing Options – SBA Traditional Loans</vt:lpstr>
      <vt:lpstr>EXPORTING: FINANCE OPTIONS</vt:lpstr>
      <vt:lpstr>SBA – State Trade Expansion Program (STEP)</vt:lpstr>
      <vt:lpstr>Financing Options – SBA Traditional Loans</vt:lpstr>
      <vt:lpstr>Financing Options – SBA Non-Traditional Loans</vt:lpstr>
      <vt:lpstr>Financing Options – SBA Non-Traditional Loans</vt:lpstr>
      <vt:lpstr>Lender Match</vt:lpstr>
      <vt:lpstr>SBA Surety Bond Guarantee Program</vt:lpstr>
      <vt:lpstr>Fund Innovations with the SBIR-STTR Program</vt:lpstr>
      <vt:lpstr>CONTRACTING</vt:lpstr>
      <vt:lpstr>Are You Ready to Consider Federal Contracting?</vt:lpstr>
      <vt:lpstr>CONTRACTING: CERTIFICATIONS</vt:lpstr>
      <vt:lpstr>CONTRACTING: CERTIFICATIONS</vt:lpstr>
      <vt:lpstr>Contracting Programs</vt:lpstr>
      <vt:lpstr>COUNSELING</vt:lpstr>
      <vt:lpstr>The SBA Resource Partner Network</vt:lpstr>
      <vt:lpstr>Which Resource Partners are Right for You?</vt:lpstr>
      <vt:lpstr>COUNSELING: RESOURCES</vt:lpstr>
      <vt:lpstr>COUNSELING: RESOURCES</vt:lpstr>
      <vt:lpstr>COUNSELING: RESOURCES</vt:lpstr>
      <vt:lpstr>COUNSELING: RESOURCES</vt:lpstr>
      <vt:lpstr>SBA Resource Partner Contacts</vt:lpstr>
      <vt:lpstr>SBA Non-Bank Lenders</vt:lpstr>
      <vt:lpstr>CRISIS</vt:lpstr>
      <vt:lpstr>CRISIS: QUALIFYING</vt:lpstr>
      <vt:lpstr>RECOVERY: APPLYING</vt:lpstr>
      <vt:lpstr>PowerPoint Presentation</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Hodari Brown</dc:creator>
  <cp:lastModifiedBy>Nancy Tokarz</cp:lastModifiedBy>
  <cp:revision>69</cp:revision>
  <cp:lastPrinted>2018-02-13T00:27:10Z</cp:lastPrinted>
  <dcterms:created xsi:type="dcterms:W3CDTF">2018-03-01T14:28:41Z</dcterms:created>
  <dcterms:modified xsi:type="dcterms:W3CDTF">2023-03-01T00:07:32Z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0x010100C9B61491AFD9314B845BC767DEAEABB6</vt:lpwstr>
  </property>
</Properties>
</file>