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9" r:id="rId3"/>
    <p:sldId id="263" r:id="rId4"/>
    <p:sldId id="285" r:id="rId5"/>
    <p:sldId id="264" r:id="rId6"/>
    <p:sldId id="265" r:id="rId7"/>
    <p:sldId id="288" r:id="rId8"/>
    <p:sldId id="286" r:id="rId9"/>
    <p:sldId id="284" r:id="rId10"/>
    <p:sldId id="287" r:id="rId11"/>
    <p:sldId id="300" r:id="rId12"/>
    <p:sldId id="301" r:id="rId13"/>
    <p:sldId id="266" r:id="rId14"/>
    <p:sldId id="290" r:id="rId15"/>
    <p:sldId id="268" r:id="rId16"/>
    <p:sldId id="291" r:id="rId17"/>
    <p:sldId id="294" r:id="rId18"/>
    <p:sldId id="292" r:id="rId19"/>
    <p:sldId id="293" r:id="rId20"/>
    <p:sldId id="295" r:id="rId21"/>
    <p:sldId id="296" r:id="rId22"/>
    <p:sldId id="297" r:id="rId23"/>
    <p:sldId id="298" r:id="rId24"/>
    <p:sldId id="299" r:id="rId25"/>
    <p:sldId id="279" r:id="rId26"/>
  </p:sldIdLst>
  <p:sldSz cx="13817600" cy="7772400"/>
  <p:notesSz cx="9283700" cy="6985000"/>
  <p:defaultTextStyle>
    <a:defPPr>
      <a:defRPr lang="en-US"/>
    </a:defPPr>
    <a:lvl1pPr marL="0" algn="l" defTabSz="1017749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1pPr>
    <a:lvl2pPr marL="508874" algn="l" defTabSz="1017749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2pPr>
    <a:lvl3pPr marL="1017749" algn="l" defTabSz="1017749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3pPr>
    <a:lvl4pPr marL="1526624" algn="l" defTabSz="1017749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4pPr>
    <a:lvl5pPr marL="2035499" algn="l" defTabSz="1017749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5pPr>
    <a:lvl6pPr marL="2544373" algn="l" defTabSz="1017749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6pPr>
    <a:lvl7pPr marL="3053247" algn="l" defTabSz="1017749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7pPr>
    <a:lvl8pPr marL="3562122" algn="l" defTabSz="1017749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8pPr>
    <a:lvl9pPr marL="4070997" algn="l" defTabSz="1017749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80" autoAdjust="0"/>
  </p:normalViewPr>
  <p:slideViewPr>
    <p:cSldViewPr snapToGrid="0">
      <p:cViewPr varScale="1">
        <p:scale>
          <a:sx n="49" d="100"/>
          <a:sy n="49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00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203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5086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152" y="0"/>
            <a:ext cx="4022937" cy="35086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BD784F5-6EFC-4FCD-9E27-7F92103E63AB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3125"/>
            <a:ext cx="419100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61532"/>
            <a:ext cx="7426960" cy="275034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134"/>
            <a:ext cx="4022937" cy="35086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152" y="6634134"/>
            <a:ext cx="4022937" cy="35086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3B264F2-FB57-4A9C-9C7A-81EB30256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35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17749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1pPr>
    <a:lvl2pPr marL="508874" algn="l" defTabSz="1017749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2pPr>
    <a:lvl3pPr marL="1017749" algn="l" defTabSz="1017749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3pPr>
    <a:lvl4pPr marL="1526624" algn="l" defTabSz="1017749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4pPr>
    <a:lvl5pPr marL="2035499" algn="l" defTabSz="1017749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5pPr>
    <a:lvl6pPr marL="2544373" algn="l" defTabSz="1017749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6pPr>
    <a:lvl7pPr marL="3053247" algn="l" defTabSz="1017749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7pPr>
    <a:lvl8pPr marL="3562122" algn="l" defTabSz="1017749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8pPr>
    <a:lvl9pPr marL="4070997" algn="l" defTabSz="1017749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3125"/>
            <a:ext cx="4191000" cy="2357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264F2-FB57-4A9C-9C7A-81EB302567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9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2414489"/>
            <a:ext cx="11744960" cy="1666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640" y="4404360"/>
            <a:ext cx="96723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36A5-5B28-4511-99BB-D11A2956CFC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4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4053-18A3-47E7-B211-2F48F47D090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6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17760" y="311264"/>
            <a:ext cx="3108960" cy="66317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880" y="311264"/>
            <a:ext cx="9096587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3DB6-A5B7-4FD0-BE68-DF750F12256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0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0A4D-290B-4B8C-9C24-27B1C0D77B8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1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95" y="4994492"/>
            <a:ext cx="1174496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495" y="3294277"/>
            <a:ext cx="11744960" cy="170021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911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22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33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43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554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465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376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287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9102-AD6B-4715-8EC0-3BA17A5D050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880" y="1813565"/>
            <a:ext cx="6102773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3947" y="1813565"/>
            <a:ext cx="6102773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7E78-E8AA-4CEC-84C6-34936051794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9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3" y="1739797"/>
            <a:ext cx="6105172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11" indent="0">
              <a:buNone/>
              <a:defRPr sz="2200" b="1"/>
            </a:lvl2pPr>
            <a:lvl3pPr marL="1005822" indent="0">
              <a:buNone/>
              <a:defRPr sz="1980" b="1"/>
            </a:lvl3pPr>
            <a:lvl4pPr marL="1508733" indent="0">
              <a:buNone/>
              <a:defRPr sz="1760" b="1"/>
            </a:lvl4pPr>
            <a:lvl5pPr marL="2011643" indent="0">
              <a:buNone/>
              <a:defRPr sz="1760" b="1"/>
            </a:lvl5pPr>
            <a:lvl6pPr marL="2514554" indent="0">
              <a:buNone/>
              <a:defRPr sz="1760" b="1"/>
            </a:lvl6pPr>
            <a:lvl7pPr marL="3017465" indent="0">
              <a:buNone/>
              <a:defRPr sz="1760" b="1"/>
            </a:lvl7pPr>
            <a:lvl8pPr marL="3520376" indent="0">
              <a:buNone/>
              <a:defRPr sz="1760" b="1"/>
            </a:lvl8pPr>
            <a:lvl9pPr marL="4023287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3" y="2464861"/>
            <a:ext cx="6105172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19152" y="1739797"/>
            <a:ext cx="6107572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11" indent="0">
              <a:buNone/>
              <a:defRPr sz="2200" b="1"/>
            </a:lvl2pPr>
            <a:lvl3pPr marL="1005822" indent="0">
              <a:buNone/>
              <a:defRPr sz="1980" b="1"/>
            </a:lvl3pPr>
            <a:lvl4pPr marL="1508733" indent="0">
              <a:buNone/>
              <a:defRPr sz="1760" b="1"/>
            </a:lvl4pPr>
            <a:lvl5pPr marL="2011643" indent="0">
              <a:buNone/>
              <a:defRPr sz="1760" b="1"/>
            </a:lvl5pPr>
            <a:lvl6pPr marL="2514554" indent="0">
              <a:buNone/>
              <a:defRPr sz="1760" b="1"/>
            </a:lvl6pPr>
            <a:lvl7pPr marL="3017465" indent="0">
              <a:buNone/>
              <a:defRPr sz="1760" b="1"/>
            </a:lvl7pPr>
            <a:lvl8pPr marL="3520376" indent="0">
              <a:buNone/>
              <a:defRPr sz="1760" b="1"/>
            </a:lvl8pPr>
            <a:lvl9pPr marL="4023287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19152" y="2464861"/>
            <a:ext cx="6107572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8D25-C372-4B10-A1AF-D00FD374A53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6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8491-B48C-45D4-98B6-59B0DBA5270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9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5ADC-8061-4432-88A6-51A81CEA6DD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2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3" y="309456"/>
            <a:ext cx="4545895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299" y="309464"/>
            <a:ext cx="7724421" cy="6633529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883" y="1626454"/>
            <a:ext cx="4545895" cy="5316539"/>
          </a:xfrm>
        </p:spPr>
        <p:txBody>
          <a:bodyPr/>
          <a:lstStyle>
            <a:lvl1pPr marL="0" indent="0">
              <a:buNone/>
              <a:defRPr sz="1540"/>
            </a:lvl1pPr>
            <a:lvl2pPr marL="502911" indent="0">
              <a:buNone/>
              <a:defRPr sz="1320"/>
            </a:lvl2pPr>
            <a:lvl3pPr marL="1005822" indent="0">
              <a:buNone/>
              <a:defRPr sz="1100"/>
            </a:lvl3pPr>
            <a:lvl4pPr marL="1508733" indent="0">
              <a:buNone/>
              <a:defRPr sz="990"/>
            </a:lvl4pPr>
            <a:lvl5pPr marL="2011643" indent="0">
              <a:buNone/>
              <a:defRPr sz="990"/>
            </a:lvl5pPr>
            <a:lvl6pPr marL="2514554" indent="0">
              <a:buNone/>
              <a:defRPr sz="990"/>
            </a:lvl6pPr>
            <a:lvl7pPr marL="3017465" indent="0">
              <a:buNone/>
              <a:defRPr sz="990"/>
            </a:lvl7pPr>
            <a:lvl8pPr marL="3520376" indent="0">
              <a:buNone/>
              <a:defRPr sz="990"/>
            </a:lvl8pPr>
            <a:lvl9pPr marL="4023287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48E0-D7B0-47AC-9669-10726B04B24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6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347" y="5440682"/>
            <a:ext cx="8290560" cy="64230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8347" y="694479"/>
            <a:ext cx="829056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11" indent="0">
              <a:buNone/>
              <a:defRPr sz="3080"/>
            </a:lvl2pPr>
            <a:lvl3pPr marL="1005822" indent="0">
              <a:buNone/>
              <a:defRPr sz="2640"/>
            </a:lvl3pPr>
            <a:lvl4pPr marL="1508733" indent="0">
              <a:buNone/>
              <a:defRPr sz="2200"/>
            </a:lvl4pPr>
            <a:lvl5pPr marL="2011643" indent="0">
              <a:buNone/>
              <a:defRPr sz="2200"/>
            </a:lvl5pPr>
            <a:lvl6pPr marL="2514554" indent="0">
              <a:buNone/>
              <a:defRPr sz="2200"/>
            </a:lvl6pPr>
            <a:lvl7pPr marL="3017465" indent="0">
              <a:buNone/>
              <a:defRPr sz="2200"/>
            </a:lvl7pPr>
            <a:lvl8pPr marL="3520376" indent="0">
              <a:buNone/>
              <a:defRPr sz="2200"/>
            </a:lvl8pPr>
            <a:lvl9pPr marL="4023287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8347" y="6082986"/>
            <a:ext cx="8290560" cy="912176"/>
          </a:xfrm>
        </p:spPr>
        <p:txBody>
          <a:bodyPr/>
          <a:lstStyle>
            <a:lvl1pPr marL="0" indent="0">
              <a:buNone/>
              <a:defRPr sz="1540"/>
            </a:lvl1pPr>
            <a:lvl2pPr marL="502911" indent="0">
              <a:buNone/>
              <a:defRPr sz="1320"/>
            </a:lvl2pPr>
            <a:lvl3pPr marL="1005822" indent="0">
              <a:buNone/>
              <a:defRPr sz="1100"/>
            </a:lvl3pPr>
            <a:lvl4pPr marL="1508733" indent="0">
              <a:buNone/>
              <a:defRPr sz="990"/>
            </a:lvl4pPr>
            <a:lvl5pPr marL="2011643" indent="0">
              <a:buNone/>
              <a:defRPr sz="990"/>
            </a:lvl5pPr>
            <a:lvl6pPr marL="2514554" indent="0">
              <a:buNone/>
              <a:defRPr sz="990"/>
            </a:lvl6pPr>
            <a:lvl7pPr marL="3017465" indent="0">
              <a:buNone/>
              <a:defRPr sz="990"/>
            </a:lvl7pPr>
            <a:lvl8pPr marL="3520376" indent="0">
              <a:buNone/>
              <a:defRPr sz="990"/>
            </a:lvl8pPr>
            <a:lvl9pPr marL="4023287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3C94-0757-4E08-932D-3836A1C8A00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813565"/>
            <a:ext cx="1243584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880" y="7203870"/>
            <a:ext cx="3224107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A3C15-30E4-421C-9F20-986251BFAD7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1015" y="7203870"/>
            <a:ext cx="4375573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2613" y="7203870"/>
            <a:ext cx="3224107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33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1005822" rtl="0" eaLnBrk="1" latinLnBrk="0" hangingPunct="1"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83" indent="-377183" algn="l" defTabSz="1005822" rtl="0" eaLnBrk="1" latinLnBrk="0" hangingPunct="1">
        <a:spcBef>
          <a:spcPct val="20000"/>
        </a:spcBef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17231" indent="-314320" algn="l" defTabSz="1005822" rtl="0" eaLnBrk="1" latinLnBrk="0" hangingPunct="1">
        <a:spcBef>
          <a:spcPct val="20000"/>
        </a:spcBef>
        <a:buFont typeface="Arial" pitchFamily="34" charset="0"/>
        <a:buChar char="–"/>
        <a:defRPr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257277" indent="-251455" algn="l" defTabSz="1005822" rtl="0" eaLnBrk="1" latinLnBrk="0" hangingPunct="1">
        <a:spcBef>
          <a:spcPct val="20000"/>
        </a:spcBef>
        <a:buFont typeface="Arial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760188" indent="-251455" algn="l" defTabSz="100582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099" indent="-251455" algn="l" defTabSz="100582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10" indent="-251455" algn="l" defTabSz="100582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21" indent="-251455" algn="l" defTabSz="100582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831" indent="-251455" algn="l" defTabSz="100582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742" indent="-251455" algn="l" defTabSz="100582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2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11" algn="l" defTabSz="100582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22" algn="l" defTabSz="100582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33" algn="l" defTabSz="100582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43" algn="l" defTabSz="100582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4" algn="l" defTabSz="100582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65" algn="l" defTabSz="100582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76" algn="l" defTabSz="100582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287" algn="l" defTabSz="1005822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ISdzmjNO5w" TargetMode="Externa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Spmlj2wyVo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n\Desktop\CashBudget_SCOREworkshop6_21_2017.xlsx!Sheet1!R1C1:R1C8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file:///C:\Users\pauln\Desktop\CashBudget_SCOREworkshop6_21_2017.xlsx!Sheet1!R2C1:R5C8" TargetMode="Externa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n\Desktop\CashBudget_SCOREworkshop6_21_2017.xlsx!Sheet1!R7C1:R12C7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CORE\CashBudget_SCOREworkshop6_21_2017.xlsx!Sheet1!R13C1:R16C8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CORE\CashBudget_SCOREworkshop6_21_2017.xlsx!Sheet1!R18C1:R19C8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file:///G:\SCORE\CashBudget_SCOREworkshop6_21_2017.xlsx!Sheet1!R22C1:R32C7" TargetMode="Externa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CORE\CashBudget_SCOREworkshop6_21_2017.xlsx!Sheet1!R34C1:R43C7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IOXRQRVEw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atdMJFNVb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6379" y="845822"/>
            <a:ext cx="10309860" cy="4379598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SCORE Workshop: </a:t>
            </a:r>
            <a:r>
              <a:rPr lang="en-US" sz="6600" b="1" dirty="0" smtClean="0"/>
              <a:t>Aiken Chamber of Commerce</a:t>
            </a: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6600" b="1" dirty="0" smtClean="0"/>
              <a:t>Aiken</a:t>
            </a:r>
            <a:r>
              <a:rPr lang="en-US" sz="6600" b="1" dirty="0" smtClean="0"/>
              <a:t>, </a:t>
            </a:r>
            <a:r>
              <a:rPr lang="en-US" sz="6600" b="1" dirty="0"/>
              <a:t>SC USA</a:t>
            </a:r>
            <a:br>
              <a:rPr lang="en-US" sz="6600" b="1" dirty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4400" b="1" dirty="0" smtClean="0"/>
              <a:t>June </a:t>
            </a:r>
            <a:r>
              <a:rPr lang="en-US" sz="4400" b="1" dirty="0" smtClean="0"/>
              <a:t>23, </a:t>
            </a:r>
            <a:r>
              <a:rPr lang="en-US" sz="4400" b="1" dirty="0" smtClean="0"/>
              <a:t>2017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0868" y="5364481"/>
            <a:ext cx="7024897" cy="1572347"/>
          </a:xfrm>
        </p:spPr>
        <p:txBody>
          <a:bodyPr>
            <a:normAutofit/>
          </a:bodyPr>
          <a:lstStyle/>
          <a:p>
            <a:r>
              <a:rPr lang="en-US" sz="2200" dirty="0"/>
              <a:t>Dr. Paul  </a:t>
            </a:r>
            <a:r>
              <a:rPr lang="en-US" sz="2200" dirty="0" smtClean="0"/>
              <a:t>Newsom CFA</a:t>
            </a:r>
            <a:endParaRPr lang="en-US" sz="2200" dirty="0"/>
          </a:p>
          <a:p>
            <a:r>
              <a:rPr lang="en-US" sz="2200" dirty="0" smtClean="0"/>
              <a:t>University of South Carolina Aiken |CSR Angels</a:t>
            </a:r>
          </a:p>
          <a:p>
            <a:r>
              <a:rPr lang="en-US" sz="2200" dirty="0" smtClean="0"/>
              <a:t>Associate Professor of Finance | Managing Director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2203323" y="2520828"/>
            <a:ext cx="7543800" cy="273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own financials to compute ratios and cash conversion cycle.</a:t>
            </a:r>
            <a:br>
              <a:rPr lang="en-US" dirty="0" smtClean="0"/>
            </a:br>
            <a:r>
              <a:rPr lang="en-US" sz="6000" dirty="0" smtClean="0"/>
              <a:t>OR</a:t>
            </a:r>
          </a:p>
          <a:p>
            <a:r>
              <a:rPr lang="en-US" dirty="0" smtClean="0"/>
              <a:t>Use financials statements provided.</a:t>
            </a:r>
          </a:p>
          <a:p>
            <a:endParaRPr lang="en-US" dirty="0"/>
          </a:p>
          <a:p>
            <a:r>
              <a:rPr lang="en-US" u="sng" dirty="0" smtClean="0"/>
              <a:t>Application</a:t>
            </a:r>
            <a:r>
              <a:rPr lang="en-US" dirty="0" smtClean="0"/>
              <a:t>:  What does the ratio say?  What does the ratio mean?  How can you use this ratio to help you make better decisions?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4" name="Picture 5" descr="C:\Users\travisd\Desktop\EKU Courses\McGraw Updates Summer 2012\New JPEGs\JPG\ch02\ros34752_tb0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8" y="131378"/>
            <a:ext cx="13489809" cy="679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142910" y="2116743"/>
            <a:ext cx="6495394" cy="25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4" name="Picture 5" descr="C:\Users\travisd\Desktop\EKU Courses\McGraw Updates Summer 2012\New JPEGs\JPG\ch02\ros34752_tb0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0"/>
            <a:ext cx="13342116" cy="720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934418" y="2197941"/>
            <a:ext cx="7190869" cy="279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7512" y="317404"/>
            <a:ext cx="8487861" cy="12573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Cash Flow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500856" y="2500857"/>
            <a:ext cx="7839505" cy="28377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53729" y="7106292"/>
            <a:ext cx="4246880" cy="401637"/>
          </a:xfrm>
        </p:spPr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hISdzmjNO5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16166" y="1421855"/>
            <a:ext cx="9910554" cy="557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50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Cash Flow (OCF)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880" y="1606656"/>
            <a:ext cx="6102773" cy="4967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Measures the cash produced by operating your business </a:t>
            </a:r>
            <a:r>
              <a:rPr lang="en-US" sz="2400" b="1" u="sng" dirty="0" smtClean="0"/>
              <a:t>before</a:t>
            </a:r>
            <a:r>
              <a:rPr lang="en-US" sz="2400" dirty="0" smtClean="0"/>
              <a:t> making any investment in working capital or fixed capital (property, plant, and equipment) necessary to grow the business or keep the business a going concern.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It’s the cash flow that debt investors and equity investors have claim to.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023947" y="1592317"/>
                <a:ext cx="6439805" cy="561155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𝑂𝐶𝐹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𝐸𝐵𝐼𝑇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𝑡𝑎𝑥𝑒𝑠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𝑑𝑒𝑝𝑟𝑒𝑐𝑖𝑎𝑡𝑖𝑜𝑛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u="sng" dirty="0" smtClean="0"/>
                  <a:t>Income Statement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Sales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- Variable operating expenses (cogs)</a:t>
                </a:r>
              </a:p>
              <a:p>
                <a:pPr marL="0" indent="0">
                  <a:buNone/>
                </a:pPr>
                <a:r>
                  <a:rPr lang="en-US" dirty="0" smtClean="0"/>
                  <a:t>= Gross profit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- Fixed operating expenses (S,G, &amp; A)</a:t>
                </a:r>
              </a:p>
              <a:p>
                <a:pPr marL="0" indent="0">
                  <a:buNone/>
                </a:pPr>
                <a:r>
                  <a:rPr lang="en-US" dirty="0" smtClean="0"/>
                  <a:t>= EBITDA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- Depreciation &amp; amortization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= EBIT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- Interest expense</a:t>
                </a:r>
              </a:p>
              <a:p>
                <a:pPr marL="0" indent="0">
                  <a:buNone/>
                </a:pPr>
                <a:r>
                  <a:rPr lang="en-US" dirty="0" smtClean="0"/>
                  <a:t>= EBT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- Tax</a:t>
                </a:r>
              </a:p>
              <a:p>
                <a:pPr marL="0" indent="0">
                  <a:buNone/>
                </a:pPr>
                <a:r>
                  <a:rPr lang="en-US" dirty="0" smtClean="0"/>
                  <a:t>= Net income (profit)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023947" y="1592317"/>
                <a:ext cx="6439805" cy="5611554"/>
              </a:xfrm>
              <a:blipFill>
                <a:blip r:embed="rId2"/>
                <a:stretch>
                  <a:fillRect l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988676" y="4398094"/>
            <a:ext cx="2804977" cy="69368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Noncash expense!!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Net Cash Flow (NCF)</a:t>
            </a:r>
            <a:endParaRPr lang="en-US" altLang="en-US" u="sng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/>
              <a:t>Measures the cash produced by operating your business </a:t>
            </a:r>
            <a:r>
              <a:rPr lang="en-US" sz="3200" b="1" u="sng" dirty="0"/>
              <a:t>before</a:t>
            </a:r>
            <a:r>
              <a:rPr lang="en-US" sz="3200" dirty="0"/>
              <a:t> making any investment in working capital or fixed capital (property, plant, and equipment) necessary to grow the business or keep the business a going concern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It’s the cash flow that </a:t>
            </a:r>
            <a:r>
              <a:rPr lang="en-US" sz="3200" b="1" dirty="0" smtClean="0"/>
              <a:t>equity </a:t>
            </a:r>
            <a:r>
              <a:rPr lang="en-US" sz="3200" b="1" dirty="0"/>
              <a:t>investors </a:t>
            </a:r>
            <a:r>
              <a:rPr lang="en-US" sz="3200" b="1" dirty="0" smtClean="0"/>
              <a:t>(business owners) </a:t>
            </a:r>
            <a:r>
              <a:rPr lang="en-US" sz="3200" dirty="0" smtClean="0"/>
              <a:t>have </a:t>
            </a:r>
            <a:r>
              <a:rPr lang="en-US" sz="3200" dirty="0"/>
              <a:t>claim to.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𝑁𝐶𝐹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𝑖𝑛𝑐𝑜𝑚𝑒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𝑑𝑒𝑝𝑟𝑒𝑐𝑖𝑎𝑡𝑖𝑜𝑛</m:t>
                      </m:r>
                    </m:oMath>
                  </m:oMathPara>
                </a14:m>
                <a:endParaRPr lang="en-US" u="sng" dirty="0" smtClean="0"/>
              </a:p>
              <a:p>
                <a:pPr marL="0" indent="0" algn="ctr">
                  <a:buNone/>
                </a:pPr>
                <a:r>
                  <a:rPr lang="en-US" u="sng" dirty="0"/>
                  <a:t>I</a:t>
                </a:r>
                <a:r>
                  <a:rPr lang="en-US" u="sng" dirty="0" smtClean="0"/>
                  <a:t>ncome Statement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Sales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- Variable operating expenses (cogs)</a:t>
                </a:r>
              </a:p>
              <a:p>
                <a:pPr marL="0" indent="0">
                  <a:buNone/>
                </a:pPr>
                <a:r>
                  <a:rPr lang="en-US" dirty="0" smtClean="0"/>
                  <a:t>= Gross profit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- Fixed operating expenses (S,G, &amp; A)</a:t>
                </a:r>
              </a:p>
              <a:p>
                <a:pPr marL="0" indent="0">
                  <a:buNone/>
                </a:pPr>
                <a:r>
                  <a:rPr lang="en-US" dirty="0" smtClean="0"/>
                  <a:t>= EBITDA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- Depreciation &amp; amortization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= EBIT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- Interest expense</a:t>
                </a:r>
              </a:p>
              <a:p>
                <a:pPr marL="0" indent="0">
                  <a:buNone/>
                </a:pPr>
                <a:r>
                  <a:rPr lang="en-US" dirty="0" smtClean="0"/>
                  <a:t>= EBT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- Tax</a:t>
                </a:r>
              </a:p>
              <a:p>
                <a:pPr marL="0" indent="0">
                  <a:buNone/>
                </a:pPr>
                <a:r>
                  <a:rPr lang="en-US" dirty="0" smtClean="0"/>
                  <a:t>= Net income (profit)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1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946" y="311256"/>
            <a:ext cx="6102773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 Cash Flow to Equity (FCFE)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023947" y="1813565"/>
                <a:ext cx="6565929" cy="51294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𝐹𝐶𝐹𝐸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𝐷𝑒𝑝𝑟𝑒𝑐𝑖𝑎𝑡𝑖𝑜𝑛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𝑊𝐶𝐼𝑛𝑣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𝐹𝐶𝐼𝑛𝑣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𝑏𝑜𝑟𝑟𝑜𝑤𝑖𝑛𝑔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023947" y="1813565"/>
                <a:ext cx="6565929" cy="51294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023946" y="3427280"/>
            <a:ext cx="6102773" cy="3515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Measures the cash produced by operating your business </a:t>
            </a:r>
            <a:r>
              <a:rPr lang="en-US" sz="2400" b="1" u="sng" dirty="0" smtClean="0"/>
              <a:t>after</a:t>
            </a:r>
            <a:r>
              <a:rPr lang="en-US" sz="2400" dirty="0" smtClean="0"/>
              <a:t> making all investments in working capital or fixed capital (property, plant, and equipment) necessary to grow the business or keep the business a going concern.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It’s the cash flow that equity investors (business owners) are FREE to distribute to themselves.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21173" y="311256"/>
            <a:ext cx="6102773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1005822" rtl="0" eaLnBrk="1" latinLnBrk="0" hangingPunct="1"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Free Cash Flow to Firm (FCFF)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/>
              <p:cNvSpPr txBox="1">
                <a:spLocks/>
              </p:cNvSpPr>
              <p:nvPr/>
            </p:nvSpPr>
            <p:spPr>
              <a:xfrm>
                <a:off x="342872" y="1944005"/>
                <a:ext cx="6565929" cy="51294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77183" indent="-377183" algn="l" defTabSz="10058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0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7231" indent="-314320" algn="l" defTabSz="100582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277" indent="-251455" algn="l" defTabSz="10058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0188" indent="-251455" algn="l" defTabSz="100582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3099" indent="-251455" algn="l" defTabSz="1005822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66010" indent="-251455" algn="l" defTabSz="10058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68921" indent="-251455" algn="l" defTabSz="10058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1831" indent="-251455" algn="l" defTabSz="10058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74742" indent="-251455" algn="l" defTabSz="10058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𝐹𝐶𝐹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𝐸𝐵𝐼𝑇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𝑇𝑎𝑥𝑒𝑠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𝐷𝑒𝑝𝑟𝑒𝑐𝑖𝑎𝑡𝑖𝑜𝑛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𝑊𝐶𝐼𝑛𝑣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𝐹𝐶𝐼𝑛𝑣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72" y="1944005"/>
                <a:ext cx="6565929" cy="512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574449" y="3427280"/>
            <a:ext cx="6102773" cy="3515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7183" indent="-377183" algn="l" defTabSz="10058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7231" indent="-314320" algn="l" defTabSz="10058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277" indent="-251455" algn="l" defTabSz="10058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188" indent="-251455" algn="l" defTabSz="10058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099" indent="-251455" algn="l" defTabSz="10058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10" indent="-251455" algn="l" defTabSz="10058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21" indent="-251455" algn="l" defTabSz="10058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831" indent="-251455" algn="l" defTabSz="10058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42" indent="-251455" algn="l" defTabSz="10058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Measures the cash produced by operating your business </a:t>
            </a:r>
            <a:r>
              <a:rPr lang="en-US" sz="2400" b="1" u="sng" dirty="0" smtClean="0"/>
              <a:t>after</a:t>
            </a:r>
            <a:r>
              <a:rPr lang="en-US" sz="2400" dirty="0" smtClean="0"/>
              <a:t> making all investments in working capital or fixed capital (property, plant, and equipment) necessary to grow the business or keep the business a going concern.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It’s the cash flow that </a:t>
            </a:r>
            <a:r>
              <a:rPr lang="en-US" sz="2400" dirty="0"/>
              <a:t>equity (business owners) </a:t>
            </a:r>
            <a:r>
              <a:rPr lang="en-US" sz="2400" dirty="0" smtClean="0"/>
              <a:t>and debt investors </a:t>
            </a:r>
            <a:r>
              <a:rPr lang="en-US" sz="2400" dirty="0" smtClean="0"/>
              <a:t>are </a:t>
            </a:r>
            <a:r>
              <a:rPr lang="en-US" sz="2400" dirty="0" smtClean="0"/>
              <a:t>FREE to distribute to themselves.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39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Cash Flow Firm (FCFF)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9" name="NSpmlj2wyV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9827" y="1377525"/>
            <a:ext cx="10357945" cy="582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Time!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Use your own financials to compute ratios and cash conversion cycle</a:t>
                </a:r>
                <a:r>
                  <a:rPr lang="en-US" dirty="0" smtClean="0"/>
                  <a:t>.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i="1" dirty="0" err="1" smtClean="0"/>
                  <a:t>WCInv</a:t>
                </a:r>
                <a:r>
                  <a:rPr lang="en-US" i="1" dirty="0" smtClean="0"/>
                  <a:t> = </a:t>
                </a:r>
                <a:r>
                  <a:rPr lang="en-US" i="1" dirty="0" err="1" smtClean="0"/>
                  <a:t>NWC</a:t>
                </a:r>
                <a:r>
                  <a:rPr lang="en-US" i="1" baseline="-25000" dirty="0" err="1" smtClean="0"/>
                  <a:t>yr</a:t>
                </a:r>
                <a:r>
                  <a:rPr lang="en-US" i="1" baseline="-25000" dirty="0" smtClean="0"/>
                  <a:t>=t</a:t>
                </a:r>
                <a:r>
                  <a:rPr lang="en-US" i="1" dirty="0" smtClean="0"/>
                  <a:t> – </a:t>
                </a:r>
                <a:r>
                  <a:rPr lang="en-US" i="1" dirty="0" err="1" smtClean="0"/>
                  <a:t>NWC</a:t>
                </a:r>
                <a:r>
                  <a:rPr lang="en-US" i="1" baseline="-25000" dirty="0" err="1" smtClean="0"/>
                  <a:t>yr</a:t>
                </a:r>
                <a:r>
                  <a:rPr lang="en-US" i="1" baseline="-25000" dirty="0" smtClean="0"/>
                  <a:t>=t-1</a:t>
                </a:r>
              </a:p>
              <a:p>
                <a:r>
                  <a:rPr lang="en-US" i="1" dirty="0" err="1" smtClean="0"/>
                  <a:t>FCInv</a:t>
                </a:r>
                <a:r>
                  <a:rPr lang="en-US" i="1" dirty="0" smtClean="0"/>
                  <a:t> = </a:t>
                </a:r>
                <a:r>
                  <a:rPr lang="en-US" i="1" dirty="0" err="1"/>
                  <a:t>n</a:t>
                </a:r>
                <a:r>
                  <a:rPr lang="en-US" i="1" dirty="0" err="1" smtClean="0"/>
                  <a:t>etFixedAssets</a:t>
                </a:r>
                <a:r>
                  <a:rPr lang="en-US" i="1" baseline="-25000" dirty="0" err="1" smtClean="0"/>
                  <a:t>yr</a:t>
                </a:r>
                <a:r>
                  <a:rPr lang="en-US" i="1" baseline="-25000" dirty="0" smtClean="0"/>
                  <a:t>=t</a:t>
                </a:r>
                <a:r>
                  <a:rPr lang="en-US" i="1" dirty="0" smtClean="0"/>
                  <a:t> – </a:t>
                </a:r>
                <a:r>
                  <a:rPr lang="en-US" i="1" dirty="0" err="1"/>
                  <a:t>n</a:t>
                </a:r>
                <a:r>
                  <a:rPr lang="en-US" i="1" dirty="0" err="1" smtClean="0"/>
                  <a:t>etFixedAssets</a:t>
                </a:r>
                <a:r>
                  <a:rPr lang="en-US" i="1" baseline="-25000" dirty="0" err="1" smtClean="0"/>
                  <a:t>yr</a:t>
                </a:r>
                <a:r>
                  <a:rPr lang="en-US" i="1" baseline="-25000" dirty="0" smtClean="0"/>
                  <a:t>=t-1</a:t>
                </a:r>
                <a:r>
                  <a:rPr lang="en-US" i="1" dirty="0" smtClean="0"/>
                  <a:t> + Depreciation </a:t>
                </a:r>
                <a:r>
                  <a:rPr lang="en-US" i="1" dirty="0" smtClean="0"/>
                  <a:t>Expense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𝐹𝐶𝐹𝐸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𝐷𝑒𝑝𝑟𝑒𝑐𝑖𝑎𝑡𝑖𝑜𝑛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𝑊𝐶𝐼𝑛𝑣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𝐹𝐶𝐼𝑛𝑣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𝑁𝑒𝑡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𝑏𝑜𝑟𝑟𝑜𝑤𝑖𝑛𝑔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i="1" dirty="0" smtClean="0"/>
                  <a:t/>
                </a:r>
                <a:br>
                  <a:rPr lang="en-US" i="1" dirty="0" smtClean="0"/>
                </a:br>
                <a:endParaRPr lang="en-US" i="1" dirty="0" smtClean="0"/>
              </a:p>
              <a:p>
                <a:pPr marL="0" indent="0" algn="ctr">
                  <a:buNone/>
                </a:pPr>
                <a:r>
                  <a:rPr lang="en-US" sz="6000" dirty="0" smtClean="0"/>
                  <a:t>OR</a:t>
                </a:r>
                <a:br>
                  <a:rPr lang="en-US" sz="6000" dirty="0" smtClean="0"/>
                </a:br>
                <a:endParaRPr lang="en-US" sz="6000" dirty="0" smtClean="0"/>
              </a:p>
              <a:p>
                <a:r>
                  <a:rPr lang="en-US" dirty="0" smtClean="0"/>
                  <a:t>Use financials statements provided.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3092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Budgeting (short-term financial planning)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 used to plan for storage of excess cash or financing of  cash shortfalls (not enough cash).</a:t>
            </a:r>
          </a:p>
          <a:p>
            <a:r>
              <a:rPr lang="en-US" dirty="0" smtClean="0"/>
              <a:t>It records estimates of cash receipts and cash disbursements</a:t>
            </a:r>
          </a:p>
          <a:p>
            <a:pPr lvl="1"/>
            <a:r>
              <a:rPr lang="en-US" dirty="0" smtClean="0"/>
              <a:t>Daily, weekly, monthly, quarterly </a:t>
            </a:r>
          </a:p>
          <a:p>
            <a:r>
              <a:rPr lang="en-US" dirty="0" smtClean="0"/>
              <a:t>Starting point: Forecasting Sales (i.e., sales budget)</a:t>
            </a:r>
          </a:p>
          <a:p>
            <a:pPr lvl="1"/>
            <a:r>
              <a:rPr lang="en-US" dirty="0" smtClean="0"/>
              <a:t>Many important items on the income statement and on the balance sheet are related to sales.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203323" y="2520828"/>
            <a:ext cx="7543800" cy="27307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4043" y="769624"/>
            <a:ext cx="10256519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40" dirty="0">
                <a:latin typeface="+mj-lt"/>
              </a:rPr>
              <a:t>Welcome to the SCORE workshop on </a:t>
            </a:r>
            <a:r>
              <a:rPr lang="en-US" sz="5940" b="1" dirty="0">
                <a:latin typeface="+mj-lt"/>
              </a:rPr>
              <a:t>W</a:t>
            </a:r>
            <a:r>
              <a:rPr lang="en-US" sz="5940" b="1" dirty="0" smtClean="0">
                <a:latin typeface="+mj-lt"/>
              </a:rPr>
              <a:t>orking </a:t>
            </a:r>
            <a:r>
              <a:rPr lang="en-US" sz="5940" b="1" dirty="0">
                <a:latin typeface="+mj-lt"/>
              </a:rPr>
              <a:t>C</a:t>
            </a:r>
            <a:r>
              <a:rPr lang="en-US" sz="5940" b="1" dirty="0" smtClean="0">
                <a:latin typeface="+mj-lt"/>
              </a:rPr>
              <a:t>apital &amp; Cash </a:t>
            </a:r>
            <a:r>
              <a:rPr lang="en-US" sz="5940" b="1" dirty="0">
                <a:latin typeface="+mj-lt"/>
              </a:rPr>
              <a:t>F</a:t>
            </a:r>
            <a:r>
              <a:rPr lang="en-US" sz="5940" b="1" dirty="0" smtClean="0">
                <a:latin typeface="+mj-lt"/>
              </a:rPr>
              <a:t>low</a:t>
            </a:r>
            <a:r>
              <a:rPr lang="en-US" sz="5940" dirty="0" smtClean="0">
                <a:latin typeface="+mj-lt"/>
              </a:rPr>
              <a:t>!</a:t>
            </a:r>
            <a:endParaRPr lang="en-US" sz="594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9757" y="3886203"/>
            <a:ext cx="989076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20" dirty="0"/>
              <a:t>This workshop will </a:t>
            </a:r>
            <a:r>
              <a:rPr lang="en-US" sz="3520" dirty="0" smtClean="0"/>
              <a:t>evaluate and analyze working capital</a:t>
            </a:r>
            <a:r>
              <a:rPr lang="en-US" sz="3520" dirty="0"/>
              <a:t> </a:t>
            </a:r>
            <a:r>
              <a:rPr lang="en-US" sz="3520" dirty="0" smtClean="0"/>
              <a:t>and measures of cash flow. </a:t>
            </a:r>
            <a:endParaRPr lang="en-US" sz="352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81697" y="7133311"/>
            <a:ext cx="4246880" cy="401637"/>
          </a:xfrm>
        </p:spPr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4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Cash Budget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183234"/>
              </p:ext>
            </p:extLst>
          </p:nvPr>
        </p:nvGraphicFramePr>
        <p:xfrm>
          <a:off x="141890" y="1830539"/>
          <a:ext cx="13552663" cy="3830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Worksheet" r:id="rId3" imgW="7711455" imgH="2179336" progId="Excel.Sheet.12">
                  <p:link updateAutomatic="1"/>
                </p:oleObj>
              </mc:Choice>
              <mc:Fallback>
                <p:oleObj name="Worksheet" r:id="rId3" imgW="7711455" imgH="217933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890" y="1830539"/>
                        <a:ext cx="13552663" cy="3830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78479"/>
              </p:ext>
            </p:extLst>
          </p:nvPr>
        </p:nvGraphicFramePr>
        <p:xfrm>
          <a:off x="1624013" y="5805488"/>
          <a:ext cx="10569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Worksheet" r:id="rId5" imgW="7711455" imgH="914319" progId="Excel.Sheet.12">
                  <p:link updateAutomatic="1"/>
                </p:oleObj>
              </mc:Choice>
              <mc:Fallback>
                <p:oleObj name="Worksheet" r:id="rId5" imgW="7711455" imgH="91431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4013" y="5805488"/>
                        <a:ext cx="105695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7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Collections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762670"/>
              </p:ext>
            </p:extLst>
          </p:nvPr>
        </p:nvGraphicFramePr>
        <p:xfrm>
          <a:off x="265113" y="1606550"/>
          <a:ext cx="13287375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Worksheet" r:id="rId3" imgW="7101820" imgH="1120116" progId="Excel.Sheet.12">
                  <p:link updateAutomatic="1"/>
                </p:oleObj>
              </mc:Choice>
              <mc:Fallback>
                <p:oleObj name="Worksheet" r:id="rId3" imgW="7101820" imgH="112011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113" y="1606550"/>
                        <a:ext cx="13287375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That '70s Show - Temporada 1 - Latino - Descargar Grati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615" y="4024263"/>
            <a:ext cx="2857500" cy="2857500"/>
          </a:xfrm>
          <a:prstGeom prst="rect">
            <a:avLst/>
          </a:prstGeom>
        </p:spPr>
      </p:pic>
      <p:pic>
        <p:nvPicPr>
          <p:cNvPr id="7" name="Picture 6" descr="&lt;strong&gt;Cash&lt;/strong&gt; | Rachel Haller | Flick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" y="4024263"/>
            <a:ext cx="4064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Disbursements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938995"/>
              </p:ext>
            </p:extLst>
          </p:nvPr>
        </p:nvGraphicFramePr>
        <p:xfrm>
          <a:off x="82853" y="1734207"/>
          <a:ext cx="13606907" cy="4288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Worksheet" r:id="rId3" imgW="7711455" imgH="2430698" progId="Excel.Sheet.12">
                  <p:link updateAutomatic="1"/>
                </p:oleObj>
              </mc:Choice>
              <mc:Fallback>
                <p:oleObj name="Worksheet" r:id="rId3" imgW="7711455" imgH="243069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853" y="1734207"/>
                        <a:ext cx="13606907" cy="4288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6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Disbursements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838140"/>
              </p:ext>
            </p:extLst>
          </p:nvPr>
        </p:nvGraphicFramePr>
        <p:xfrm>
          <a:off x="651001" y="1573761"/>
          <a:ext cx="12515600" cy="156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Worksheet" r:id="rId3" imgW="7711455" imgH="807641" progId="Excel.Sheet.12">
                  <p:link updateAutomatic="1"/>
                </p:oleObj>
              </mc:Choice>
              <mc:Fallback>
                <p:oleObj name="Worksheet" r:id="rId3" imgW="7711455" imgH="80764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001" y="1573761"/>
                        <a:ext cx="12515600" cy="1563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024764"/>
              </p:ext>
            </p:extLst>
          </p:nvPr>
        </p:nvGraphicFramePr>
        <p:xfrm>
          <a:off x="120014" y="3313291"/>
          <a:ext cx="13577574" cy="3890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Worksheet" r:id="rId5" imgW="7101820" imgH="2034435" progId="Excel.Sheet.12">
                  <p:link updateAutomatic="1"/>
                </p:oleObj>
              </mc:Choice>
              <mc:Fallback>
                <p:oleObj name="Worksheet" r:id="rId5" imgW="7101820" imgH="203443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014" y="3313291"/>
                        <a:ext cx="13577574" cy="3890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5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Budget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070518"/>
              </p:ext>
            </p:extLst>
          </p:nvPr>
        </p:nvGraphicFramePr>
        <p:xfrm>
          <a:off x="133575" y="1450428"/>
          <a:ext cx="13550450" cy="353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Worksheet" r:id="rId3" imgW="7101820" imgH="1851744" progId="Excel.Sheet.12">
                  <p:link updateAutomatic="1"/>
                </p:oleObj>
              </mc:Choice>
              <mc:Fallback>
                <p:oleObj name="Worksheet" r:id="rId3" imgW="7101820" imgH="18517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575" y="1450428"/>
                        <a:ext cx="13550450" cy="3531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19 Tell-Tales Signs A Girl Is Well Off » Luxury Gir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66" y="5112950"/>
            <a:ext cx="2297824" cy="2297824"/>
          </a:xfrm>
          <a:prstGeom prst="rect">
            <a:avLst/>
          </a:prstGeom>
        </p:spPr>
      </p:pic>
      <p:pic>
        <p:nvPicPr>
          <p:cNvPr id="8" name="Picture 7" descr="&lt;strong&gt;Budget&lt;/strong&gt; Deal That Aims To Torpedo Obamacare While Balancing The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588" y="5056949"/>
            <a:ext cx="3535389" cy="23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6379" y="370508"/>
            <a:ext cx="10309860" cy="5579565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Thank You for attending the SCORE Workshop </a:t>
            </a:r>
            <a:r>
              <a:rPr lang="en-US" sz="6600" b="1" dirty="0" smtClean="0"/>
              <a:t>on Working Capital and Cash Flow!</a:t>
            </a: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4400" b="1" dirty="0" smtClean="0"/>
              <a:t>June </a:t>
            </a:r>
            <a:r>
              <a:rPr lang="en-US" sz="4400" b="1" dirty="0" smtClean="0"/>
              <a:t>23, </a:t>
            </a:r>
            <a:r>
              <a:rPr lang="en-US" sz="4400" b="1" dirty="0" smtClean="0"/>
              <a:t>2017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2479449" y="2479450"/>
            <a:ext cx="7772401" cy="2813501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07077" y="5665601"/>
            <a:ext cx="6668463" cy="1618068"/>
          </a:xfrm>
        </p:spPr>
        <p:txBody>
          <a:bodyPr>
            <a:normAutofit/>
          </a:bodyPr>
          <a:lstStyle/>
          <a:p>
            <a:r>
              <a:rPr lang="en-US" sz="2200" dirty="0"/>
              <a:t>Dr. Paul  </a:t>
            </a:r>
            <a:r>
              <a:rPr lang="en-US" sz="2200" dirty="0" smtClean="0"/>
              <a:t>Newsom CFA</a:t>
            </a:r>
            <a:endParaRPr lang="en-US" sz="2200" dirty="0"/>
          </a:p>
          <a:p>
            <a:r>
              <a:rPr lang="en-US" sz="2200" dirty="0" smtClean="0"/>
              <a:t>University of South Carolina Aiken |CSR Angels</a:t>
            </a:r>
          </a:p>
          <a:p>
            <a:r>
              <a:rPr lang="en-US" sz="2200" dirty="0" smtClean="0"/>
              <a:t>Associate Professor of Finance | Managing Director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278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Working Capital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04497" y="1450429"/>
            <a:ext cx="12622223" cy="5753442"/>
          </a:xfrm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en-US" dirty="0" smtClean="0"/>
              <a:t>What is it?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Why is it important?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Who cares?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52" y="1576334"/>
            <a:ext cx="3810000" cy="2526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167" y="4477201"/>
            <a:ext cx="3810000" cy="2526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10" y="4516336"/>
            <a:ext cx="3752193" cy="24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Working Capital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2" name="4IOXRQRVEw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1634" y="1360756"/>
            <a:ext cx="9694332" cy="584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382520" y="350520"/>
            <a:ext cx="9136380" cy="142494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Ratios Reflecting Working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9545" y="1958344"/>
                <a:ext cx="13116910" cy="5044441"/>
              </a:xfrm>
              <a:ln w="3810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en-US" sz="3300" dirty="0" smtClean="0"/>
                  <a:t>Inventory conversion period:</a:t>
                </a:r>
                <a:br>
                  <a:rPr lang="en-US" altLang="en-US" sz="3300" dirty="0" smtClean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3300" b="0" i="1" smtClean="0">
                        <a:latin typeface="Cambria Math" panose="02040503050406030204" pitchFamily="18" charset="0"/>
                      </a:rPr>
                      <m:t>ICP</m:t>
                    </m:r>
                    <m:r>
                      <m:rPr>
                        <m:nor/>
                      </m:rPr>
                      <a:rPr lang="en-US" altLang="en-US" sz="3300" b="0" i="0" smtClean="0">
                        <a:latin typeface="Cambria Math" panose="02040503050406030204" pitchFamily="18" charset="0"/>
                      </a:rPr>
                      <m:t>  = </m:t>
                    </m:r>
                    <m:f>
                      <m:fPr>
                        <m:ctrlP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𝑖𝑛𝑣𝑒𝑛𝑡𝑜𝑟𝑦</m:t>
                        </m:r>
                      </m:num>
                      <m:den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𝑔𝑜𝑜𝑑𝑠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𝑠𝑜𝑙𝑑</m:t>
                        </m:r>
                      </m:den>
                    </m:f>
                    <m:r>
                      <a:rPr lang="en-US" altLang="en-US" sz="3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×365</m:t>
                    </m:r>
                  </m:oMath>
                </a14:m>
                <a:endParaRPr lang="en-US" altLang="en-US" sz="3300" dirty="0" smtClean="0"/>
              </a:p>
              <a:p>
                <a:pPr marL="565775" indent="-565775">
                  <a:buFont typeface="Cambria" panose="02040503050406030204" pitchFamily="18" charset="0"/>
                  <a:buAutoNum type="arabicPeriod"/>
                </a:pPr>
                <a:r>
                  <a:rPr lang="en-US" altLang="en-US" sz="3300" dirty="0" smtClean="0"/>
                  <a:t>Receivables collection period:</a:t>
                </a:r>
                <a:br>
                  <a:rPr lang="en-US" altLang="en-US" sz="3300" dirty="0" smtClean="0"/>
                </a:br>
                <a14:m>
                  <m:oMath xmlns:m="http://schemas.openxmlformats.org/officeDocument/2006/math">
                    <m:r>
                      <a:rPr lang="en-US" altLang="en-US" sz="3300" b="0" i="1" smtClean="0">
                        <a:latin typeface="Cambria Math" panose="02040503050406030204" pitchFamily="18" charset="0"/>
                      </a:rPr>
                      <m:t>𝑅𝐶𝑃</m:t>
                    </m:r>
                    <m:r>
                      <a:rPr lang="en-US" altLang="en-US" sz="33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𝑟𝑒𝑐𝑒𝑖𝑣𝑎𝑏𝑙𝑒𝑠</m:t>
                        </m:r>
                      </m:num>
                      <m:den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𝑐𝑟𝑒𝑑𝑖𝑡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𝑠𝑎𝑙𝑒𝑠</m:t>
                        </m:r>
                      </m:den>
                    </m:f>
                    <m:r>
                      <a:rPr lang="en-US" altLang="en-US" sz="3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×365</m:t>
                    </m:r>
                  </m:oMath>
                </a14:m>
                <a:r>
                  <a:rPr lang="en-US" altLang="en-US" sz="3300" dirty="0" smtClean="0"/>
                  <a:t/>
                </a:r>
                <a:br>
                  <a:rPr lang="en-US" altLang="en-US" sz="3300" dirty="0" smtClean="0"/>
                </a:br>
                <a:endParaRPr lang="en-US" altLang="en-US" sz="3300" dirty="0" smtClean="0"/>
              </a:p>
              <a:p>
                <a:pPr marL="565775" indent="-565775">
                  <a:buFont typeface="Cambria" panose="02040503050406030204" pitchFamily="18" charset="0"/>
                  <a:buAutoNum type="arabicPeriod"/>
                </a:pPr>
                <a:r>
                  <a:rPr lang="en-US" altLang="en-US" sz="3300" dirty="0" smtClean="0"/>
                  <a:t>Payables deferral period:</a:t>
                </a:r>
                <a:br>
                  <a:rPr lang="en-US" altLang="en-US" sz="3300" dirty="0" smtClean="0"/>
                </a:br>
                <a14:m>
                  <m:oMath xmlns:m="http://schemas.openxmlformats.org/officeDocument/2006/math">
                    <m:r>
                      <a:rPr lang="en-US" altLang="en-US" sz="3300" b="0" i="1" smtClean="0">
                        <a:latin typeface="Cambria Math" panose="02040503050406030204" pitchFamily="18" charset="0"/>
                      </a:rPr>
                      <m:t>𝑃𝐷𝑃</m:t>
                    </m:r>
                    <m:r>
                      <a:rPr lang="en-US" altLang="en-US" sz="33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𝑝𝑎𝑦𝑎𝑏𝑙𝑒𝑠</m:t>
                        </m:r>
                      </m:num>
                      <m:den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𝑜𝑓𝑔𝑜𝑜𝑑𝑠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𝑠𝑜𝑙𝑑</m:t>
                        </m:r>
                      </m:den>
                    </m:f>
                    <m:r>
                      <a:rPr lang="en-US" altLang="en-US" sz="3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×365</m:t>
                    </m:r>
                  </m:oMath>
                </a14:m>
                <a:endParaRPr lang="en-US" altLang="en-US" sz="3300" dirty="0" smtClean="0"/>
              </a:p>
            </p:txBody>
          </p:sp>
        </mc:Choice>
        <mc:Fallback xmlns="">
          <p:sp>
            <p:nvSpPr>
              <p:cNvPr id="1433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545" y="1958344"/>
                <a:ext cx="13116910" cy="5044441"/>
              </a:xfrm>
              <a:blipFill>
                <a:blip r:embed="rId2"/>
                <a:stretch>
                  <a:fillRect l="-1158" t="-1559"/>
                </a:stretch>
              </a:blipFill>
              <a:ln w="3810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42" y="3518324"/>
            <a:ext cx="3811668" cy="225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3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71089" y="232914"/>
            <a:ext cx="8801100" cy="117348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Cash Conversion Period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80442" y="1406394"/>
                <a:ext cx="11582400" cy="5699760"/>
              </a:xfrm>
              <a:ln w="3810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3960" dirty="0" smtClean="0"/>
                  <a:t/>
                </a:r>
                <a:br>
                  <a:rPr lang="en-US" altLang="en-US" sz="3960" dirty="0" smtClean="0"/>
                </a:br>
                <a:r>
                  <a:rPr lang="en-US" altLang="en-US" sz="3960" dirty="0" smtClean="0"/>
                  <a:t>c</a:t>
                </a:r>
                <a14:m>
                  <m:oMath xmlns:m="http://schemas.openxmlformats.org/officeDocument/2006/math">
                    <m:r>
                      <a:rPr lang="en-US" altLang="en-US" sz="3960" b="0" i="1" smtClean="0">
                        <a:latin typeface="Cambria Math" panose="02040503050406030204" pitchFamily="18" charset="0"/>
                      </a:rPr>
                      <m:t>𝑎𝑠h</m:t>
                    </m:r>
                    <m:r>
                      <a:rPr lang="en-US" altLang="en-US" sz="396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960" b="0" i="1" smtClean="0">
                        <a:latin typeface="Cambria Math" panose="02040503050406030204" pitchFamily="18" charset="0"/>
                      </a:rPr>
                      <m:t>𝑐𝑜𝑛𝑣𝑒𝑟𝑠𝑖𝑜𝑛</m:t>
                    </m:r>
                    <m:r>
                      <a:rPr lang="en-US" altLang="en-US" sz="396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960" b="0" i="1" smtClean="0">
                        <a:latin typeface="Cambria Math" panose="02040503050406030204" pitchFamily="18" charset="0"/>
                      </a:rPr>
                      <m:t>𝑝𝑒𝑟𝑖𝑜𝑑</m:t>
                    </m:r>
                    <m:r>
                      <a:rPr lang="en-US" altLang="en-US" sz="396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sz="396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960" b="0" i="1" smtClean="0">
                            <a:latin typeface="Cambria Math" panose="02040503050406030204" pitchFamily="18" charset="0"/>
                          </a:rPr>
                          <m:t>𝐶𝐶𝑃</m:t>
                        </m:r>
                      </m:e>
                    </m:d>
                    <m:r>
                      <a:rPr lang="en-US" altLang="en-US" sz="396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en-US" sz="3960" b="0" i="1" dirty="0" smtClean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𝑖𝑛𝑣𝑒𝑛𝑡𝑜𝑟𝑦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𝑐𝑜𝑛𝑣𝑒𝑟𝑠𝑖𝑜𝑛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𝑝𝑒𝑟𝑖𝑜𝑑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en-US" sz="396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3960" b="0" i="1" smtClean="0">
                              <a:latin typeface="Cambria Math" panose="02040503050406030204" pitchFamily="18" charset="0"/>
                            </a:rPr>
                            <m:t>𝐼𝐶𝑃</m:t>
                          </m:r>
                        </m:e>
                      </m:d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𝑟𝑒𝑐𝑒𝑖𝑣𝑎𝑏𝑙𝑒𝑠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𝑐𝑜𝑙𝑙𝑒𝑐𝑡𝑖𝑜𝑛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𝑝𝑒𝑟𝑖𝑜𝑑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en-US" sz="396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3960" b="0" i="1" smtClean="0">
                              <a:latin typeface="Cambria Math" panose="02040503050406030204" pitchFamily="18" charset="0"/>
                            </a:rPr>
                            <m:t>𝑅𝐶𝑃</m:t>
                          </m:r>
                        </m:e>
                      </m:d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𝑝𝑎𝑦𝑎𝑏𝑙𝑒𝑠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𝑑𝑒𝑓𝑒𝑟𝑟𝑎𝑙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𝑝𝑒𝑟𝑖𝑜𝑑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𝑃𝑃𝐷</m:t>
                      </m:r>
                      <m:r>
                        <a:rPr lang="en-US" altLang="en-US" sz="396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US" altLang="en-US" sz="3960" dirty="0" smtClean="0"/>
                  <a:t/>
                </a:r>
                <a:br>
                  <a:rPr lang="en-US" altLang="en-US" sz="3960" dirty="0" smtClean="0"/>
                </a:br>
                <a:r>
                  <a:rPr lang="en-US" altLang="en-US" sz="3960" dirty="0" smtClean="0"/>
                  <a:t/>
                </a:r>
                <a:br>
                  <a:rPr lang="en-US" altLang="en-US" sz="3960" dirty="0" smtClean="0"/>
                </a:br>
                <a:r>
                  <a:rPr lang="en-US" altLang="en-US" sz="3960" dirty="0" smtClean="0"/>
                  <a:t/>
                </a:r>
                <a:br>
                  <a:rPr lang="en-US" altLang="en-US" sz="3960" dirty="0" smtClean="0"/>
                </a:br>
                <a:endParaRPr lang="en-US" altLang="en-US" sz="3960" dirty="0" smtClean="0"/>
              </a:p>
              <a:p>
                <a:pPr eaLnBrk="1" hangingPunct="1"/>
                <a:endParaRPr lang="en-US" altLang="en-US" sz="3960" dirty="0" smtClean="0"/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80442" y="1406394"/>
                <a:ext cx="11582400" cy="5699760"/>
              </a:xfrm>
              <a:blipFill>
                <a:blip r:embed="rId2"/>
                <a:stretch>
                  <a:fillRect l="-1731"/>
                </a:stretch>
              </a:blipFill>
              <a:ln w="3810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199" y="7182206"/>
            <a:ext cx="4246880" cy="401637"/>
          </a:xfrm>
        </p:spPr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780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13361" y="2249213"/>
            <a:ext cx="31531" cy="45877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89484" y="2249213"/>
            <a:ext cx="31531" cy="45877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79361" y="2249213"/>
            <a:ext cx="31531" cy="45877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414992" y="2259333"/>
            <a:ext cx="31531" cy="45877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2225" y="6914832"/>
            <a:ext cx="118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Day 1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2459" y="6936673"/>
            <a:ext cx="118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Day 45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3353" y="6914834"/>
            <a:ext cx="118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Day 30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02532" y="6914833"/>
            <a:ext cx="118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Day 75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-130710" y="1489469"/>
            <a:ext cx="286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Purchase materials or inventory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41937" y="1489469"/>
            <a:ext cx="2252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Sale of product or service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979873" y="1493893"/>
            <a:ext cx="3450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Pay cash for materials or inventory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831495" y="1418216"/>
            <a:ext cx="2986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Collect cash from sale of product or service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1244892" y="2664372"/>
            <a:ext cx="3409587" cy="583325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Payables deferral period = </a:t>
            </a:r>
          </a:p>
          <a:p>
            <a:pPr algn="ctr"/>
            <a:r>
              <a:rPr lang="en-US" dirty="0" smtClean="0"/>
              <a:t>30 days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279897" y="3675660"/>
            <a:ext cx="7299464" cy="583325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Inventory conversion period = 45 days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756020" y="5731368"/>
            <a:ext cx="7639179" cy="583325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Cash conversion cycle (CCC) = 45 + 30 – 30 = 45 days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8630685" y="4625758"/>
            <a:ext cx="3749301" cy="583325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Receivables collection period =</a:t>
            </a:r>
          </a:p>
          <a:p>
            <a:pPr algn="ctr"/>
            <a:r>
              <a:rPr lang="en-US" dirty="0" smtClean="0"/>
              <a:t>30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71089" y="232914"/>
            <a:ext cx="8801100" cy="117348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Cash Conversion Period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199" y="7182206"/>
            <a:ext cx="4246880" cy="401637"/>
          </a:xfrm>
        </p:spPr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4" name="KatdMJFNVb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0191" y="1262240"/>
            <a:ext cx="10562896" cy="59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083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382520" y="350520"/>
            <a:ext cx="9136380" cy="142494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Important Working Capital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9545" y="1958344"/>
                <a:ext cx="13116910" cy="5044441"/>
              </a:xfrm>
              <a:ln w="3810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en-US" altLang="en-US" sz="3300" dirty="0" smtClean="0"/>
                  <a:t>Net working capital:</a:t>
                </a:r>
                <a:br>
                  <a:rPr lang="en-US" altLang="en-US" sz="3300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3300" b="0" i="0" smtClean="0">
                        <a:latin typeface="Cambria Math" panose="02040503050406030204" pitchFamily="18" charset="0"/>
                      </a:rPr>
                      <m:t>NWC</m:t>
                    </m:r>
                    <m:r>
                      <a:rPr lang="en-US" altLang="en-US" sz="33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3300" b="0" i="0" smtClean="0">
                        <a:latin typeface="Cambria Math" panose="02040503050406030204" pitchFamily="18" charset="0"/>
                      </a:rPr>
                      <m:t>CA</m:t>
                    </m:r>
                    <m:r>
                      <a:rPr lang="en-US" altLang="en-US" sz="3300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altLang="en-US" sz="3300" b="0" i="0" smtClean="0">
                        <a:latin typeface="Cambria Math" panose="02040503050406030204" pitchFamily="18" charset="0"/>
                      </a:rPr>
                      <m:t>CL</m:t>
                    </m:r>
                  </m:oMath>
                </a14:m>
                <a:endParaRPr lang="en-US" altLang="en-US" sz="3300" dirty="0" smtClean="0"/>
              </a:p>
              <a:p>
                <a:pPr marL="565775" indent="-565775">
                  <a:buFont typeface="Cambria" panose="02040503050406030204" pitchFamily="18" charset="0"/>
                  <a:buAutoNum type="arabicPeriod" startAt="4"/>
                </a:pPr>
                <a:r>
                  <a:rPr lang="en-US" altLang="en-US" sz="3300" dirty="0" smtClean="0"/>
                  <a:t>Current ratio:</a:t>
                </a:r>
                <a:br>
                  <a:rPr lang="en-US" altLang="en-US" sz="3300" dirty="0" smtClean="0"/>
                </a:br>
                <a14:m>
                  <m:oMath xmlns:m="http://schemas.openxmlformats.org/officeDocument/2006/math">
                    <m:r>
                      <a:rPr lang="en-US" altLang="en-US" sz="3300" b="0" i="1" smtClean="0">
                        <a:latin typeface="Cambria Math" panose="02040503050406030204" pitchFamily="18" charset="0"/>
                      </a:rPr>
                      <m:t>𝐶𝑅</m:t>
                    </m:r>
                    <m:r>
                      <a:rPr lang="en-US" altLang="en-US" sz="33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𝑐𝑢𝑟𝑟𝑒𝑛𝑡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𝑎𝑠𝑠𝑒𝑡𝑠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𝑐𝑢𝑟𝑟𝑒𝑛𝑡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𝑙𝑖𝑎𝑏𝑖𝑙𝑖𝑡𝑖𝑒𝑠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𝐶𝐿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en-US" sz="3300" dirty="0" smtClean="0"/>
                  <a:t/>
                </a:r>
                <a:br>
                  <a:rPr lang="en-US" altLang="en-US" sz="3300" dirty="0" smtClean="0"/>
                </a:br>
                <a:endParaRPr lang="en-US" altLang="en-US" sz="3300" dirty="0" smtClean="0"/>
              </a:p>
              <a:p>
                <a:pPr marL="565775" indent="-565775">
                  <a:buFont typeface="Cambria" panose="02040503050406030204" pitchFamily="18" charset="0"/>
                  <a:buAutoNum type="arabicPeriod" startAt="4"/>
                </a:pPr>
                <a:r>
                  <a:rPr lang="en-US" altLang="en-US" sz="3300" dirty="0" smtClean="0"/>
                  <a:t>Quick ratio:</a:t>
                </a:r>
                <a:br>
                  <a:rPr lang="en-US" altLang="en-US" sz="3300" dirty="0" smtClean="0"/>
                </a:br>
                <a14:m>
                  <m:oMath xmlns:m="http://schemas.openxmlformats.org/officeDocument/2006/math">
                    <m:r>
                      <a:rPr lang="en-US" altLang="en-US" sz="3300" b="0" i="1" smtClean="0">
                        <a:latin typeface="Cambria Math" panose="02040503050406030204" pitchFamily="18" charset="0"/>
                      </a:rPr>
                      <m:t>𝑄𝑅</m:t>
                    </m:r>
                    <m:r>
                      <a:rPr lang="en-US" altLang="en-US" sz="33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𝑖𝑛𝑣𝑒𝑛𝑡𝑜𝑟𝑦</m:t>
                        </m:r>
                      </m:num>
                      <m:den>
                        <m:r>
                          <a:rPr lang="en-US" altLang="en-US" sz="3300" b="0" i="1" smtClean="0">
                            <a:latin typeface="Cambria Math" panose="02040503050406030204" pitchFamily="18" charset="0"/>
                          </a:rPr>
                          <m:t>𝐶𝐿</m:t>
                        </m:r>
                      </m:den>
                    </m:f>
                  </m:oMath>
                </a14:m>
                <a:endParaRPr lang="en-US" altLang="en-US" sz="3300" dirty="0" smtClean="0"/>
              </a:p>
            </p:txBody>
          </p:sp>
        </mc:Choice>
        <mc:Fallback xmlns="">
          <p:sp>
            <p:nvSpPr>
              <p:cNvPr id="1433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545" y="1958344"/>
                <a:ext cx="13116910" cy="5044441"/>
              </a:xfrm>
              <a:blipFill>
                <a:blip r:embed="rId2"/>
                <a:stretch>
                  <a:fillRect l="-1158" t="-1559"/>
                </a:stretch>
              </a:blipFill>
              <a:ln w="3810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Paul Newsom, Ph.D, CFA., SCORE Counselor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FFBC-4428-4BC7-A140-6070891D9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915</Words>
  <Application>Microsoft Office PowerPoint</Application>
  <PresentationFormat>Custom</PresentationFormat>
  <Paragraphs>166</Paragraphs>
  <Slides>25</Slides>
  <Notes>1</Notes>
  <HiddenSlides>0</HiddenSlides>
  <MMClips>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Cambria</vt:lpstr>
      <vt:lpstr>Cambria Math</vt:lpstr>
      <vt:lpstr>1_Office Theme</vt:lpstr>
      <vt:lpstr>file:///C:\Users\pauln\Desktop\CashBudget_SCOREworkshop6_21_2017.xlsx!Sheet1!R1C1:R1C8</vt:lpstr>
      <vt:lpstr>file:///C:\Users\pauln\Desktop\CashBudget_SCOREworkshop6_21_2017.xlsx!Sheet1!R2C1:R5C8</vt:lpstr>
      <vt:lpstr>file:///C:\Users\pauln\Desktop\CashBudget_SCOREworkshop6_21_2017.xlsx!Sheet1!R7C1:R12C7</vt:lpstr>
      <vt:lpstr>file:///G:\SCORE\CashBudget_SCOREworkshop6_21_2017.xlsx!Sheet1!R13C1:R16C8</vt:lpstr>
      <vt:lpstr>file:///G:\SCORE\CashBudget_SCOREworkshop6_21_2017.xlsx!Sheet1!R18C1:R19C8</vt:lpstr>
      <vt:lpstr>file:///G:\SCORE\CashBudget_SCOREworkshop6_21_2017.xlsx!Sheet1!R22C1:R32C7</vt:lpstr>
      <vt:lpstr>file:///G:\SCORE\CashBudget_SCOREworkshop6_21_2017.xlsx!Sheet1!R34C1:R43C7</vt:lpstr>
      <vt:lpstr>SCORE Workshop: Aiken Chamber of Commerce Aiken, SC USA  June 23, 2017</vt:lpstr>
      <vt:lpstr>PowerPoint Presentation</vt:lpstr>
      <vt:lpstr>Working Capital</vt:lpstr>
      <vt:lpstr>Working Capital</vt:lpstr>
      <vt:lpstr>Ratios Reflecting Working Capital</vt:lpstr>
      <vt:lpstr>Cash Conversion Period</vt:lpstr>
      <vt:lpstr>CCC Timeline</vt:lpstr>
      <vt:lpstr>Cash Conversion Period</vt:lpstr>
      <vt:lpstr>Important Working Capital Ratios</vt:lpstr>
      <vt:lpstr>Practice Time!</vt:lpstr>
      <vt:lpstr>PowerPoint Presentation</vt:lpstr>
      <vt:lpstr>PowerPoint Presentation</vt:lpstr>
      <vt:lpstr>Cash Flow Process</vt:lpstr>
      <vt:lpstr>Operating Cash Flow (OCF)</vt:lpstr>
      <vt:lpstr>Net Cash Flow (NCF)</vt:lpstr>
      <vt:lpstr>Free Cash Flow to Equity (FCFE)</vt:lpstr>
      <vt:lpstr>Free Cash Flow Firm (FCFF)</vt:lpstr>
      <vt:lpstr>Practice Time!</vt:lpstr>
      <vt:lpstr>Cash Budgeting (short-term financial planning) </vt:lpstr>
      <vt:lpstr>Example: Cash Budget</vt:lpstr>
      <vt:lpstr>Cash Collections</vt:lpstr>
      <vt:lpstr>Cash Disbursements</vt:lpstr>
      <vt:lpstr>Cash Disbursements</vt:lpstr>
      <vt:lpstr>Cash Budget</vt:lpstr>
      <vt:lpstr>Thank You for attending the SCORE Workshop on Working Capital and Cash Flow!  June 23, 2017</vt:lpstr>
    </vt:vector>
  </TitlesOfParts>
  <Company>University of South Carolina - Aiken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Newsom</dc:creator>
  <cp:lastModifiedBy>Paul Newsom</cp:lastModifiedBy>
  <cp:revision>192</cp:revision>
  <cp:lastPrinted>2016-05-18T12:55:02Z</cp:lastPrinted>
  <dcterms:created xsi:type="dcterms:W3CDTF">2016-05-18T00:39:17Z</dcterms:created>
  <dcterms:modified xsi:type="dcterms:W3CDTF">2017-06-23T01:46:24Z</dcterms:modified>
</cp:coreProperties>
</file>