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8"/>
  </p:notesMasterIdLst>
  <p:sldIdLst>
    <p:sldId id="274" r:id="rId2"/>
    <p:sldId id="277" r:id="rId3"/>
    <p:sldId id="361" r:id="rId4"/>
    <p:sldId id="364" r:id="rId5"/>
    <p:sldId id="363" r:id="rId6"/>
    <p:sldId id="366" r:id="rId7"/>
    <p:sldId id="367" r:id="rId8"/>
    <p:sldId id="369" r:id="rId9"/>
    <p:sldId id="362" r:id="rId10"/>
    <p:sldId id="299" r:id="rId11"/>
    <p:sldId id="346" r:id="rId12"/>
    <p:sldId id="378" r:id="rId13"/>
    <p:sldId id="328" r:id="rId14"/>
    <p:sldId id="333" r:id="rId15"/>
    <p:sldId id="329" r:id="rId16"/>
    <p:sldId id="334" r:id="rId17"/>
    <p:sldId id="370" r:id="rId18"/>
    <p:sldId id="335" r:id="rId19"/>
    <p:sldId id="338" r:id="rId20"/>
    <p:sldId id="306" r:id="rId21"/>
    <p:sldId id="372" r:id="rId22"/>
    <p:sldId id="272" r:id="rId23"/>
    <p:sldId id="270" r:id="rId24"/>
    <p:sldId id="309" r:id="rId25"/>
    <p:sldId id="374" r:id="rId26"/>
    <p:sldId id="351" r:id="rId27"/>
    <p:sldId id="354" r:id="rId28"/>
    <p:sldId id="315" r:id="rId29"/>
    <p:sldId id="317" r:id="rId30"/>
    <p:sldId id="375" r:id="rId31"/>
    <p:sldId id="340" r:id="rId32"/>
    <p:sldId id="326" r:id="rId33"/>
    <p:sldId id="291" r:id="rId34"/>
    <p:sldId id="320" r:id="rId35"/>
    <p:sldId id="373" r:id="rId36"/>
    <p:sldId id="258" r:id="rId37"/>
    <p:sldId id="314" r:id="rId38"/>
    <p:sldId id="316" r:id="rId39"/>
    <p:sldId id="310" r:id="rId40"/>
    <p:sldId id="348" r:id="rId41"/>
    <p:sldId id="292" r:id="rId42"/>
    <p:sldId id="377" r:id="rId43"/>
    <p:sldId id="339" r:id="rId44"/>
    <p:sldId id="341" r:id="rId45"/>
    <p:sldId id="300" r:id="rId46"/>
    <p:sldId id="380" r:id="rId47"/>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3774" autoAdjust="0"/>
  </p:normalViewPr>
  <p:slideViewPr>
    <p:cSldViewPr>
      <p:cViewPr varScale="1">
        <p:scale>
          <a:sx n="77" d="100"/>
          <a:sy n="77" d="100"/>
        </p:scale>
        <p:origin x="13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D8B63435-44C8-4C9E-AAF1-DD6F84656E75}" type="datetimeFigureOut">
              <a:rPr lang="en-US" smtClean="0"/>
              <a:pPr/>
              <a:t>4/28/2017</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11C9E0C-AE34-46D3-80F4-AF432C4D1F27}" type="slidenum">
              <a:rPr lang="en-US" smtClean="0"/>
              <a:pPr/>
              <a:t>‹#›</a:t>
            </a:fld>
            <a:endParaRPr lang="en-US"/>
          </a:p>
        </p:txBody>
      </p:sp>
    </p:spTree>
    <p:extLst>
      <p:ext uri="{BB962C8B-B14F-4D97-AF65-F5344CB8AC3E}">
        <p14:creationId xmlns:p14="http://schemas.microsoft.com/office/powerpoint/2010/main" val="287872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1C9E0C-AE34-46D3-80F4-AF432C4D1F27}" type="slidenum">
              <a:rPr lang="en-US" smtClean="0"/>
              <a:pPr/>
              <a:t>1</a:t>
            </a:fld>
            <a:endParaRPr lang="en-US"/>
          </a:p>
        </p:txBody>
      </p:sp>
    </p:spTree>
    <p:extLst>
      <p:ext uri="{BB962C8B-B14F-4D97-AF65-F5344CB8AC3E}">
        <p14:creationId xmlns:p14="http://schemas.microsoft.com/office/powerpoint/2010/main" val="82131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1C9E0C-AE34-46D3-80F4-AF432C4D1F27}" type="slidenum">
              <a:rPr lang="en-US" smtClean="0"/>
              <a:pPr/>
              <a:t>23</a:t>
            </a:fld>
            <a:endParaRPr lang="en-US"/>
          </a:p>
        </p:txBody>
      </p:sp>
    </p:spTree>
    <p:extLst>
      <p:ext uri="{BB962C8B-B14F-4D97-AF65-F5344CB8AC3E}">
        <p14:creationId xmlns:p14="http://schemas.microsoft.com/office/powerpoint/2010/main" val="288854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1C9E0C-AE34-46D3-80F4-AF432C4D1F27}" type="slidenum">
              <a:rPr lang="en-US" smtClean="0"/>
              <a:pPr/>
              <a:t>36</a:t>
            </a:fld>
            <a:endParaRPr lang="en-US"/>
          </a:p>
        </p:txBody>
      </p:sp>
    </p:spTree>
    <p:extLst>
      <p:ext uri="{BB962C8B-B14F-4D97-AF65-F5344CB8AC3E}">
        <p14:creationId xmlns:p14="http://schemas.microsoft.com/office/powerpoint/2010/main" val="111908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1C9E0C-AE34-46D3-80F4-AF432C4D1F27}" type="slidenum">
              <a:rPr lang="en-US" smtClean="0"/>
              <a:pPr/>
              <a:t>46</a:t>
            </a:fld>
            <a:endParaRPr lang="en-US"/>
          </a:p>
        </p:txBody>
      </p:sp>
    </p:spTree>
    <p:extLst>
      <p:ext uri="{BB962C8B-B14F-4D97-AF65-F5344CB8AC3E}">
        <p14:creationId xmlns:p14="http://schemas.microsoft.com/office/powerpoint/2010/main" val="414900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1C9E0C-AE34-46D3-80F4-AF432C4D1F27}" type="slidenum">
              <a:rPr lang="en-US" smtClean="0"/>
              <a:pPr/>
              <a:t>2</a:t>
            </a:fld>
            <a:endParaRPr lang="en-US"/>
          </a:p>
        </p:txBody>
      </p:sp>
    </p:spTree>
    <p:extLst>
      <p:ext uri="{BB962C8B-B14F-4D97-AF65-F5344CB8AC3E}">
        <p14:creationId xmlns:p14="http://schemas.microsoft.com/office/powerpoint/2010/main" val="334565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1C9E0C-AE34-46D3-80F4-AF432C4D1F27}" type="slidenum">
              <a:rPr lang="en-US" smtClean="0"/>
              <a:pPr/>
              <a:t>22</a:t>
            </a:fld>
            <a:endParaRPr lang="en-US"/>
          </a:p>
        </p:txBody>
      </p:sp>
    </p:spTree>
    <p:extLst>
      <p:ext uri="{BB962C8B-B14F-4D97-AF65-F5344CB8AC3E}">
        <p14:creationId xmlns:p14="http://schemas.microsoft.com/office/powerpoint/2010/main" val="349572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7C74F83-1307-415C-AC17-D9EC5B469D50}"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320298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FDA3D-E9FB-47A7-B5EA-98DCE3931E49}"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23665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955D78-E23C-4D86-89BA-1064141A7138}"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257730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4BB5A-E196-48FD-93B4-4A8F45BDC4CE}"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319824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801102-18DE-46DD-92F0-C3CDB3A80E5F}"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44546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95310F-5E5A-46CB-85C0-08ED583286A8}" type="datetime1">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213657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CD0DA8-8D63-4C05-804D-F64BC44EE0BB}" type="datetime1">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399250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C07064-E9D4-48E4-AE0A-EB39FB0CD85E}" type="datetime1">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96572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3BD1B-3DB4-41D2-95EE-6C5BA56CA880}" type="datetime1">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357817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386EB26-1DB8-4539-82A0-CF71703BC81F}" type="datetime1">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95188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EED91E-B4B9-46D3-B457-32510B39B774}" type="datetime1">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266EC-D7D3-458C-8A37-40451F24BA91}" type="slidenum">
              <a:rPr lang="en-US" smtClean="0"/>
              <a:pPr/>
              <a:t>‹#›</a:t>
            </a:fld>
            <a:endParaRPr lang="en-US"/>
          </a:p>
        </p:txBody>
      </p:sp>
    </p:spTree>
    <p:extLst>
      <p:ext uri="{BB962C8B-B14F-4D97-AF65-F5344CB8AC3E}">
        <p14:creationId xmlns:p14="http://schemas.microsoft.com/office/powerpoint/2010/main" val="97012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83E5DA-B5AA-43D3-9B20-B6153F80E4A7}" type="datetime1">
              <a:rPr lang="en-US" smtClean="0"/>
              <a:t>4/28/2017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9266EC-D7D3-458C-8A37-40451F24BA91}" type="slidenum">
              <a:rPr lang="en-US" smtClean="0"/>
              <a:pPr/>
              <a:t>‹#›</a:t>
            </a:fld>
            <a:endParaRPr lang="en-US"/>
          </a:p>
        </p:txBody>
      </p:sp>
    </p:spTree>
    <p:extLst>
      <p:ext uri="{BB962C8B-B14F-4D97-AF65-F5344CB8AC3E}">
        <p14:creationId xmlns:p14="http://schemas.microsoft.com/office/powerpoint/2010/main" val="159169856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blog.hubspot.com/blog/tabid/6307/bid/33415/the-social-media-publishing-schedule-every-marketer-needs-template.aspx#sm.0000mxsr23a9nfscyvd25gdnlskzx" TargetMode="External"/><Relationship Id="rId2" Type="http://schemas.openxmlformats.org/officeDocument/2006/relationships/hyperlink" Target="https://hootsuite.com/resources/social-media-strategy-template" TargetMode="External"/><Relationship Id="rId1" Type="http://schemas.openxmlformats.org/officeDocument/2006/relationships/slideLayout" Target="../slideLayouts/slideLayout4.xml"/><Relationship Id="rId4" Type="http://schemas.openxmlformats.org/officeDocument/2006/relationships/hyperlink" Target="http://signup.hootsuite.com/pro-ent-na-english-r10/?utm_source=google&amp;utm_medium=cpc&amp;utm_campaign=selfserve-bau-na-en--us-pua-google_search_branded_beta-&amp;utm_term=%2Bsocial%20%2Bmedia%20%2Bhootsuite&amp;gclid=CM62g4Cbw9MCFUo7gQodAVMKB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blogs.constantcontact.com/how-often-post-social-media/"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pewinternet.org/2016/11/11/social-media-update-2016/pi_2016-11-11_social-media-update_0-0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ostplanner.com/how-to-use-pinterest-for-business-beginner-guid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ipssdigital.com/social-media/google-plus-in-201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blog.hootsuite.com/create-a-google-plus-pag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postplanner.com/how-to-use-pinterest-for-business-beginner-gui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huffingtonpost.com/zak-mustapha/45-experts-share-their-bi_b_10375374.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abnol.org/internet/blogging/writing-successful-blog/189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blog.hootsuite.com/best-social-media-apps-list/"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pewinternet.org/fact-sheet/social-medi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accent1"/>
                </a:solidFill>
              </a:rPr>
              <a:t>Social Media Marketing</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752600"/>
            <a:ext cx="5384292" cy="3017675"/>
          </a:xfrm>
        </p:spPr>
      </p:pic>
      <p:sp>
        <p:nvSpPr>
          <p:cNvPr id="3" name="Slide Number Placeholder 2"/>
          <p:cNvSpPr>
            <a:spLocks noGrp="1"/>
          </p:cNvSpPr>
          <p:nvPr>
            <p:ph type="sldNum" sz="quarter" idx="12"/>
          </p:nvPr>
        </p:nvSpPr>
        <p:spPr/>
        <p:txBody>
          <a:bodyPr/>
          <a:lstStyle/>
          <a:p>
            <a:fld id="{779266EC-D7D3-458C-8A37-40451F24BA91}" type="slidenum">
              <a:rPr lang="en-US" smtClean="0"/>
              <a:pPr/>
              <a:t>1</a:t>
            </a:fld>
            <a:endParaRPr lang="en-US"/>
          </a:p>
        </p:txBody>
      </p:sp>
      <p:sp>
        <p:nvSpPr>
          <p:cNvPr id="4" name="TextBox 3"/>
          <p:cNvSpPr txBox="1"/>
          <p:nvPr/>
        </p:nvSpPr>
        <p:spPr>
          <a:xfrm>
            <a:off x="228600" y="4495801"/>
            <a:ext cx="8534400" cy="1661993"/>
          </a:xfrm>
          <a:prstGeom prst="rect">
            <a:avLst/>
          </a:prstGeom>
          <a:noFill/>
        </p:spPr>
        <p:txBody>
          <a:bodyPr wrap="square" rtlCol="0">
            <a:spAutoFit/>
          </a:bodyPr>
          <a:lstStyle/>
          <a:p>
            <a:pPr algn="ctr"/>
            <a:r>
              <a:rPr lang="en-US" sz="2800" b="1" dirty="0">
                <a:solidFill>
                  <a:schemeClr val="accent1"/>
                </a:solidFill>
              </a:rPr>
              <a:t>www.BlueSalamanderSolutions.com</a:t>
            </a:r>
          </a:p>
          <a:p>
            <a:pPr algn="ctr"/>
            <a:r>
              <a:rPr lang="en-US" sz="2800" b="1" dirty="0">
                <a:solidFill>
                  <a:srgbClr val="00B050"/>
                </a:solidFill>
              </a:rPr>
              <a:t>803-270-3762</a:t>
            </a:r>
          </a:p>
          <a:p>
            <a:pPr algn="ctr"/>
            <a:r>
              <a:rPr lang="en-US" sz="2800" b="1" dirty="0">
                <a:solidFill>
                  <a:schemeClr val="accent1"/>
                </a:solidFill>
              </a:rPr>
              <a:t>laura@bluesalamandersolutions.com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solidFill>
                  <a:schemeClr val="accent1"/>
                </a:solidFill>
              </a:rPr>
              <a:t>What </a:t>
            </a:r>
            <a:r>
              <a:rPr lang="en-US" sz="4900" dirty="0">
                <a:solidFill>
                  <a:schemeClr val="accent1"/>
                </a:solidFill>
              </a:rPr>
              <a:t>are</a:t>
            </a:r>
            <a:r>
              <a:rPr lang="en-US" sz="4400" dirty="0">
                <a:solidFill>
                  <a:schemeClr val="accent1"/>
                </a:solidFill>
              </a:rPr>
              <a:t> you trying to accomplish?</a:t>
            </a:r>
            <a:br>
              <a:rPr lang="en-US" dirty="0">
                <a:solidFill>
                  <a:schemeClr val="tx2">
                    <a:lumMod val="60000"/>
                    <a:lumOff val="40000"/>
                  </a:schemeClr>
                </a:solidFill>
              </a:rPr>
            </a:br>
            <a:r>
              <a:rPr lang="en-US" sz="2100" dirty="0">
                <a:solidFill>
                  <a:schemeClr val="accent1"/>
                </a:solidFill>
              </a:rPr>
              <a:t>What actions will help you achieve these goals?</a:t>
            </a:r>
          </a:p>
        </p:txBody>
      </p:sp>
      <p:sp>
        <p:nvSpPr>
          <p:cNvPr id="8" name="Text Placeholder 7"/>
          <p:cNvSpPr>
            <a:spLocks noGrp="1"/>
          </p:cNvSpPr>
          <p:nvPr>
            <p:ph type="body" idx="1"/>
          </p:nvPr>
        </p:nvSpPr>
        <p:spPr>
          <a:xfrm>
            <a:off x="457200" y="1417638"/>
            <a:ext cx="4040188" cy="564943"/>
          </a:xfrm>
        </p:spPr>
        <p:txBody>
          <a:bodyPr>
            <a:normAutofit/>
          </a:bodyPr>
          <a:lstStyle/>
          <a:p>
            <a:pPr algn="ctr"/>
            <a:r>
              <a:rPr lang="en-US" sz="2000" dirty="0">
                <a:solidFill>
                  <a:schemeClr val="accent1"/>
                </a:solidFill>
              </a:rPr>
              <a:t>Goals</a:t>
            </a:r>
          </a:p>
        </p:txBody>
      </p:sp>
      <p:sp>
        <p:nvSpPr>
          <p:cNvPr id="3" name="Content Placeholder 2"/>
          <p:cNvSpPr>
            <a:spLocks noGrp="1"/>
          </p:cNvSpPr>
          <p:nvPr>
            <p:ph sz="half" idx="2"/>
          </p:nvPr>
        </p:nvSpPr>
        <p:spPr>
          <a:xfrm>
            <a:off x="457200" y="1982581"/>
            <a:ext cx="4040188" cy="4143582"/>
          </a:xfrm>
        </p:spPr>
        <p:txBody>
          <a:bodyPr>
            <a:normAutofit/>
          </a:bodyPr>
          <a:lstStyle/>
          <a:p>
            <a:r>
              <a:rPr lang="en-US" sz="1900" dirty="0">
                <a:solidFill>
                  <a:schemeClr val="accent1"/>
                </a:solidFill>
              </a:rPr>
              <a:t>Brand Management</a:t>
            </a:r>
          </a:p>
          <a:p>
            <a:r>
              <a:rPr lang="en-US" sz="1900" dirty="0">
                <a:solidFill>
                  <a:schemeClr val="accent1"/>
                </a:solidFill>
              </a:rPr>
              <a:t>Responses (e.g., website traffic, purchases, donations, leads)</a:t>
            </a:r>
          </a:p>
          <a:p>
            <a:r>
              <a:rPr lang="en-US" sz="1900" dirty="0">
                <a:solidFill>
                  <a:schemeClr val="accent1"/>
                </a:solidFill>
              </a:rPr>
              <a:t>Maintaining a market presence</a:t>
            </a:r>
          </a:p>
          <a:p>
            <a:r>
              <a:rPr lang="en-US" sz="1900" dirty="0">
                <a:solidFill>
                  <a:schemeClr val="accent1"/>
                </a:solidFill>
              </a:rPr>
              <a:t>Creating awareness about a cause</a:t>
            </a:r>
          </a:p>
          <a:p>
            <a:r>
              <a:rPr lang="en-US" sz="1900" dirty="0">
                <a:solidFill>
                  <a:schemeClr val="accent1"/>
                </a:solidFill>
              </a:rPr>
              <a:t>Promoting events</a:t>
            </a:r>
          </a:p>
        </p:txBody>
      </p:sp>
      <p:sp>
        <p:nvSpPr>
          <p:cNvPr id="9" name="Text Placeholder 8"/>
          <p:cNvSpPr>
            <a:spLocks noGrp="1"/>
          </p:cNvSpPr>
          <p:nvPr>
            <p:ph type="body" sz="quarter" idx="3"/>
          </p:nvPr>
        </p:nvSpPr>
        <p:spPr>
          <a:xfrm>
            <a:off x="4645025" y="1417639"/>
            <a:ext cx="4041775" cy="527050"/>
          </a:xfrm>
        </p:spPr>
        <p:txBody>
          <a:bodyPr>
            <a:normAutofit/>
          </a:bodyPr>
          <a:lstStyle/>
          <a:p>
            <a:pPr algn="ctr"/>
            <a:r>
              <a:rPr lang="en-US" dirty="0">
                <a:solidFill>
                  <a:schemeClr val="accent1"/>
                </a:solidFill>
              </a:rPr>
              <a:t>Actions</a:t>
            </a:r>
          </a:p>
        </p:txBody>
      </p:sp>
      <p:sp>
        <p:nvSpPr>
          <p:cNvPr id="13" name="Content Placeholder 12"/>
          <p:cNvSpPr>
            <a:spLocks noGrp="1"/>
          </p:cNvSpPr>
          <p:nvPr>
            <p:ph sz="quarter" idx="4"/>
          </p:nvPr>
        </p:nvSpPr>
        <p:spPr/>
        <p:txBody>
          <a:bodyPr>
            <a:normAutofit/>
          </a:bodyPr>
          <a:lstStyle/>
          <a:p>
            <a:pPr marL="0" indent="0" algn="ctr">
              <a:buNone/>
            </a:pPr>
            <a:r>
              <a:rPr lang="en-US" sz="1900" dirty="0">
                <a:solidFill>
                  <a:schemeClr val="accent1"/>
                </a:solidFill>
              </a:rPr>
              <a:t>What actions will help me achieve these goals?</a:t>
            </a:r>
          </a:p>
        </p:txBody>
      </p:sp>
      <p:sp>
        <p:nvSpPr>
          <p:cNvPr id="4" name="Slide Number Placeholder 3"/>
          <p:cNvSpPr>
            <a:spLocks noGrp="1"/>
          </p:cNvSpPr>
          <p:nvPr>
            <p:ph type="sldNum" sz="quarter" idx="12"/>
          </p:nvPr>
        </p:nvSpPr>
        <p:spPr/>
        <p:txBody>
          <a:bodyPr/>
          <a:lstStyle/>
          <a:p>
            <a:fld id="{779266EC-D7D3-458C-8A37-40451F24BA91}" type="slidenum">
              <a:rPr lang="en-US" smtClean="0"/>
              <a:pPr/>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150519"/>
            <a:ext cx="2743200" cy="186172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98" y="3866944"/>
            <a:ext cx="4334102" cy="26622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400" dirty="0">
                <a:solidFill>
                  <a:schemeClr val="accent1"/>
                </a:solidFill>
              </a:rPr>
              <a:t>Social Media Management Tools</a:t>
            </a:r>
          </a:p>
        </p:txBody>
      </p:sp>
      <p:sp>
        <p:nvSpPr>
          <p:cNvPr id="5" name="Content Placeholder 4"/>
          <p:cNvSpPr>
            <a:spLocks noGrp="1"/>
          </p:cNvSpPr>
          <p:nvPr>
            <p:ph sz="half" idx="1"/>
          </p:nvPr>
        </p:nvSpPr>
        <p:spPr/>
        <p:txBody>
          <a:bodyPr/>
          <a:lstStyle/>
          <a:p>
            <a:pPr marL="0" indent="0">
              <a:buNone/>
            </a:pPr>
            <a:r>
              <a:rPr lang="en-US" b="1" dirty="0">
                <a:solidFill>
                  <a:schemeClr val="accent1"/>
                </a:solidFill>
              </a:rPr>
              <a:t>Best Practices</a:t>
            </a:r>
          </a:p>
          <a:p>
            <a:r>
              <a:rPr lang="en-US" dirty="0">
                <a:solidFill>
                  <a:schemeClr val="accent1"/>
                </a:solidFill>
              </a:rPr>
              <a:t>Use a social media calendar for your campaign, keeping your goals in mind</a:t>
            </a:r>
          </a:p>
          <a:p>
            <a:r>
              <a:rPr lang="en-US" dirty="0">
                <a:solidFill>
                  <a:schemeClr val="accent1"/>
                </a:solidFill>
              </a:rPr>
              <a:t>Schedule posts</a:t>
            </a:r>
          </a:p>
          <a:p>
            <a:r>
              <a:rPr lang="en-US" dirty="0">
                <a:solidFill>
                  <a:schemeClr val="accent1"/>
                </a:solidFill>
              </a:rPr>
              <a:t>Resource:  </a:t>
            </a:r>
            <a:r>
              <a:rPr lang="en-US" dirty="0">
                <a:solidFill>
                  <a:schemeClr val="accent1"/>
                </a:solidFill>
                <a:hlinkClick r:id="rId2"/>
              </a:rPr>
              <a:t>Social Media Strategy Template</a:t>
            </a:r>
            <a:endParaRPr lang="en-US" dirty="0">
              <a:solidFill>
                <a:schemeClr val="accent1"/>
              </a:solidFill>
            </a:endParaRPr>
          </a:p>
          <a:p>
            <a:r>
              <a:rPr lang="en-US" dirty="0">
                <a:solidFill>
                  <a:schemeClr val="accent1"/>
                </a:solidFill>
              </a:rPr>
              <a:t>Resource: </a:t>
            </a:r>
            <a:r>
              <a:rPr lang="en-US" dirty="0">
                <a:solidFill>
                  <a:schemeClr val="accent1"/>
                </a:solidFill>
                <a:hlinkClick r:id="rId3"/>
              </a:rPr>
              <a:t>Social Media Content Calendar Template</a:t>
            </a:r>
            <a:endParaRPr lang="en-US" dirty="0">
              <a:solidFill>
                <a:schemeClr val="accent1"/>
              </a:solidFill>
            </a:endParaRPr>
          </a:p>
          <a:p>
            <a:pPr marL="0" indent="0">
              <a:buNone/>
            </a:pPr>
            <a:endParaRPr lang="en-US" dirty="0"/>
          </a:p>
        </p:txBody>
      </p:sp>
      <p:sp>
        <p:nvSpPr>
          <p:cNvPr id="6" name="Content Placeholder 5"/>
          <p:cNvSpPr>
            <a:spLocks noGrp="1"/>
          </p:cNvSpPr>
          <p:nvPr>
            <p:ph sz="half" idx="2"/>
          </p:nvPr>
        </p:nvSpPr>
        <p:spPr/>
        <p:txBody>
          <a:bodyPr/>
          <a:lstStyle/>
          <a:p>
            <a:pPr marL="0" indent="0">
              <a:buNone/>
            </a:pPr>
            <a:r>
              <a:rPr lang="en-US" b="1" dirty="0">
                <a:solidFill>
                  <a:schemeClr val="accent1"/>
                </a:solidFill>
              </a:rPr>
              <a:t>Social Media Content Platforms</a:t>
            </a:r>
          </a:p>
          <a:p>
            <a:r>
              <a:rPr lang="en-US" dirty="0">
                <a:solidFill>
                  <a:schemeClr val="accent1"/>
                </a:solidFill>
              </a:rPr>
              <a:t>Use a social media content platform to manage your various social media sites</a:t>
            </a:r>
          </a:p>
          <a:p>
            <a:r>
              <a:rPr lang="en-US" dirty="0">
                <a:solidFill>
                  <a:schemeClr val="accent1"/>
                </a:solidFill>
              </a:rPr>
              <a:t>Use </a:t>
            </a:r>
            <a:r>
              <a:rPr lang="en-US" dirty="0" err="1">
                <a:solidFill>
                  <a:schemeClr val="accent1"/>
                </a:solidFill>
              </a:rPr>
              <a:t>HootSuite</a:t>
            </a:r>
            <a:r>
              <a:rPr lang="en-US" dirty="0">
                <a:solidFill>
                  <a:schemeClr val="accent1"/>
                </a:solidFill>
              </a:rPr>
              <a:t> as a Social Media Management Platform</a:t>
            </a:r>
          </a:p>
          <a:p>
            <a:r>
              <a:rPr lang="en-US" dirty="0">
                <a:solidFill>
                  <a:schemeClr val="accent1"/>
                </a:solidFill>
              </a:rPr>
              <a:t>Resource:  </a:t>
            </a:r>
            <a:r>
              <a:rPr lang="en-US" dirty="0">
                <a:solidFill>
                  <a:schemeClr val="accent1"/>
                </a:solidFill>
                <a:hlinkClick r:id="rId4"/>
              </a:rPr>
              <a:t>Manage multiple social networks, connect with customers</a:t>
            </a:r>
            <a:endParaRPr lang="en-US" dirty="0">
              <a:solidFill>
                <a:schemeClr val="accent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79266EC-D7D3-458C-8A37-40451F24BA91}" type="slidenum">
              <a:rPr lang="en-US" smtClean="0"/>
              <a:pPr/>
              <a:t>11</a:t>
            </a:fld>
            <a:endParaRPr lang="en-US"/>
          </a:p>
        </p:txBody>
      </p:sp>
    </p:spTree>
    <p:extLst>
      <p:ext uri="{BB962C8B-B14F-4D97-AF65-F5344CB8AC3E}">
        <p14:creationId xmlns:p14="http://schemas.microsoft.com/office/powerpoint/2010/main" val="170912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How Often Should I Post?</a:t>
            </a:r>
            <a:br>
              <a:rPr lang="en-US" sz="4400" dirty="0">
                <a:solidFill>
                  <a:schemeClr val="accent1"/>
                </a:solidFill>
              </a:rPr>
            </a:br>
            <a:r>
              <a:rPr lang="en-US" sz="2000" dirty="0">
                <a:solidFill>
                  <a:schemeClr val="accent1"/>
                </a:solidFill>
              </a:rPr>
              <a:t>Source: </a:t>
            </a:r>
            <a:r>
              <a:rPr lang="en-US" sz="2000" dirty="0">
                <a:solidFill>
                  <a:schemeClr val="accent1"/>
                </a:solidFill>
                <a:hlinkClick r:id="rId2"/>
              </a:rPr>
              <a:t>Constant Contact:</a:t>
            </a:r>
            <a:r>
              <a:rPr lang="en-US" sz="2000" dirty="0">
                <a:solidFill>
                  <a:schemeClr val="accent1"/>
                </a:solidFill>
              </a:rPr>
              <a:t>         </a:t>
            </a:r>
            <a:r>
              <a:rPr lang="en-US" sz="2000" dirty="0">
                <a:solidFill>
                  <a:schemeClr val="accent1"/>
                </a:solidFill>
                <a:hlinkClick r:id="rId2"/>
              </a:rPr>
              <a:t>Social Media Posting Guidelines</a:t>
            </a:r>
            <a:endParaRPr lang="en-US" sz="2000" dirty="0">
              <a:solidFill>
                <a:schemeClr val="accent1"/>
              </a:solidFill>
            </a:endParaRPr>
          </a:p>
        </p:txBody>
      </p:sp>
      <p:sp>
        <p:nvSpPr>
          <p:cNvPr id="6" name="Text Placeholder 5"/>
          <p:cNvSpPr>
            <a:spLocks noGrp="1"/>
          </p:cNvSpPr>
          <p:nvPr>
            <p:ph type="body" idx="1"/>
          </p:nvPr>
        </p:nvSpPr>
        <p:spPr/>
        <p:txBody>
          <a:bodyPr>
            <a:normAutofit/>
          </a:bodyPr>
          <a:lstStyle/>
          <a:p>
            <a:r>
              <a:rPr lang="en-US" sz="1900" dirty="0">
                <a:solidFill>
                  <a:schemeClr val="tx2">
                    <a:lumMod val="60000"/>
                    <a:lumOff val="40000"/>
                  </a:schemeClr>
                </a:solidFill>
              </a:rPr>
              <a:t>Guidelines</a:t>
            </a:r>
          </a:p>
        </p:txBody>
      </p:sp>
      <p:sp>
        <p:nvSpPr>
          <p:cNvPr id="4" name="Content Placeholder 3"/>
          <p:cNvSpPr>
            <a:spLocks noGrp="1"/>
          </p:cNvSpPr>
          <p:nvPr>
            <p:ph sz="half" idx="2"/>
          </p:nvPr>
        </p:nvSpPr>
        <p:spPr/>
        <p:txBody>
          <a:bodyPr/>
          <a:lstStyle/>
          <a:p>
            <a:pPr lvl="0"/>
            <a:endParaRPr lang="en-US" sz="1900" dirty="0">
              <a:solidFill>
                <a:schemeClr val="tx2">
                  <a:lumMod val="60000"/>
                  <a:lumOff val="40000"/>
                </a:schemeClr>
              </a:solidFill>
            </a:endParaRPr>
          </a:p>
          <a:p>
            <a:pPr marL="0" indent="0">
              <a:buNone/>
            </a:pPr>
            <a:endParaRPr lang="en-US" dirty="0"/>
          </a:p>
        </p:txBody>
      </p:sp>
      <p:sp>
        <p:nvSpPr>
          <p:cNvPr id="7" name="Content Placeholder 6"/>
          <p:cNvSpPr>
            <a:spLocks noGrp="1"/>
          </p:cNvSpPr>
          <p:nvPr>
            <p:ph sz="quarter" idx="4"/>
          </p:nvPr>
        </p:nvSpPr>
        <p:spPr>
          <a:xfrm>
            <a:off x="4627959" y="1893637"/>
            <a:ext cx="3887391" cy="3684588"/>
          </a:xfrm>
        </p:spPr>
        <p:txBody>
          <a:bodyPr>
            <a:normAutofit fontScale="92500"/>
          </a:bodyPr>
          <a:lstStyle/>
          <a:p>
            <a:pPr lvl="0"/>
            <a:r>
              <a:rPr lang="en-US" sz="2400" dirty="0">
                <a:solidFill>
                  <a:schemeClr val="accent1"/>
                </a:solidFill>
              </a:rPr>
              <a:t>Facebook: 3-10 times per week</a:t>
            </a:r>
          </a:p>
          <a:p>
            <a:pPr lvl="0"/>
            <a:r>
              <a:rPr lang="en-US" sz="2400" dirty="0">
                <a:solidFill>
                  <a:schemeClr val="accent1"/>
                </a:solidFill>
              </a:rPr>
              <a:t>Twitter: at least 5 times a day</a:t>
            </a:r>
          </a:p>
          <a:p>
            <a:pPr lvl="0"/>
            <a:r>
              <a:rPr lang="en-US" sz="2400" dirty="0">
                <a:solidFill>
                  <a:schemeClr val="accent1"/>
                </a:solidFill>
              </a:rPr>
              <a:t>LinkedIn: 2-5 times per week</a:t>
            </a:r>
          </a:p>
          <a:p>
            <a:pPr lvl="0"/>
            <a:r>
              <a:rPr lang="en-US" sz="2400" dirty="0">
                <a:solidFill>
                  <a:schemeClr val="accent1"/>
                </a:solidFill>
              </a:rPr>
              <a:t>Google+: 3-10 times per week</a:t>
            </a:r>
          </a:p>
          <a:p>
            <a:pPr lvl="0"/>
            <a:r>
              <a:rPr lang="en-US" sz="2400" dirty="0">
                <a:solidFill>
                  <a:schemeClr val="accent1"/>
                </a:solidFill>
              </a:rPr>
              <a:t>Pinterest: 5-10 times per day</a:t>
            </a:r>
          </a:p>
          <a:p>
            <a:pPr lvl="0"/>
            <a:r>
              <a:rPr lang="en-US" sz="2400" dirty="0">
                <a:solidFill>
                  <a:schemeClr val="accent1"/>
                </a:solidFill>
              </a:rPr>
              <a:t>Blog: It depends on your goal</a:t>
            </a:r>
          </a:p>
          <a:p>
            <a:pPr lvl="1"/>
            <a:endParaRPr lang="en-US" sz="1600" dirty="0"/>
          </a:p>
          <a:p>
            <a:pPr lvl="1"/>
            <a:endParaRPr lang="en-US" sz="1600" dirty="0"/>
          </a:p>
          <a:p>
            <a:pPr lvl="1"/>
            <a:endParaRPr lang="en-US" sz="1600" dirty="0"/>
          </a:p>
          <a:p>
            <a:pPr lvl="1"/>
            <a:endParaRPr lang="en-US" sz="1500" dirty="0">
              <a:solidFill>
                <a:schemeClr val="tx2">
                  <a:lumMod val="60000"/>
                  <a:lumOff val="40000"/>
                </a:schemeClr>
              </a:solidFill>
            </a:endParaRPr>
          </a:p>
          <a:p>
            <a:pPr lvl="1"/>
            <a:endParaRPr lang="en-US" sz="1500" dirty="0">
              <a:solidFill>
                <a:schemeClr val="tx2">
                  <a:lumMod val="60000"/>
                  <a:lumOff val="40000"/>
                </a:schemeClr>
              </a:solidFill>
            </a:endParaRPr>
          </a:p>
          <a:p>
            <a:pPr lvl="1"/>
            <a:endParaRPr lang="en-US" sz="1500" dirty="0">
              <a:solidFill>
                <a:schemeClr val="tx2">
                  <a:lumMod val="60000"/>
                  <a:lumOff val="40000"/>
                </a:schemeClr>
              </a:solidFill>
            </a:endParaRPr>
          </a:p>
          <a:p>
            <a:endParaRPr lang="en-US" dirty="0"/>
          </a:p>
        </p:txBody>
      </p:sp>
      <p:sp>
        <p:nvSpPr>
          <p:cNvPr id="3" name="Slide Number Placeholder 2"/>
          <p:cNvSpPr>
            <a:spLocks noGrp="1"/>
          </p:cNvSpPr>
          <p:nvPr>
            <p:ph type="sldNum" sz="quarter" idx="12"/>
          </p:nvPr>
        </p:nvSpPr>
        <p:spPr/>
        <p:txBody>
          <a:bodyPr/>
          <a:lstStyle/>
          <a:p>
            <a:fld id="{779266EC-D7D3-458C-8A37-40451F24BA91}" type="slidenum">
              <a:rPr lang="en-US" smtClean="0"/>
              <a:pPr/>
              <a:t>12</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36" y="1417638"/>
            <a:ext cx="3958389" cy="4403558"/>
          </a:xfrm>
          <a:prstGeom prst="rect">
            <a:avLst/>
          </a:prstGeom>
        </p:spPr>
      </p:pic>
    </p:spTree>
    <p:extLst>
      <p:ext uri="{BB962C8B-B14F-4D97-AF65-F5344CB8AC3E}">
        <p14:creationId xmlns:p14="http://schemas.microsoft.com/office/powerpoint/2010/main" val="270520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lgn="ctr"/>
            <a:r>
              <a:rPr lang="en-US" sz="4400" dirty="0">
                <a:solidFill>
                  <a:schemeClr val="accent1"/>
                </a:solidFill>
              </a:rPr>
              <a:t>Twitter</a:t>
            </a:r>
            <a:br>
              <a:rPr lang="en-US" dirty="0">
                <a:solidFill>
                  <a:schemeClr val="tx2">
                    <a:lumMod val="60000"/>
                    <a:lumOff val="40000"/>
                  </a:schemeClr>
                </a:solidFill>
              </a:rPr>
            </a:br>
            <a:r>
              <a:rPr lang="en-US" sz="2100" dirty="0">
                <a:solidFill>
                  <a:schemeClr val="accent1"/>
                </a:solidFill>
              </a:rPr>
              <a:t>Source: </a:t>
            </a:r>
            <a:r>
              <a:rPr lang="en-US" sz="2100" dirty="0">
                <a:solidFill>
                  <a:schemeClr val="accent1"/>
                </a:solidFill>
                <a:hlinkClick r:id="rId2"/>
              </a:rPr>
              <a:t>Pew Research Center</a:t>
            </a:r>
            <a:endParaRPr lang="en-US" sz="2100" dirty="0">
              <a:solidFill>
                <a:schemeClr val="accent1"/>
              </a:solidFill>
            </a:endParaRPr>
          </a:p>
        </p:txBody>
      </p:sp>
      <p:sp>
        <p:nvSpPr>
          <p:cNvPr id="13" name="Content Placeholder 12"/>
          <p:cNvSpPr>
            <a:spLocks noGrp="1"/>
          </p:cNvSpPr>
          <p:nvPr>
            <p:ph idx="1"/>
          </p:nvPr>
        </p:nvSpPr>
        <p:spPr/>
        <p:txBody>
          <a:bodyPr>
            <a:normAutofit/>
          </a:bodyPr>
          <a:lstStyle/>
          <a:p>
            <a:r>
              <a:rPr lang="en-US" sz="1900" dirty="0">
                <a:solidFill>
                  <a:schemeClr val="accent1"/>
                </a:solidFill>
              </a:rPr>
              <a:t>21% of US  adults use Twitter</a:t>
            </a:r>
          </a:p>
          <a:p>
            <a:r>
              <a:rPr lang="en-US" sz="1900" dirty="0">
                <a:solidFill>
                  <a:schemeClr val="accent1"/>
                </a:solidFill>
              </a:rPr>
              <a:t>36% of Twitter users are ages 18-29</a:t>
            </a:r>
          </a:p>
          <a:p>
            <a:pPr marL="0" indent="0">
              <a:buNone/>
            </a:pPr>
            <a:endParaRPr lang="en-US" sz="1900" dirty="0">
              <a:solidFill>
                <a:schemeClr val="tx2">
                  <a:lumMod val="60000"/>
                  <a:lumOff val="40000"/>
                </a:schemeClr>
              </a:solidFill>
            </a:endParaRPr>
          </a:p>
          <a:p>
            <a:endParaRPr lang="en-US" sz="1900"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779266EC-D7D3-458C-8A37-40451F24BA91}" type="slidenum">
              <a:rPr lang="en-US" smtClean="0"/>
              <a:pPr/>
              <a:t>13</a:t>
            </a:fld>
            <a:endParaRPr lang="en-US"/>
          </a:p>
        </p:txBody>
      </p:sp>
      <p:pic>
        <p:nvPicPr>
          <p:cNvPr id="19" name="Content Placeholder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124200"/>
            <a:ext cx="2590800" cy="2590800"/>
          </a:xfrm>
          <a:prstGeom prst="rect">
            <a:avLst/>
          </a:prstGeom>
        </p:spPr>
      </p:pic>
    </p:spTree>
    <p:extLst>
      <p:ext uri="{BB962C8B-B14F-4D97-AF65-F5344CB8AC3E}">
        <p14:creationId xmlns:p14="http://schemas.microsoft.com/office/powerpoint/2010/main" val="307165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Twitter Uses</a:t>
            </a:r>
          </a:p>
        </p:txBody>
      </p:sp>
      <p:sp>
        <p:nvSpPr>
          <p:cNvPr id="3" name="Content Placeholder 2"/>
          <p:cNvSpPr>
            <a:spLocks noGrp="1"/>
          </p:cNvSpPr>
          <p:nvPr>
            <p:ph sz="half" idx="1"/>
          </p:nvPr>
        </p:nvSpPr>
        <p:spPr>
          <a:xfrm>
            <a:off x="4876800" y="1752600"/>
            <a:ext cx="4038600" cy="4234691"/>
          </a:xfrm>
        </p:spPr>
        <p:txBody>
          <a:bodyPr/>
          <a:lstStyle/>
          <a:p>
            <a:r>
              <a:rPr lang="en-US" sz="1900" dirty="0">
                <a:solidFill>
                  <a:schemeClr val="accent1"/>
                </a:solidFill>
              </a:rPr>
              <a:t>Campaigns</a:t>
            </a:r>
          </a:p>
          <a:p>
            <a:r>
              <a:rPr lang="en-US" sz="1900" dirty="0">
                <a:solidFill>
                  <a:schemeClr val="accent1"/>
                </a:solidFill>
              </a:rPr>
              <a:t>Events</a:t>
            </a:r>
          </a:p>
          <a:p>
            <a:r>
              <a:rPr lang="en-US" sz="1900" dirty="0">
                <a:solidFill>
                  <a:schemeClr val="accent1"/>
                </a:solidFill>
              </a:rPr>
              <a:t>Lifestyle hashtags (#outdoorlife)</a:t>
            </a:r>
          </a:p>
          <a:p>
            <a:r>
              <a:rPr lang="en-US" sz="1900" dirty="0">
                <a:solidFill>
                  <a:schemeClr val="accent1"/>
                </a:solidFill>
              </a:rPr>
              <a:t>Trending hashtags </a:t>
            </a:r>
          </a:p>
          <a:p>
            <a:r>
              <a:rPr lang="en-US" sz="1900" dirty="0">
                <a:solidFill>
                  <a:schemeClr val="accent1"/>
                </a:solidFill>
              </a:rPr>
              <a:t>Q&amp;A sessions</a:t>
            </a:r>
          </a:p>
          <a:p>
            <a:r>
              <a:rPr lang="en-US" sz="1900" dirty="0">
                <a:solidFill>
                  <a:schemeClr val="accent1"/>
                </a:solidFill>
              </a:rPr>
              <a:t>Encourage participation</a:t>
            </a:r>
          </a:p>
          <a:p>
            <a:r>
              <a:rPr lang="en-US" sz="1900" dirty="0">
                <a:solidFill>
                  <a:schemeClr val="accent1"/>
                </a:solidFill>
              </a:rPr>
              <a:t>Brand management</a:t>
            </a:r>
          </a:p>
          <a:p>
            <a:r>
              <a:rPr lang="en-US" sz="1900" dirty="0">
                <a:solidFill>
                  <a:schemeClr val="accent1"/>
                </a:solidFill>
              </a:rPr>
              <a:t>Promoting new products</a:t>
            </a:r>
          </a:p>
          <a:p>
            <a:r>
              <a:rPr lang="en-US" sz="1900" dirty="0">
                <a:solidFill>
                  <a:schemeClr val="accent1"/>
                </a:solidFill>
              </a:rPr>
              <a:t>Asking customers to live-tweet</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1752600"/>
            <a:ext cx="4038600" cy="2217270"/>
          </a:xfrm>
        </p:spPr>
      </p:pic>
      <p:sp>
        <p:nvSpPr>
          <p:cNvPr id="4" name="Slide Number Placeholder 3"/>
          <p:cNvSpPr>
            <a:spLocks noGrp="1"/>
          </p:cNvSpPr>
          <p:nvPr>
            <p:ph type="sldNum" sz="quarter" idx="12"/>
          </p:nvPr>
        </p:nvSpPr>
        <p:spPr/>
        <p:txBody>
          <a:bodyPr/>
          <a:lstStyle/>
          <a:p>
            <a:fld id="{779266EC-D7D3-458C-8A37-40451F24BA91}" type="slidenum">
              <a:rPr lang="en-US" smtClean="0"/>
              <a:pPr/>
              <a:t>14</a:t>
            </a:fld>
            <a:endParaRPr lang="en-US"/>
          </a:p>
        </p:txBody>
      </p:sp>
    </p:spTree>
    <p:extLst>
      <p:ext uri="{BB962C8B-B14F-4D97-AF65-F5344CB8AC3E}">
        <p14:creationId xmlns:p14="http://schemas.microsoft.com/office/powerpoint/2010/main" val="222897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Best Practices</a:t>
            </a:r>
            <a:br>
              <a:rPr lang="en-US" dirty="0">
                <a:solidFill>
                  <a:schemeClr val="tx2"/>
                </a:solidFill>
              </a:rPr>
            </a:br>
            <a:endParaRPr lang="en-US" dirty="0">
              <a:solidFill>
                <a:schemeClr val="tx2"/>
              </a:solidFill>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2054596"/>
            <a:ext cx="3886200" cy="3893396"/>
          </a:xfrm>
        </p:spPr>
      </p:pic>
      <p:sp>
        <p:nvSpPr>
          <p:cNvPr id="8" name="Content Placeholder 7"/>
          <p:cNvSpPr>
            <a:spLocks noGrp="1"/>
          </p:cNvSpPr>
          <p:nvPr>
            <p:ph sz="half" idx="2"/>
          </p:nvPr>
        </p:nvSpPr>
        <p:spPr/>
        <p:txBody>
          <a:bodyPr>
            <a:normAutofit fontScale="92500" lnSpcReduction="10000"/>
          </a:bodyPr>
          <a:lstStyle/>
          <a:p>
            <a:r>
              <a:rPr lang="en-US" sz="2100" dirty="0">
                <a:solidFill>
                  <a:schemeClr val="accent1"/>
                </a:solidFill>
              </a:rPr>
              <a:t>Use the 80/20 Rule:</a:t>
            </a:r>
          </a:p>
          <a:p>
            <a:pPr lvl="1"/>
            <a:r>
              <a:rPr lang="en-US" sz="2100" dirty="0">
                <a:solidFill>
                  <a:schemeClr val="accent1"/>
                </a:solidFill>
              </a:rPr>
              <a:t>20%:  Content that deals with your brand and info that benefits your audience (discounts, etc.)</a:t>
            </a:r>
          </a:p>
          <a:p>
            <a:pPr lvl="1"/>
            <a:r>
              <a:rPr lang="en-US" sz="2100" dirty="0">
                <a:solidFill>
                  <a:schemeClr val="accent1"/>
                </a:solidFill>
              </a:rPr>
              <a:t>80%:  Interesting Content that is shareable</a:t>
            </a:r>
          </a:p>
          <a:p>
            <a:pPr fontAlgn="base"/>
            <a:r>
              <a:rPr lang="en-US" sz="2100" b="1" dirty="0">
                <a:solidFill>
                  <a:schemeClr val="accent1"/>
                </a:solidFill>
              </a:rPr>
              <a:t>Follow influencers</a:t>
            </a:r>
            <a:r>
              <a:rPr lang="en-US" sz="2100" dirty="0">
                <a:solidFill>
                  <a:schemeClr val="accent1"/>
                </a:solidFill>
              </a:rPr>
              <a:t>, and learn from what they find interesting.</a:t>
            </a:r>
          </a:p>
          <a:p>
            <a:pPr fontAlgn="base"/>
            <a:r>
              <a:rPr lang="en-US" sz="2100" b="1" dirty="0">
                <a:solidFill>
                  <a:schemeClr val="accent1"/>
                </a:solidFill>
              </a:rPr>
              <a:t>Share interesting content with your own followers</a:t>
            </a:r>
            <a:r>
              <a:rPr lang="en-US" sz="2100" dirty="0">
                <a:solidFill>
                  <a:schemeClr val="accent1"/>
                </a:solidFill>
              </a:rPr>
              <a:t>, and try to connect to them.</a:t>
            </a:r>
          </a:p>
          <a:p>
            <a:pPr fontAlgn="base"/>
            <a:r>
              <a:rPr lang="en-US" sz="2100" b="1" dirty="0">
                <a:solidFill>
                  <a:schemeClr val="accent1"/>
                </a:solidFill>
              </a:rPr>
              <a:t>Engage with your influencers</a:t>
            </a:r>
            <a:r>
              <a:rPr lang="en-US" sz="2100" dirty="0">
                <a:solidFill>
                  <a:schemeClr val="accent1"/>
                </a:solidFill>
              </a:rPr>
              <a:t> so it motivates them to want to share your own content</a:t>
            </a:r>
            <a:r>
              <a:rPr lang="en-US" sz="2100" dirty="0">
                <a:solidFill>
                  <a:schemeClr val="tx2">
                    <a:lumMod val="60000"/>
                    <a:lumOff val="40000"/>
                  </a:schemeClr>
                </a:solidFill>
              </a:rPr>
              <a:t>.</a:t>
            </a:r>
          </a:p>
          <a:p>
            <a:pPr lvl="2"/>
            <a:endParaRPr lang="en-US" dirty="0"/>
          </a:p>
        </p:txBody>
      </p:sp>
      <p:sp>
        <p:nvSpPr>
          <p:cNvPr id="4" name="Slide Number Placeholder 3"/>
          <p:cNvSpPr>
            <a:spLocks noGrp="1"/>
          </p:cNvSpPr>
          <p:nvPr>
            <p:ph type="sldNum" sz="quarter" idx="12"/>
          </p:nvPr>
        </p:nvSpPr>
        <p:spPr/>
        <p:txBody>
          <a:bodyPr/>
          <a:lstStyle/>
          <a:p>
            <a:fld id="{779266EC-D7D3-458C-8A37-40451F24BA91}" type="slidenum">
              <a:rPr lang="en-US" smtClean="0"/>
              <a:pPr/>
              <a:t>15</a:t>
            </a:fld>
            <a:endParaRPr lang="en-US"/>
          </a:p>
        </p:txBody>
      </p:sp>
    </p:spTree>
    <p:extLst>
      <p:ext uri="{BB962C8B-B14F-4D97-AF65-F5344CB8AC3E}">
        <p14:creationId xmlns:p14="http://schemas.microsoft.com/office/powerpoint/2010/main" val="72786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ctr"/>
            <a:r>
              <a:rPr lang="en-US" sz="4400" dirty="0">
                <a:solidFill>
                  <a:schemeClr val="accent1"/>
                </a:solidFill>
              </a:rPr>
              <a:t>Hashtags</a:t>
            </a:r>
            <a:br>
              <a:rPr lang="en-US" dirty="0">
                <a:solidFill>
                  <a:schemeClr val="tx2">
                    <a:lumMod val="60000"/>
                    <a:lumOff val="40000"/>
                  </a:schemeClr>
                </a:solidFill>
              </a:rPr>
            </a:br>
            <a:r>
              <a:rPr lang="en-US" sz="2100" b="1" dirty="0">
                <a:solidFill>
                  <a:schemeClr val="accent1"/>
                </a:solidFill>
              </a:rPr>
              <a:t>Hashtag:</a:t>
            </a:r>
            <a:r>
              <a:rPr lang="en-US" sz="2100" dirty="0">
                <a:solidFill>
                  <a:schemeClr val="accent1"/>
                </a:solidFill>
              </a:rPr>
              <a:t> A word or phrase preceded by a hash or pound sign (#) and used to identify message on a single topic messages on a specific topic.</a:t>
            </a:r>
          </a:p>
        </p:txBody>
      </p:sp>
      <p:sp>
        <p:nvSpPr>
          <p:cNvPr id="3" name="Content Placeholder 2"/>
          <p:cNvSpPr>
            <a:spLocks noGrp="1"/>
          </p:cNvSpPr>
          <p:nvPr>
            <p:ph idx="1"/>
          </p:nvPr>
        </p:nvSpPr>
        <p:spPr/>
        <p:txBody>
          <a:bodyPr/>
          <a:lstStyle/>
          <a:p>
            <a:pPr marL="0" indent="0" algn="ctr">
              <a:buNone/>
            </a:pPr>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p>
          <a:p>
            <a:endParaRPr lang="en-US" dirty="0"/>
          </a:p>
        </p:txBody>
      </p:sp>
      <p:sp>
        <p:nvSpPr>
          <p:cNvPr id="5" name="Slide Number Placeholder 4"/>
          <p:cNvSpPr>
            <a:spLocks noGrp="1"/>
          </p:cNvSpPr>
          <p:nvPr>
            <p:ph type="sldNum" sz="quarter" idx="12"/>
          </p:nvPr>
        </p:nvSpPr>
        <p:spPr/>
        <p:txBody>
          <a:bodyPr/>
          <a:lstStyle/>
          <a:p>
            <a:fld id="{779266EC-D7D3-458C-8A37-40451F24BA91}" type="slidenum">
              <a:rPr lang="en-US" smtClean="0"/>
              <a:pPr/>
              <a:t>16</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600201"/>
            <a:ext cx="7696200" cy="3962400"/>
          </a:xfrm>
          <a:prstGeom prst="rect">
            <a:avLst/>
          </a:prstGeom>
        </p:spPr>
      </p:pic>
    </p:spTree>
    <p:extLst>
      <p:ext uri="{BB962C8B-B14F-4D97-AF65-F5344CB8AC3E}">
        <p14:creationId xmlns:p14="http://schemas.microsoft.com/office/powerpoint/2010/main" val="196916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848600" cy="869950"/>
          </a:xfrm>
        </p:spPr>
        <p:txBody>
          <a:bodyPr>
            <a:normAutofit/>
          </a:bodyPr>
          <a:lstStyle/>
          <a:p>
            <a:pPr algn="ctr"/>
            <a:r>
              <a:rPr lang="en-US" sz="4400" dirty="0">
                <a:solidFill>
                  <a:schemeClr val="accent1"/>
                </a:solidFill>
              </a:rPr>
              <a:t>Hashtags Best Practices</a:t>
            </a:r>
          </a:p>
        </p:txBody>
      </p:sp>
      <p:sp>
        <p:nvSpPr>
          <p:cNvPr id="3" name="Content Placeholder 2"/>
          <p:cNvSpPr>
            <a:spLocks noGrp="1"/>
          </p:cNvSpPr>
          <p:nvPr>
            <p:ph idx="1"/>
          </p:nvPr>
        </p:nvSpPr>
        <p:spPr>
          <a:xfrm>
            <a:off x="3575050" y="1435100"/>
            <a:ext cx="5111750" cy="4691063"/>
          </a:xfrm>
        </p:spPr>
        <p:txBody>
          <a:bodyPr/>
          <a:lstStyle/>
          <a:p>
            <a:pPr marL="0" indent="0" algn="ctr">
              <a:buNone/>
            </a:pPr>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p>
          <a:p>
            <a:endParaRPr lang="en-US" dirty="0"/>
          </a:p>
        </p:txBody>
      </p:sp>
      <p:sp>
        <p:nvSpPr>
          <p:cNvPr id="6" name="Text Placeholder 5"/>
          <p:cNvSpPr>
            <a:spLocks noGrp="1"/>
          </p:cNvSpPr>
          <p:nvPr>
            <p:ph type="body" sz="half" idx="2"/>
          </p:nvPr>
        </p:nvSpPr>
        <p:spPr/>
        <p:txBody>
          <a:bodyPr/>
          <a:lstStyle/>
          <a:p>
            <a:pPr marL="285750" indent="-285750">
              <a:buFont typeface="Arial" panose="020B0604020202020204" pitchFamily="34" charset="0"/>
              <a:buChar char="•"/>
            </a:pPr>
            <a:r>
              <a:rPr lang="en-US" sz="1900" b="1" dirty="0">
                <a:solidFill>
                  <a:schemeClr val="accent1"/>
                </a:solidFill>
              </a:rPr>
              <a:t>Don’t #overuse #hashtags.  </a:t>
            </a:r>
            <a:r>
              <a:rPr lang="en-US" sz="1900" dirty="0">
                <a:solidFill>
                  <a:schemeClr val="accent1"/>
                </a:solidFill>
              </a:rPr>
              <a:t>It dilutes your message.  One – three should be the maximum.  Your engagement drops by 17% by overusing.</a:t>
            </a:r>
          </a:p>
          <a:p>
            <a:pPr marL="285750" indent="-285750">
              <a:buFont typeface="Arial" panose="020B0604020202020204" pitchFamily="34" charset="0"/>
              <a:buChar char="•"/>
            </a:pPr>
            <a:r>
              <a:rPr lang="en-US" sz="1900" dirty="0">
                <a:solidFill>
                  <a:schemeClr val="accent1"/>
                </a:solidFill>
              </a:rPr>
              <a:t>Use relevant, unbranded hashtags, e.g., #</a:t>
            </a:r>
            <a:r>
              <a:rPr lang="en-US" sz="1900" dirty="0" err="1">
                <a:solidFill>
                  <a:schemeClr val="accent1"/>
                </a:solidFill>
              </a:rPr>
              <a:t>exploreBC</a:t>
            </a:r>
            <a:endParaRPr lang="en-US" sz="1900" dirty="0">
              <a:solidFill>
                <a:schemeClr val="accent1"/>
              </a:solidFill>
            </a:endParaRPr>
          </a:p>
          <a:p>
            <a:pPr marL="285750" indent="-285750">
              <a:buFont typeface="Arial" panose="020B0604020202020204" pitchFamily="34" charset="0"/>
              <a:buChar char="•"/>
            </a:pPr>
            <a:r>
              <a:rPr lang="en-US" sz="1900" dirty="0">
                <a:solidFill>
                  <a:schemeClr val="accent1"/>
                </a:solidFill>
              </a:rPr>
              <a:t>Don’t hashtag everything</a:t>
            </a:r>
          </a:p>
          <a:p>
            <a:pPr marL="285750" indent="-285750">
              <a:buFont typeface="Arial" panose="020B0604020202020204" pitchFamily="34" charset="0"/>
              <a:buChar char="•"/>
            </a:pPr>
            <a:r>
              <a:rPr lang="en-US" sz="1900" dirty="0">
                <a:solidFill>
                  <a:schemeClr val="accent1"/>
                </a:solidFill>
              </a:rPr>
              <a:t>Research the hashtags used by your industry</a:t>
            </a:r>
          </a:p>
          <a:p>
            <a:pPr marL="285750" indent="-285750">
              <a:buFont typeface="Arial" panose="020B0604020202020204" pitchFamily="34" charset="0"/>
              <a:buChar char="•"/>
            </a:pPr>
            <a:endParaRPr lang="en-US"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779266EC-D7D3-458C-8A37-40451F24BA91}" type="slidenum">
              <a:rPr lang="en-US" smtClean="0"/>
              <a:pPr/>
              <a:t>17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524000"/>
            <a:ext cx="5029199" cy="3352800"/>
          </a:xfrm>
          <a:prstGeom prst="rect">
            <a:avLst/>
          </a:prstGeom>
        </p:spPr>
      </p:pic>
    </p:spTree>
    <p:extLst>
      <p:ext uri="{BB962C8B-B14F-4D97-AF65-F5344CB8AC3E}">
        <p14:creationId xmlns:p14="http://schemas.microsoft.com/office/powerpoint/2010/main" val="281042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Research Trending Hashtags</a:t>
            </a:r>
          </a:p>
        </p:txBody>
      </p:sp>
      <p:sp>
        <p:nvSpPr>
          <p:cNvPr id="3" name="Content Placeholder 2"/>
          <p:cNvSpPr>
            <a:spLocks noGrp="1"/>
          </p:cNvSpPr>
          <p:nvPr>
            <p:ph idx="1"/>
          </p:nvPr>
        </p:nvSpPr>
        <p:spPr/>
        <p:txBody>
          <a:bodyPr/>
          <a:lstStyle/>
          <a:p>
            <a:pPr marL="0" indent="0" algn="ctr">
              <a:buNone/>
            </a:pPr>
            <a:r>
              <a:rPr lang="en-US" sz="2800" dirty="0">
                <a:solidFill>
                  <a:schemeClr val="accent1"/>
                </a:solidFill>
              </a:rPr>
              <a:t>What better way to promote your pizza..</a:t>
            </a:r>
          </a:p>
          <a:p>
            <a:pPr marL="0" indent="0" algn="ctr">
              <a:buNone/>
            </a:pPr>
            <a:endParaRPr lang="en-US" dirty="0">
              <a:solidFill>
                <a:schemeClr val="tx2"/>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779266EC-D7D3-458C-8A37-40451F24BA91}" type="slidenum">
              <a:rPr lang="en-US" smtClean="0"/>
              <a:pPr/>
              <a:t>18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62" y="2819400"/>
            <a:ext cx="6086475" cy="2997200"/>
          </a:xfrm>
          <a:prstGeom prst="rect">
            <a:avLst/>
          </a:prstGeom>
        </p:spPr>
      </p:pic>
    </p:spTree>
    <p:extLst>
      <p:ext uri="{BB962C8B-B14F-4D97-AF65-F5344CB8AC3E}">
        <p14:creationId xmlns:p14="http://schemas.microsoft.com/office/powerpoint/2010/main" val="312644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09800"/>
          </a:xfrm>
        </p:spPr>
        <p:txBody>
          <a:bodyPr>
            <a:normAutofit/>
          </a:bodyPr>
          <a:lstStyle/>
          <a:p>
            <a:pPr algn="ctr"/>
            <a:r>
              <a:rPr lang="en-US" sz="2800" dirty="0">
                <a:solidFill>
                  <a:schemeClr val="tx2">
                    <a:lumMod val="60000"/>
                    <a:lumOff val="40000"/>
                  </a:schemeClr>
                </a:solidFill>
              </a:rPr>
              <a:t>…</a:t>
            </a:r>
            <a:r>
              <a:rPr lang="en-US" sz="2800" dirty="0">
                <a:solidFill>
                  <a:schemeClr val="accent1"/>
                </a:solidFill>
              </a:rPr>
              <a:t>than to associate your product </a:t>
            </a:r>
            <a:br>
              <a:rPr lang="en-US" sz="2800" dirty="0">
                <a:solidFill>
                  <a:schemeClr val="accent1"/>
                </a:solidFill>
              </a:rPr>
            </a:br>
            <a:r>
              <a:rPr lang="en-US" sz="2800" dirty="0">
                <a:solidFill>
                  <a:schemeClr val="accent1"/>
                </a:solidFill>
              </a:rPr>
              <a:t>with domestic violence</a:t>
            </a:r>
            <a:br>
              <a:rPr lang="en-US" sz="2800" dirty="0">
                <a:solidFill>
                  <a:schemeClr val="accent1"/>
                </a:solidFill>
              </a:rPr>
            </a:br>
            <a:r>
              <a:rPr lang="en-US" sz="2800" dirty="0">
                <a:solidFill>
                  <a:schemeClr val="accent1"/>
                </a:solidFill>
              </a:rPr>
              <a:t> #oops</a:t>
            </a:r>
            <a:br>
              <a:rPr lang="en-US" dirty="0">
                <a:solidFill>
                  <a:schemeClr val="accent1"/>
                </a:solidFill>
              </a:rPr>
            </a:br>
            <a:endParaRPr lang="en-US" dirty="0">
              <a:solidFill>
                <a:schemeClr val="accent1"/>
              </a:solidFill>
            </a:endParaRP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954244"/>
            <a:ext cx="7315200" cy="3538728"/>
          </a:xfrm>
        </p:spPr>
      </p:pic>
      <p:sp>
        <p:nvSpPr>
          <p:cNvPr id="5" name="Slide Number Placeholder 4"/>
          <p:cNvSpPr>
            <a:spLocks noGrp="1"/>
          </p:cNvSpPr>
          <p:nvPr>
            <p:ph type="sldNum" sz="quarter" idx="12"/>
          </p:nvPr>
        </p:nvSpPr>
        <p:spPr/>
        <p:txBody>
          <a:bodyPr/>
          <a:lstStyle/>
          <a:p>
            <a:fld id="{779266EC-D7D3-458C-8A37-40451F24BA91}" type="slidenum">
              <a:rPr lang="en-US" smtClean="0"/>
              <a:pPr/>
              <a:t>19</a:t>
            </a:fld>
            <a:endParaRPr lang="en-US"/>
          </a:p>
        </p:txBody>
      </p:sp>
    </p:spTree>
    <p:extLst>
      <p:ext uri="{BB962C8B-B14F-4D97-AF65-F5344CB8AC3E}">
        <p14:creationId xmlns:p14="http://schemas.microsoft.com/office/powerpoint/2010/main" val="283827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pPr algn="ctr"/>
            <a:r>
              <a:rPr lang="en-US" sz="4400" dirty="0">
                <a:solidFill>
                  <a:schemeClr val="accent1"/>
                </a:solidFill>
              </a:rPr>
              <a:t>Where do I start?</a:t>
            </a:r>
            <a:br>
              <a:rPr lang="en-US" dirty="0">
                <a:solidFill>
                  <a:schemeClr val="accent1"/>
                </a:solidFill>
              </a:rPr>
            </a:br>
            <a:r>
              <a:rPr lang="en-US" sz="2000" b="1" dirty="0">
                <a:solidFill>
                  <a:schemeClr val="accent1"/>
                </a:solidFill>
              </a:rPr>
              <a:t>Social media:  </a:t>
            </a:r>
            <a:r>
              <a:rPr lang="en-US" sz="2000" dirty="0">
                <a:solidFill>
                  <a:schemeClr val="accent1"/>
                </a:solidFill>
              </a:rPr>
              <a:t>Websites and apps than enable users to create </a:t>
            </a:r>
            <a:br>
              <a:rPr lang="en-US" sz="2000" dirty="0">
                <a:solidFill>
                  <a:schemeClr val="accent1"/>
                </a:solidFill>
              </a:rPr>
            </a:br>
            <a:r>
              <a:rPr lang="en-US" sz="2000" dirty="0">
                <a:solidFill>
                  <a:schemeClr val="accent1"/>
                </a:solidFill>
              </a:rPr>
              <a:t>and share content to participate in social networking</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3400" y="1752600"/>
            <a:ext cx="3810000" cy="3886200"/>
          </a:xfrm>
        </p:spPr>
      </p:pic>
      <p:sp>
        <p:nvSpPr>
          <p:cNvPr id="4" name="Content Placeholder 3"/>
          <p:cNvSpPr>
            <a:spLocks noGrp="1"/>
          </p:cNvSpPr>
          <p:nvPr>
            <p:ph sz="half" idx="2"/>
          </p:nvPr>
        </p:nvSpPr>
        <p:spPr>
          <a:xfrm>
            <a:off x="4648200" y="1905000"/>
            <a:ext cx="4038600" cy="3962401"/>
          </a:xfrm>
        </p:spPr>
        <p:txBody>
          <a:bodyPr>
            <a:normAutofit/>
          </a:bodyPr>
          <a:lstStyle/>
          <a:p>
            <a:pPr marL="0" lvl="0" indent="0">
              <a:buNone/>
            </a:pPr>
            <a:r>
              <a:rPr lang="en-US" dirty="0">
                <a:solidFill>
                  <a:schemeClr val="accent1"/>
                </a:solidFill>
              </a:rPr>
              <a:t>Social Media Platforms:</a:t>
            </a:r>
          </a:p>
          <a:p>
            <a:pPr lvl="1"/>
            <a:r>
              <a:rPr lang="en-US" sz="1900" dirty="0">
                <a:solidFill>
                  <a:schemeClr val="accent1"/>
                </a:solidFill>
              </a:rPr>
              <a:t>Pinterest</a:t>
            </a:r>
          </a:p>
          <a:p>
            <a:pPr lvl="1"/>
            <a:r>
              <a:rPr lang="en-US" sz="1900" dirty="0">
                <a:solidFill>
                  <a:schemeClr val="accent1"/>
                </a:solidFill>
              </a:rPr>
              <a:t>Google Plus</a:t>
            </a:r>
          </a:p>
          <a:p>
            <a:pPr lvl="1"/>
            <a:r>
              <a:rPr lang="en-US" sz="1900" dirty="0">
                <a:solidFill>
                  <a:schemeClr val="accent1"/>
                </a:solidFill>
              </a:rPr>
              <a:t>YouTube</a:t>
            </a:r>
          </a:p>
          <a:p>
            <a:pPr lvl="1"/>
            <a:r>
              <a:rPr lang="en-US" sz="1900" dirty="0">
                <a:solidFill>
                  <a:schemeClr val="accent1"/>
                </a:solidFill>
              </a:rPr>
              <a:t>LinkedIn</a:t>
            </a:r>
          </a:p>
          <a:p>
            <a:pPr lvl="1"/>
            <a:r>
              <a:rPr lang="en-US" sz="1900" dirty="0">
                <a:solidFill>
                  <a:schemeClr val="accent1"/>
                </a:solidFill>
              </a:rPr>
              <a:t>Twitter</a:t>
            </a:r>
          </a:p>
          <a:p>
            <a:pPr lvl="1"/>
            <a:r>
              <a:rPr lang="en-US" sz="1900" dirty="0">
                <a:solidFill>
                  <a:schemeClr val="accent1"/>
                </a:solidFill>
              </a:rPr>
              <a:t>Blogs</a:t>
            </a:r>
          </a:p>
          <a:p>
            <a:pPr lvl="1"/>
            <a:r>
              <a:rPr lang="en-US" sz="1900" dirty="0">
                <a:solidFill>
                  <a:schemeClr val="accent1"/>
                </a:solidFill>
              </a:rPr>
              <a:t>Facebook</a:t>
            </a:r>
          </a:p>
          <a:p>
            <a:pPr lvl="1"/>
            <a:r>
              <a:rPr lang="en-US" sz="1900" dirty="0">
                <a:solidFill>
                  <a:schemeClr val="accent1"/>
                </a:solidFill>
              </a:rPr>
              <a:t>Apps, e.g., NextDoor, Instagram:  Software application that you can download to a mobile device</a:t>
            </a:r>
          </a:p>
        </p:txBody>
      </p:sp>
      <p:sp>
        <p:nvSpPr>
          <p:cNvPr id="3" name="Slide Number Placeholder 2"/>
          <p:cNvSpPr>
            <a:spLocks noGrp="1"/>
          </p:cNvSpPr>
          <p:nvPr>
            <p:ph type="sldNum" sz="quarter" idx="12"/>
          </p:nvPr>
        </p:nvSpPr>
        <p:spPr/>
        <p:txBody>
          <a:bodyPr/>
          <a:lstStyle/>
          <a:p>
            <a:fld id="{779266EC-D7D3-458C-8A37-40451F24BA9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38918"/>
            <a:ext cx="8088889" cy="45460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0068" y="951557"/>
            <a:ext cx="3024621" cy="2133600"/>
          </a:xfrm>
          <a:prstGeom prst="rect">
            <a:avLst/>
          </a:prstGeom>
        </p:spPr>
      </p:pic>
      <p:sp>
        <p:nvSpPr>
          <p:cNvPr id="5" name="Title 4"/>
          <p:cNvSpPr>
            <a:spLocks noGrp="1"/>
          </p:cNvSpPr>
          <p:nvPr>
            <p:ph type="title"/>
          </p:nvPr>
        </p:nvSpPr>
        <p:spPr>
          <a:xfrm>
            <a:off x="457200" y="228600"/>
            <a:ext cx="8229600" cy="838200"/>
          </a:xfrm>
        </p:spPr>
        <p:txBody>
          <a:bodyPr>
            <a:normAutofit fontScale="90000"/>
          </a:bodyPr>
          <a:lstStyle/>
          <a:p>
            <a:pPr algn="ctr"/>
            <a:r>
              <a:rPr lang="en-US" sz="4900" dirty="0">
                <a:solidFill>
                  <a:schemeClr val="accent1"/>
                </a:solidFill>
              </a:rPr>
              <a:t>Best Practices</a:t>
            </a:r>
            <a:br>
              <a:rPr lang="en-US" sz="4000" dirty="0">
                <a:solidFill>
                  <a:schemeClr val="tx2">
                    <a:lumMod val="60000"/>
                    <a:lumOff val="40000"/>
                  </a:schemeClr>
                </a:solidFill>
              </a:rPr>
            </a:br>
            <a:r>
              <a:rPr lang="en-US" sz="2200" dirty="0">
                <a:solidFill>
                  <a:schemeClr val="accent1"/>
                </a:solidFill>
              </a:rPr>
              <a:t>Use a consistent voice</a:t>
            </a:r>
          </a:p>
        </p:txBody>
      </p:sp>
      <p:sp>
        <p:nvSpPr>
          <p:cNvPr id="4" name="Slide Number Placeholder 3"/>
          <p:cNvSpPr>
            <a:spLocks noGrp="1"/>
          </p:cNvSpPr>
          <p:nvPr>
            <p:ph type="sldNum" sz="quarter" idx="12"/>
          </p:nvPr>
        </p:nvSpPr>
        <p:spPr/>
        <p:txBody>
          <a:bodyPr/>
          <a:lstStyle/>
          <a:p>
            <a:fld id="{779266EC-D7D3-458C-8A37-40451F24BA91}" type="slidenum">
              <a:rPr lang="en-US" smtClean="0"/>
              <a:pPr/>
              <a:t>20</a:t>
            </a:fld>
            <a:endParaRPr lang="en-US"/>
          </a:p>
        </p:txBody>
      </p:sp>
    </p:spTree>
    <p:extLst>
      <p:ext uri="{BB962C8B-B14F-4D97-AF65-F5344CB8AC3E}">
        <p14:creationId xmlns:p14="http://schemas.microsoft.com/office/powerpoint/2010/main" val="2713111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76400"/>
          </a:xfrm>
        </p:spPr>
        <p:txBody>
          <a:bodyPr>
            <a:normAutofit fontScale="90000"/>
          </a:bodyPr>
          <a:lstStyle/>
          <a:p>
            <a:pPr algn="ctr"/>
            <a:r>
              <a:rPr lang="en-US" sz="4400" dirty="0">
                <a:solidFill>
                  <a:schemeClr val="accent1"/>
                </a:solidFill>
              </a:rPr>
              <a:t>Think Before You Post</a:t>
            </a:r>
            <a:br>
              <a:rPr lang="en-US" sz="4000" dirty="0">
                <a:solidFill>
                  <a:schemeClr val="tx2">
                    <a:lumMod val="60000"/>
                    <a:lumOff val="40000"/>
                  </a:schemeClr>
                </a:solidFill>
              </a:rPr>
            </a:br>
            <a:r>
              <a:rPr lang="en-US" sz="2100" dirty="0">
                <a:solidFill>
                  <a:schemeClr val="accent1"/>
                </a:solidFill>
              </a:rPr>
              <a:t>#</a:t>
            </a:r>
            <a:r>
              <a:rPr lang="en-US" sz="2100" dirty="0" err="1">
                <a:solidFill>
                  <a:schemeClr val="accent1"/>
                </a:solidFill>
              </a:rPr>
              <a:t>toosoon</a:t>
            </a:r>
            <a:br>
              <a:rPr lang="en-US" sz="2100" dirty="0">
                <a:solidFill>
                  <a:schemeClr val="accent1"/>
                </a:solidFill>
              </a:rPr>
            </a:br>
            <a:r>
              <a:rPr lang="en-US" sz="2100" dirty="0">
                <a:solidFill>
                  <a:schemeClr val="accent1"/>
                </a:solidFill>
              </a:rPr>
              <a:t>#oops</a:t>
            </a:r>
            <a:br>
              <a:rPr lang="en-US" sz="4000" dirty="0">
                <a:solidFill>
                  <a:schemeClr val="tx2"/>
                </a:solidFill>
              </a:rPr>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148681"/>
            <a:ext cx="4572000" cy="3705225"/>
          </a:xfrm>
        </p:spPr>
      </p:pic>
      <p:sp>
        <p:nvSpPr>
          <p:cNvPr id="5" name="Slide Number Placeholder 4"/>
          <p:cNvSpPr>
            <a:spLocks noGrp="1"/>
          </p:cNvSpPr>
          <p:nvPr>
            <p:ph type="sldNum" sz="quarter" idx="12"/>
          </p:nvPr>
        </p:nvSpPr>
        <p:spPr/>
        <p:txBody>
          <a:bodyPr/>
          <a:lstStyle/>
          <a:p>
            <a:fld id="{779266EC-D7D3-458C-8A37-40451F24BA91}" type="slidenum">
              <a:rPr lang="en-US" smtClean="0"/>
              <a:pPr/>
              <a:t>21</a:t>
            </a:fld>
            <a:endParaRPr lang="en-US"/>
          </a:p>
        </p:txBody>
      </p:sp>
    </p:spTree>
    <p:extLst>
      <p:ext uri="{BB962C8B-B14F-4D97-AF65-F5344CB8AC3E}">
        <p14:creationId xmlns:p14="http://schemas.microsoft.com/office/powerpoint/2010/main" val="562247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Live Stream Video</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9866" y="1825625"/>
            <a:ext cx="7724268" cy="4351338"/>
          </a:xfrm>
        </p:spPr>
      </p:pic>
      <p:sp>
        <p:nvSpPr>
          <p:cNvPr id="3" name="Slide Number Placeholder 2"/>
          <p:cNvSpPr>
            <a:spLocks noGrp="1"/>
          </p:cNvSpPr>
          <p:nvPr>
            <p:ph type="sldNum" sz="quarter" idx="12"/>
          </p:nvPr>
        </p:nvSpPr>
        <p:spPr/>
        <p:txBody>
          <a:bodyPr/>
          <a:lstStyle/>
          <a:p>
            <a:fld id="{779266EC-D7D3-458C-8A37-40451F24BA9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Periscope Overview</a:t>
            </a:r>
          </a:p>
        </p:txBody>
      </p:sp>
      <p:sp>
        <p:nvSpPr>
          <p:cNvPr id="3" name="Content Placeholder 2"/>
          <p:cNvSpPr>
            <a:spLocks noGrp="1"/>
          </p:cNvSpPr>
          <p:nvPr>
            <p:ph idx="1"/>
          </p:nvPr>
        </p:nvSpPr>
        <p:spPr/>
        <p:txBody>
          <a:bodyPr/>
          <a:lstStyle/>
          <a:p>
            <a:pPr lvl="0"/>
            <a:r>
              <a:rPr lang="en-US" sz="1900" dirty="0">
                <a:solidFill>
                  <a:schemeClr val="accent1"/>
                </a:solidFill>
              </a:rPr>
              <a:t>Owned by Twitter</a:t>
            </a:r>
          </a:p>
          <a:p>
            <a:pPr lvl="0"/>
            <a:r>
              <a:rPr lang="en-US" sz="1900" dirty="0">
                <a:solidFill>
                  <a:schemeClr val="accent1"/>
                </a:solidFill>
              </a:rPr>
              <a:t>Available on IOS and Android</a:t>
            </a:r>
          </a:p>
          <a:p>
            <a:pPr lvl="0"/>
            <a:r>
              <a:rPr lang="en-US" sz="1900" dirty="0">
                <a:solidFill>
                  <a:schemeClr val="accent1"/>
                </a:solidFill>
              </a:rPr>
              <a:t>2 million daily active users</a:t>
            </a:r>
          </a:p>
          <a:p>
            <a:pPr lvl="0"/>
            <a:endParaRPr lang="en-US" dirty="0">
              <a:solidFill>
                <a:schemeClr val="tx2"/>
              </a:solidFill>
            </a:endParaRPr>
          </a:p>
          <a:p>
            <a:pPr lvl="0"/>
            <a:endParaRPr lang="en-US" dirty="0">
              <a:solidFill>
                <a:schemeClr val="tx2"/>
              </a:solidFill>
            </a:endParaRPr>
          </a:p>
          <a:p>
            <a:pPr lvl="0"/>
            <a:endParaRPr lang="en-US" dirty="0">
              <a:solidFill>
                <a:schemeClr val="tx2"/>
              </a:solidFill>
            </a:endParaRPr>
          </a:p>
          <a:p>
            <a:pPr lvl="0"/>
            <a:endParaRPr lang="en-US"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779266EC-D7D3-458C-8A37-40451F24BA91}" type="slidenum">
              <a:rPr lang="en-US" smtClean="0"/>
              <a:pPr/>
              <a:t>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459" y="2896814"/>
            <a:ext cx="6425082" cy="32127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Facebook</a:t>
            </a:r>
          </a:p>
        </p:txBody>
      </p:sp>
      <p:sp>
        <p:nvSpPr>
          <p:cNvPr id="5" name="Slide Number Placeholder 4"/>
          <p:cNvSpPr>
            <a:spLocks noGrp="1"/>
          </p:cNvSpPr>
          <p:nvPr>
            <p:ph type="sldNum" sz="quarter" idx="12"/>
          </p:nvPr>
        </p:nvSpPr>
        <p:spPr/>
        <p:txBody>
          <a:bodyPr/>
          <a:lstStyle/>
          <a:p>
            <a:fld id="{779266EC-D7D3-458C-8A37-40451F24BA91}" type="slidenum">
              <a:rPr lang="en-US" smtClean="0"/>
              <a:pPr/>
              <a:t>24</a:t>
            </a:fld>
            <a:endParaRPr lang="en-US"/>
          </a:p>
        </p:txBody>
      </p:sp>
      <p:sp>
        <p:nvSpPr>
          <p:cNvPr id="3" name="Rectangle 2"/>
          <p:cNvSpPr/>
          <p:nvPr/>
        </p:nvSpPr>
        <p:spPr>
          <a:xfrm>
            <a:off x="2514600" y="4299269"/>
            <a:ext cx="4572000" cy="2246769"/>
          </a:xfrm>
          <a:prstGeom prst="rect">
            <a:avLst/>
          </a:prstGeom>
        </p:spPr>
        <p:txBody>
          <a:bodyPr>
            <a:spAutoFit/>
          </a:bodyPr>
          <a:lstStyle/>
          <a:p>
            <a:pPr>
              <a:buFont typeface="Arial" panose="020B0604020202020204" pitchFamily="34" charset="0"/>
              <a:buChar char="•"/>
            </a:pPr>
            <a:r>
              <a:rPr lang="en-US" dirty="0">
                <a:solidFill>
                  <a:schemeClr val="tx2">
                    <a:lumMod val="60000"/>
                    <a:lumOff val="40000"/>
                  </a:schemeClr>
                </a:solidFill>
                <a:latin typeface="Open Sans" panose="020B0606030504020204" pitchFamily="34" charset="0"/>
              </a:rPr>
              <a:t> </a:t>
            </a:r>
            <a:r>
              <a:rPr lang="en-US" sz="2000" dirty="0">
                <a:solidFill>
                  <a:schemeClr val="accent1"/>
                </a:solidFill>
                <a:latin typeface="Open Sans" panose="020B0606030504020204" pitchFamily="34" charset="0"/>
              </a:rPr>
              <a:t>Facebook remains the most popular Social Media Platform, used by 79% of adults who use the internet</a:t>
            </a:r>
          </a:p>
          <a:p>
            <a:pPr>
              <a:buFont typeface="Arial" panose="020B0604020202020204" pitchFamily="34" charset="0"/>
              <a:buChar char="•"/>
            </a:pPr>
            <a:endParaRPr lang="en-US" sz="2000" dirty="0">
              <a:solidFill>
                <a:schemeClr val="accent1"/>
              </a:solidFill>
              <a:latin typeface="Open Sans" panose="020B0606030504020204" pitchFamily="34" charset="0"/>
            </a:endParaRPr>
          </a:p>
          <a:p>
            <a:pPr>
              <a:buFont typeface="Arial" panose="020B0604020202020204" pitchFamily="34" charset="0"/>
              <a:buChar char="•"/>
            </a:pPr>
            <a:r>
              <a:rPr lang="en-US" sz="2000" dirty="0">
                <a:solidFill>
                  <a:schemeClr val="accent1"/>
                </a:solidFill>
                <a:latin typeface="Open Sans" panose="020B0606030504020204" pitchFamily="34" charset="0"/>
              </a:rPr>
              <a:t>Most Facebook users use the site daily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2004379"/>
            <a:ext cx="6019800" cy="1981200"/>
          </a:xfrm>
          <a:prstGeom prst="rect">
            <a:avLst/>
          </a:prstGeom>
        </p:spPr>
      </p:pic>
    </p:spTree>
    <p:extLst>
      <p:ext uri="{BB962C8B-B14F-4D97-AF65-F5344CB8AC3E}">
        <p14:creationId xmlns:p14="http://schemas.microsoft.com/office/powerpoint/2010/main" val="224211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Best Practices</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752600"/>
            <a:ext cx="4038600" cy="3893244"/>
          </a:xfrm>
        </p:spPr>
      </p:pic>
      <p:sp>
        <p:nvSpPr>
          <p:cNvPr id="7" name="Content Placeholder 6"/>
          <p:cNvSpPr>
            <a:spLocks noGrp="1"/>
          </p:cNvSpPr>
          <p:nvPr>
            <p:ph sz="half" idx="2"/>
          </p:nvPr>
        </p:nvSpPr>
        <p:spPr/>
        <p:txBody>
          <a:bodyPr>
            <a:normAutofit/>
          </a:bodyPr>
          <a:lstStyle/>
          <a:p>
            <a:r>
              <a:rPr lang="en-US" sz="2000" dirty="0">
                <a:solidFill>
                  <a:schemeClr val="accent1"/>
                </a:solidFill>
              </a:rPr>
              <a:t>Create a business page</a:t>
            </a:r>
          </a:p>
          <a:p>
            <a:r>
              <a:rPr lang="en-US" sz="2000" dirty="0">
                <a:solidFill>
                  <a:schemeClr val="accent1"/>
                </a:solidFill>
              </a:rPr>
              <a:t>Verify your page</a:t>
            </a:r>
          </a:p>
          <a:p>
            <a:r>
              <a:rPr lang="en-US" sz="2000" dirty="0">
                <a:solidFill>
                  <a:schemeClr val="accent1"/>
                </a:solidFill>
              </a:rPr>
              <a:t>Invite friends to Like your page</a:t>
            </a:r>
          </a:p>
          <a:p>
            <a:r>
              <a:rPr lang="en-US" sz="2000" dirty="0">
                <a:solidFill>
                  <a:schemeClr val="accent1"/>
                </a:solidFill>
              </a:rPr>
              <a:t>Enable Reviews</a:t>
            </a:r>
          </a:p>
          <a:p>
            <a:r>
              <a:rPr lang="en-US" sz="2000" dirty="0">
                <a:solidFill>
                  <a:schemeClr val="accent1"/>
                </a:solidFill>
              </a:rPr>
              <a:t>Use the correct size cover photo (851px by 315px)</a:t>
            </a:r>
          </a:p>
          <a:p>
            <a:r>
              <a:rPr lang="en-US" sz="2000" dirty="0">
                <a:solidFill>
                  <a:schemeClr val="accent1"/>
                </a:solidFill>
              </a:rPr>
              <a:t>Use the correct size for profile picture (180px x 180px)</a:t>
            </a:r>
          </a:p>
          <a:p>
            <a:r>
              <a:rPr lang="en-US" sz="2000" dirty="0">
                <a:solidFill>
                  <a:schemeClr val="accent1"/>
                </a:solidFill>
              </a:rPr>
              <a:t>Look at your settings</a:t>
            </a:r>
          </a:p>
          <a:p>
            <a:pPr lvl="1"/>
            <a:r>
              <a:rPr lang="en-US" sz="2000" dirty="0">
                <a:solidFill>
                  <a:schemeClr val="accent1"/>
                </a:solidFill>
              </a:rPr>
              <a:t>Publishing options, messaging options, Page roles, etc.</a:t>
            </a:r>
          </a:p>
          <a:p>
            <a:pPr marL="0" indent="0">
              <a:buNone/>
            </a:pPr>
            <a:endParaRPr lang="en-US" sz="1900" dirty="0">
              <a:solidFill>
                <a:schemeClr val="tx2">
                  <a:lumMod val="60000"/>
                  <a:lumOff val="40000"/>
                </a:schemeClr>
              </a:solidFill>
            </a:endParaRPr>
          </a:p>
          <a:p>
            <a:endParaRPr lang="en-US" sz="1900" dirty="0">
              <a:solidFill>
                <a:schemeClr val="tx2">
                  <a:lumMod val="60000"/>
                  <a:lumOff val="40000"/>
                </a:schemeClr>
              </a:solidFill>
            </a:endParaRPr>
          </a:p>
          <a:p>
            <a:endParaRPr lang="en-US" sz="1900" dirty="0">
              <a:solidFill>
                <a:schemeClr val="tx2">
                  <a:lumMod val="60000"/>
                  <a:lumOff val="40000"/>
                </a:schemeClr>
              </a:solidFill>
            </a:endParaRPr>
          </a:p>
        </p:txBody>
      </p:sp>
      <p:sp>
        <p:nvSpPr>
          <p:cNvPr id="5" name="Slide Number Placeholder 4"/>
          <p:cNvSpPr>
            <a:spLocks noGrp="1"/>
          </p:cNvSpPr>
          <p:nvPr>
            <p:ph type="sldNum" sz="quarter" idx="12"/>
          </p:nvPr>
        </p:nvSpPr>
        <p:spPr/>
        <p:txBody>
          <a:bodyPr/>
          <a:lstStyle/>
          <a:p>
            <a:fld id="{779266EC-D7D3-458C-8A37-40451F24BA91}" type="slidenum">
              <a:rPr lang="en-US" smtClean="0"/>
              <a:pPr/>
              <a:t>25</a:t>
            </a:fld>
            <a:endParaRPr lang="en-US"/>
          </a:p>
        </p:txBody>
      </p:sp>
    </p:spTree>
    <p:extLst>
      <p:ext uri="{BB962C8B-B14F-4D97-AF65-F5344CB8AC3E}">
        <p14:creationId xmlns:p14="http://schemas.microsoft.com/office/powerpoint/2010/main" val="368495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Don’t oversell.  Promote.</a:t>
            </a:r>
            <a:br>
              <a:rPr lang="en-US" sz="4000" dirty="0">
                <a:solidFill>
                  <a:schemeClr val="tx2">
                    <a:lumMod val="60000"/>
                    <a:lumOff val="40000"/>
                  </a:schemeClr>
                </a:solidFill>
              </a:rPr>
            </a:br>
            <a:r>
              <a:rPr lang="en-US" sz="2000" dirty="0">
                <a:solidFill>
                  <a:schemeClr val="accent1"/>
                </a:solidFill>
              </a:rPr>
              <a:t>Your audience doesn’t want to hear about your product.  They want to know how your product can solve a problem for them.</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09981"/>
            <a:ext cx="4191000" cy="2344440"/>
          </a:xfrm>
        </p:spPr>
      </p:pic>
      <p:sp>
        <p:nvSpPr>
          <p:cNvPr id="3" name="Content Placeholder 2"/>
          <p:cNvSpPr>
            <a:spLocks noGrp="1"/>
          </p:cNvSpPr>
          <p:nvPr>
            <p:ph sz="half" idx="2"/>
          </p:nvPr>
        </p:nvSpPr>
        <p:spPr>
          <a:xfrm>
            <a:off x="4648200" y="1807435"/>
            <a:ext cx="4038600" cy="685800"/>
          </a:xfrm>
        </p:spPr>
        <p:txBody>
          <a:bodyPr/>
          <a:lstStyle/>
          <a:p>
            <a:pPr marL="0" indent="0" algn="ctr">
              <a:buNone/>
            </a:pPr>
            <a:r>
              <a:rPr lang="en-US" dirty="0">
                <a:solidFill>
                  <a:schemeClr val="accent1"/>
                </a:solidFill>
              </a:rPr>
              <a:t>Promote your product</a:t>
            </a:r>
          </a:p>
        </p:txBody>
      </p:sp>
      <p:sp>
        <p:nvSpPr>
          <p:cNvPr id="4" name="Slide Number Placeholder 3"/>
          <p:cNvSpPr>
            <a:spLocks noGrp="1"/>
          </p:cNvSpPr>
          <p:nvPr>
            <p:ph type="sldNum" sz="quarter" idx="12"/>
          </p:nvPr>
        </p:nvSpPr>
        <p:spPr/>
        <p:txBody>
          <a:bodyPr/>
          <a:lstStyle/>
          <a:p>
            <a:fld id="{779266EC-D7D3-458C-8A37-40451F24BA91}" type="slidenum">
              <a:rPr lang="en-US" smtClean="0"/>
              <a:pPr/>
              <a:t>26</a:t>
            </a:fld>
            <a:endParaRPr lang="en-US"/>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156" y="2550547"/>
            <a:ext cx="3886200" cy="3809998"/>
          </a:xfrm>
          <a:prstGeom prst="rect">
            <a:avLst/>
          </a:prstGeom>
        </p:spPr>
      </p:pic>
      <p:sp>
        <p:nvSpPr>
          <p:cNvPr id="5" name="Rectangle 4"/>
          <p:cNvSpPr/>
          <p:nvPr/>
        </p:nvSpPr>
        <p:spPr>
          <a:xfrm>
            <a:off x="381000" y="1807435"/>
            <a:ext cx="4343400" cy="400110"/>
          </a:xfrm>
          <a:prstGeom prst="rect">
            <a:avLst/>
          </a:prstGeom>
        </p:spPr>
        <p:txBody>
          <a:bodyPr wrap="square">
            <a:spAutoFit/>
          </a:bodyPr>
          <a:lstStyle/>
          <a:p>
            <a:pPr algn="ctr"/>
            <a:r>
              <a:rPr lang="en-US" sz="2000" dirty="0">
                <a:solidFill>
                  <a:schemeClr val="accent1"/>
                </a:solidFill>
              </a:rPr>
              <a:t>Buy my product now!!!</a:t>
            </a:r>
          </a:p>
        </p:txBody>
      </p:sp>
    </p:spTree>
    <p:extLst>
      <p:ext uri="{BB962C8B-B14F-4D97-AF65-F5344CB8AC3E}">
        <p14:creationId xmlns:p14="http://schemas.microsoft.com/office/powerpoint/2010/main" val="296533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Add a Call to Action</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267" y="1825625"/>
            <a:ext cx="7103466" cy="4351338"/>
          </a:xfrm>
        </p:spPr>
      </p:pic>
      <p:sp>
        <p:nvSpPr>
          <p:cNvPr id="4" name="Slide Number Placeholder 3"/>
          <p:cNvSpPr>
            <a:spLocks noGrp="1"/>
          </p:cNvSpPr>
          <p:nvPr>
            <p:ph type="sldNum" sz="quarter" idx="12"/>
          </p:nvPr>
        </p:nvSpPr>
        <p:spPr/>
        <p:txBody>
          <a:bodyPr/>
          <a:lstStyle/>
          <a:p>
            <a:fld id="{779266EC-D7D3-458C-8A37-40451F24BA91}" type="slidenum">
              <a:rPr lang="en-US" smtClean="0"/>
              <a:pPr/>
              <a:t>27</a:t>
            </a:fld>
            <a:endParaRPr lang="en-US"/>
          </a:p>
        </p:txBody>
      </p:sp>
    </p:spTree>
    <p:extLst>
      <p:ext uri="{BB962C8B-B14F-4D97-AF65-F5344CB8AC3E}">
        <p14:creationId xmlns:p14="http://schemas.microsoft.com/office/powerpoint/2010/main" val="368382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Automated Customer Service</a:t>
            </a:r>
            <a:br>
              <a:rPr lang="en-US" dirty="0">
                <a:solidFill>
                  <a:schemeClr val="accent1"/>
                </a:solidFill>
              </a:rPr>
            </a:br>
            <a:r>
              <a:rPr lang="en-US" sz="2000" dirty="0">
                <a:solidFill>
                  <a:schemeClr val="accent1"/>
                </a:solidFill>
              </a:rPr>
              <a:t>Always be available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981200"/>
            <a:ext cx="6393426" cy="3352800"/>
          </a:xfrm>
        </p:spPr>
      </p:pic>
      <p:sp>
        <p:nvSpPr>
          <p:cNvPr id="3" name="Slide Number Placeholder 2"/>
          <p:cNvSpPr>
            <a:spLocks noGrp="1"/>
          </p:cNvSpPr>
          <p:nvPr>
            <p:ph type="sldNum" sz="quarter" idx="12"/>
          </p:nvPr>
        </p:nvSpPr>
        <p:spPr/>
        <p:txBody>
          <a:bodyPr/>
          <a:lstStyle/>
          <a:p>
            <a:fld id="{779266EC-D7D3-458C-8A37-40451F24BA91}" type="slidenum">
              <a:rPr lang="en-US" smtClean="0"/>
              <a:pPr/>
              <a:t>28</a:t>
            </a:fld>
            <a:endParaRPr lang="en-US"/>
          </a:p>
        </p:txBody>
      </p:sp>
    </p:spTree>
    <p:extLst>
      <p:ext uri="{BB962C8B-B14F-4D97-AF65-F5344CB8AC3E}">
        <p14:creationId xmlns:p14="http://schemas.microsoft.com/office/powerpoint/2010/main" val="424439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solidFill>
                  <a:schemeClr val="accent1"/>
                </a:solidFill>
              </a:rPr>
              <a:t>Real Time Customer Service</a:t>
            </a:r>
            <a:br>
              <a:rPr lang="en-US" dirty="0">
                <a:solidFill>
                  <a:schemeClr val="tx2">
                    <a:lumMod val="60000"/>
                    <a:lumOff val="40000"/>
                  </a:schemeClr>
                </a:solidFill>
              </a:rPr>
            </a:br>
            <a:r>
              <a:rPr lang="en-US" sz="2200" dirty="0">
                <a:solidFill>
                  <a:schemeClr val="accent1"/>
                </a:solidFill>
              </a:rPr>
              <a:t>Enable Instant Replies</a:t>
            </a:r>
            <a:br>
              <a:rPr lang="en-US" dirty="0">
                <a:solidFill>
                  <a:schemeClr val="tx2">
                    <a:lumMod val="60000"/>
                    <a:lumOff val="40000"/>
                  </a:schemeClr>
                </a:solidFill>
              </a:rPr>
            </a:b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pPr marL="0" lvl="0" indent="0" algn="ctr">
              <a:buNone/>
            </a:pPr>
            <a:r>
              <a:rPr lang="en-US" sz="1900" i="1" dirty="0">
                <a:solidFill>
                  <a:schemeClr val="accent1"/>
                </a:solidFill>
              </a:rPr>
              <a:t>“Thank you for sending us a message! Our average response time on Facebook is 6 hours or less. If you would like to speak to a customer service representative, please call 800-whatever or click </a:t>
            </a:r>
            <a:r>
              <a:rPr lang="en-US" sz="1900" i="1" u="sng" dirty="0">
                <a:solidFill>
                  <a:schemeClr val="accent1"/>
                </a:solidFill>
              </a:rPr>
              <a:t>here</a:t>
            </a:r>
            <a:r>
              <a:rPr lang="en-US" sz="1900" i="1" dirty="0">
                <a:solidFill>
                  <a:schemeClr val="accent1"/>
                </a:solidFill>
              </a:rPr>
              <a:t> to submit a service request</a:t>
            </a:r>
            <a:endParaRPr lang="en-US" sz="1900" i="1" u="sng" dirty="0">
              <a:solidFill>
                <a:schemeClr val="accent1"/>
              </a:solidFill>
            </a:endParaRPr>
          </a:p>
          <a:p>
            <a:pPr marL="0" lvl="0" indent="0">
              <a:buNone/>
            </a:pPr>
            <a:endParaRPr lang="en-US" dirty="0">
              <a:solidFill>
                <a:schemeClr val="accent1"/>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779266EC-D7D3-458C-8A37-40451F24BA91}" type="slidenum">
              <a:rPr lang="en-US" smtClean="0"/>
              <a:pPr/>
              <a:t>29</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124200"/>
            <a:ext cx="3581400" cy="2383455"/>
          </a:xfrm>
          <a:prstGeom prst="rect">
            <a:avLst/>
          </a:prstGeom>
        </p:spPr>
      </p:pic>
    </p:spTree>
    <p:extLst>
      <p:ext uri="{BB962C8B-B14F-4D97-AF65-F5344CB8AC3E}">
        <p14:creationId xmlns:p14="http://schemas.microsoft.com/office/powerpoint/2010/main" val="200755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326"/>
            <a:ext cx="8153400" cy="1812925"/>
          </a:xfrm>
        </p:spPr>
        <p:txBody>
          <a:bodyPr>
            <a:normAutofit fontScale="90000"/>
          </a:bodyPr>
          <a:lstStyle/>
          <a:p>
            <a:pPr algn="ctr"/>
            <a:r>
              <a:rPr lang="en-US" sz="4900" dirty="0">
                <a:solidFill>
                  <a:schemeClr val="accent1"/>
                </a:solidFill>
              </a:rPr>
              <a:t>Pinterest</a:t>
            </a:r>
            <a:br>
              <a:rPr lang="en-US" dirty="0">
                <a:solidFill>
                  <a:schemeClr val="accent1"/>
                </a:solidFill>
              </a:rPr>
            </a:br>
            <a:r>
              <a:rPr lang="en-US" sz="2200" b="1" dirty="0" err="1">
                <a:solidFill>
                  <a:schemeClr val="accent1"/>
                </a:solidFill>
              </a:rPr>
              <a:t>Pinterest</a:t>
            </a:r>
            <a:r>
              <a:rPr lang="en-US" sz="2200" b="1" dirty="0">
                <a:solidFill>
                  <a:schemeClr val="accent1"/>
                </a:solidFill>
              </a:rPr>
              <a:t> </a:t>
            </a:r>
            <a:r>
              <a:rPr lang="en-US" sz="2200" dirty="0">
                <a:solidFill>
                  <a:schemeClr val="accent1"/>
                </a:solidFill>
              </a:rPr>
              <a:t>is an online site where you can save (pin) and organize images and videos into different groupings (boards). You can upload images and videos yourself, or you can add images and videos that you’ve </a:t>
            </a:r>
            <a:br>
              <a:rPr lang="en-US" sz="2200" dirty="0">
                <a:solidFill>
                  <a:schemeClr val="accent1"/>
                </a:solidFill>
              </a:rPr>
            </a:br>
            <a:r>
              <a:rPr lang="en-US" sz="2200" dirty="0">
                <a:solidFill>
                  <a:schemeClr val="accent1"/>
                </a:solidFill>
              </a:rPr>
              <a:t>found on other web sites. You can also “re-pin” pictures and videos that other people have added to their Pinterest boards.</a:t>
            </a:r>
            <a:br>
              <a:rPr lang="en-US" sz="2200" dirty="0">
                <a:solidFill>
                  <a:schemeClr val="accent1"/>
                </a:solidFill>
              </a:rPr>
            </a:br>
            <a:endParaRPr lang="en-US" sz="2200" dirty="0">
              <a:solidFill>
                <a:schemeClr val="accent1"/>
              </a:solidFill>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895600"/>
            <a:ext cx="3657600" cy="3352800"/>
          </a:xfrm>
        </p:spPr>
      </p:pic>
      <p:sp>
        <p:nvSpPr>
          <p:cNvPr id="4" name="Content Placeholder 3"/>
          <p:cNvSpPr>
            <a:spLocks noGrp="1"/>
          </p:cNvSpPr>
          <p:nvPr>
            <p:ph sz="half" idx="2"/>
          </p:nvPr>
        </p:nvSpPr>
        <p:spPr>
          <a:xfrm>
            <a:off x="4648200" y="2743200"/>
            <a:ext cx="4038600" cy="3124201"/>
          </a:xfrm>
        </p:spPr>
        <p:txBody>
          <a:bodyPr>
            <a:normAutofit/>
          </a:bodyPr>
          <a:lstStyle/>
          <a:p>
            <a:pPr marL="0" lvl="0" indent="0">
              <a:buNone/>
            </a:pPr>
            <a:r>
              <a:rPr lang="en-US" dirty="0">
                <a:solidFill>
                  <a:schemeClr val="accent1"/>
                </a:solidFill>
              </a:rPr>
              <a:t>Tips:</a:t>
            </a:r>
          </a:p>
          <a:p>
            <a:pPr lvl="1"/>
            <a:r>
              <a:rPr lang="en-US" dirty="0">
                <a:solidFill>
                  <a:schemeClr val="accent1"/>
                </a:solidFill>
              </a:rPr>
              <a:t>Complete Your Profile on Your Biz Account</a:t>
            </a:r>
            <a:endParaRPr lang="en-US" sz="2000" dirty="0">
              <a:solidFill>
                <a:schemeClr val="accent1"/>
              </a:solidFill>
            </a:endParaRPr>
          </a:p>
          <a:p>
            <a:pPr lvl="1"/>
            <a:r>
              <a:rPr lang="en-US" dirty="0">
                <a:solidFill>
                  <a:schemeClr val="accent1"/>
                </a:solidFill>
              </a:rPr>
              <a:t>Verify Your Website</a:t>
            </a:r>
            <a:endParaRPr lang="en-US" sz="2000" dirty="0">
              <a:solidFill>
                <a:schemeClr val="accent1"/>
              </a:solidFill>
            </a:endParaRPr>
          </a:p>
          <a:p>
            <a:pPr lvl="1"/>
            <a:r>
              <a:rPr lang="en-US" dirty="0">
                <a:solidFill>
                  <a:schemeClr val="accent1"/>
                </a:solidFill>
              </a:rPr>
              <a:t>Set Up Pinterest Rich Pins (e.g., Recipe Pins, Purchase Pins)</a:t>
            </a:r>
            <a:endParaRPr lang="en-US" sz="2000" dirty="0">
              <a:solidFill>
                <a:schemeClr val="accent1"/>
              </a:solidFill>
            </a:endParaRPr>
          </a:p>
          <a:p>
            <a:pPr lvl="1"/>
            <a:r>
              <a:rPr lang="en-US" dirty="0">
                <a:solidFill>
                  <a:schemeClr val="accent1"/>
                </a:solidFill>
              </a:rPr>
              <a:t>Get Your Pinterest Terminology Down</a:t>
            </a:r>
          </a:p>
          <a:p>
            <a:pPr lvl="1"/>
            <a:r>
              <a:rPr lang="en-US" dirty="0">
                <a:solidFill>
                  <a:schemeClr val="accent1"/>
                </a:solidFill>
              </a:rPr>
              <a:t>Resources:  </a:t>
            </a:r>
            <a:r>
              <a:rPr lang="en-US" u="sng" dirty="0">
                <a:solidFill>
                  <a:schemeClr val="accent1"/>
                </a:solidFill>
                <a:hlinkClick r:id="rId4"/>
              </a:rPr>
              <a:t>Pinterest for Beginners</a:t>
            </a:r>
            <a:endParaRPr lang="en-US" sz="2000" dirty="0">
              <a:solidFill>
                <a:schemeClr val="accent1"/>
              </a:solidFill>
            </a:endParaRPr>
          </a:p>
          <a:p>
            <a:pPr marL="0" lvl="0" indent="0">
              <a:buNone/>
            </a:pPr>
            <a:endParaRPr lang="en-US"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779266EC-D7D3-458C-8A37-40451F24BA91}" type="slidenum">
              <a:rPr lang="en-US" smtClean="0"/>
              <a:pPr/>
              <a:t>3</a:t>
            </a:fld>
            <a:endParaRPr lang="en-US"/>
          </a:p>
        </p:txBody>
      </p:sp>
    </p:spTree>
    <p:extLst>
      <p:ext uri="{BB962C8B-B14F-4D97-AF65-F5344CB8AC3E}">
        <p14:creationId xmlns:p14="http://schemas.microsoft.com/office/powerpoint/2010/main" val="70388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Tips for Effective Posts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1825625"/>
            <a:ext cx="3886200" cy="4023983"/>
          </a:xfrm>
        </p:spPr>
      </p:pic>
      <p:sp>
        <p:nvSpPr>
          <p:cNvPr id="3" name="Content Placeholder 2"/>
          <p:cNvSpPr>
            <a:spLocks noGrp="1"/>
          </p:cNvSpPr>
          <p:nvPr>
            <p:ph sz="half" idx="2"/>
          </p:nvPr>
        </p:nvSpPr>
        <p:spPr/>
        <p:txBody>
          <a:bodyPr>
            <a:normAutofit/>
          </a:bodyPr>
          <a:lstStyle/>
          <a:p>
            <a:r>
              <a:rPr lang="en-US" sz="1900" dirty="0">
                <a:solidFill>
                  <a:schemeClr val="accent1"/>
                </a:solidFill>
              </a:rPr>
              <a:t>Write magnetic headlines</a:t>
            </a:r>
          </a:p>
          <a:p>
            <a:r>
              <a:rPr lang="en-US" sz="1900" dirty="0">
                <a:solidFill>
                  <a:schemeClr val="accent1"/>
                </a:solidFill>
              </a:rPr>
              <a:t>Ask fascinating questions</a:t>
            </a:r>
          </a:p>
          <a:p>
            <a:r>
              <a:rPr lang="en-US" sz="1900" dirty="0">
                <a:solidFill>
                  <a:schemeClr val="accent1"/>
                </a:solidFill>
              </a:rPr>
              <a:t>Keep your headlines at the right length</a:t>
            </a:r>
          </a:p>
          <a:p>
            <a:r>
              <a:rPr lang="en-US" sz="1900" dirty="0">
                <a:solidFill>
                  <a:schemeClr val="accent1"/>
                </a:solidFill>
              </a:rPr>
              <a:t>Give tips</a:t>
            </a:r>
          </a:p>
          <a:p>
            <a:r>
              <a:rPr lang="en-US" sz="1900" dirty="0">
                <a:solidFill>
                  <a:schemeClr val="accent1"/>
                </a:solidFill>
              </a:rPr>
              <a:t>Link to your blog or other platforms</a:t>
            </a:r>
          </a:p>
          <a:p>
            <a:r>
              <a:rPr lang="en-US" sz="1900" dirty="0">
                <a:solidFill>
                  <a:schemeClr val="accent1"/>
                </a:solidFill>
              </a:rPr>
              <a:t>Use emojis to catch attention</a:t>
            </a:r>
          </a:p>
          <a:p>
            <a:r>
              <a:rPr lang="en-US" sz="1900" dirty="0">
                <a:solidFill>
                  <a:schemeClr val="accent1"/>
                </a:solidFill>
              </a:rPr>
              <a:t>Engage your fans</a:t>
            </a:r>
          </a:p>
          <a:p>
            <a:r>
              <a:rPr lang="en-US" sz="1900" dirty="0">
                <a:solidFill>
                  <a:schemeClr val="accent1"/>
                </a:solidFill>
              </a:rPr>
              <a:t>Use videos</a:t>
            </a:r>
          </a:p>
          <a:p>
            <a:r>
              <a:rPr lang="en-US" sz="1900" dirty="0">
                <a:solidFill>
                  <a:schemeClr val="accent1"/>
                </a:solidFill>
              </a:rPr>
              <a:t>Promote events</a:t>
            </a:r>
          </a:p>
          <a:p>
            <a:r>
              <a:rPr lang="en-US" sz="1900" dirty="0">
                <a:solidFill>
                  <a:schemeClr val="accent1"/>
                </a:solidFill>
              </a:rPr>
              <a:t>Schedule your posts</a:t>
            </a:r>
          </a:p>
        </p:txBody>
      </p:sp>
      <p:sp>
        <p:nvSpPr>
          <p:cNvPr id="4" name="Slide Number Placeholder 3"/>
          <p:cNvSpPr>
            <a:spLocks noGrp="1"/>
          </p:cNvSpPr>
          <p:nvPr>
            <p:ph type="sldNum" sz="quarter" idx="12"/>
          </p:nvPr>
        </p:nvSpPr>
        <p:spPr/>
        <p:txBody>
          <a:bodyPr/>
          <a:lstStyle/>
          <a:p>
            <a:fld id="{779266EC-D7D3-458C-8A37-40451F24BA91}" type="slidenum">
              <a:rPr lang="en-US" smtClean="0"/>
              <a:pPr/>
              <a:t>30</a:t>
            </a:fld>
            <a:endParaRPr lang="en-US"/>
          </a:p>
        </p:txBody>
      </p:sp>
    </p:spTree>
    <p:extLst>
      <p:ext uri="{BB962C8B-B14F-4D97-AF65-F5344CB8AC3E}">
        <p14:creationId xmlns:p14="http://schemas.microsoft.com/office/powerpoint/2010/main" val="15524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Add Events to Facebook</a:t>
            </a:r>
          </a:p>
        </p:txBody>
      </p:sp>
      <p:sp>
        <p:nvSpPr>
          <p:cNvPr id="5" name="Text Placeholder 4"/>
          <p:cNvSpPr>
            <a:spLocks noGrp="1"/>
          </p:cNvSpPr>
          <p:nvPr>
            <p:ph type="body" idx="1"/>
          </p:nvPr>
        </p:nvSpPr>
        <p:spPr/>
        <p:txBody>
          <a:bodyPr>
            <a:normAutofit/>
          </a:bodyPr>
          <a:lstStyle/>
          <a:p>
            <a:pPr algn="ctr"/>
            <a:r>
              <a:rPr lang="en-US" sz="2000" dirty="0">
                <a:solidFill>
                  <a:schemeClr val="accent1"/>
                </a:solidFill>
              </a:rPr>
              <a:t>Add Events</a:t>
            </a: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9119" y="2895600"/>
            <a:ext cx="4040188" cy="2561133"/>
          </a:xfrm>
        </p:spPr>
      </p:pic>
      <p:sp>
        <p:nvSpPr>
          <p:cNvPr id="7" name="Text Placeholder 6"/>
          <p:cNvSpPr>
            <a:spLocks noGrp="1"/>
          </p:cNvSpPr>
          <p:nvPr>
            <p:ph type="body" sz="quarter" idx="3"/>
          </p:nvPr>
        </p:nvSpPr>
        <p:spPr/>
        <p:txBody>
          <a:bodyPr/>
          <a:lstStyle/>
          <a:p>
            <a:pPr algn="ctr"/>
            <a:r>
              <a:rPr lang="en-US" dirty="0">
                <a:solidFill>
                  <a:schemeClr val="accent1"/>
                </a:solidFill>
              </a:rPr>
              <a:t>Advantages</a:t>
            </a:r>
          </a:p>
        </p:txBody>
      </p:sp>
      <p:sp>
        <p:nvSpPr>
          <p:cNvPr id="8" name="Content Placeholder 7"/>
          <p:cNvSpPr>
            <a:spLocks noGrp="1"/>
          </p:cNvSpPr>
          <p:nvPr>
            <p:ph sz="quarter" idx="4"/>
          </p:nvPr>
        </p:nvSpPr>
        <p:spPr>
          <a:xfrm>
            <a:off x="4607271" y="2777331"/>
            <a:ext cx="4041775" cy="3306764"/>
          </a:xfrm>
        </p:spPr>
        <p:txBody>
          <a:bodyPr>
            <a:normAutofit/>
          </a:bodyPr>
          <a:lstStyle/>
          <a:p>
            <a:r>
              <a:rPr lang="en-US" sz="2000" dirty="0">
                <a:solidFill>
                  <a:schemeClr val="accent1"/>
                </a:solidFill>
              </a:rPr>
              <a:t>Easy to invite</a:t>
            </a:r>
          </a:p>
          <a:p>
            <a:r>
              <a:rPr lang="en-US" sz="2000" dirty="0">
                <a:solidFill>
                  <a:schemeClr val="accent1"/>
                </a:solidFill>
              </a:rPr>
              <a:t>RSVP</a:t>
            </a:r>
          </a:p>
          <a:p>
            <a:r>
              <a:rPr lang="en-US" sz="2000" dirty="0">
                <a:solidFill>
                  <a:schemeClr val="accent1"/>
                </a:solidFill>
              </a:rPr>
              <a:t>Allows for purchasing tickets online</a:t>
            </a:r>
          </a:p>
          <a:p>
            <a:r>
              <a:rPr lang="en-US" sz="2000" dirty="0">
                <a:solidFill>
                  <a:schemeClr val="accent1"/>
                </a:solidFill>
              </a:rPr>
              <a:t>Increase customer engagement</a:t>
            </a:r>
          </a:p>
          <a:p>
            <a:r>
              <a:rPr lang="en-US" sz="2000" dirty="0">
                <a:solidFill>
                  <a:schemeClr val="accent1"/>
                </a:solidFill>
              </a:rPr>
              <a:t>Attendance Metrics</a:t>
            </a:r>
          </a:p>
        </p:txBody>
      </p:sp>
      <p:sp>
        <p:nvSpPr>
          <p:cNvPr id="4" name="Slide Number Placeholder 3"/>
          <p:cNvSpPr>
            <a:spLocks noGrp="1"/>
          </p:cNvSpPr>
          <p:nvPr>
            <p:ph type="sldNum" sz="quarter" idx="12"/>
          </p:nvPr>
        </p:nvSpPr>
        <p:spPr/>
        <p:txBody>
          <a:bodyPr/>
          <a:lstStyle/>
          <a:p>
            <a:fld id="{779266EC-D7D3-458C-8A37-40451F24BA91}" type="slidenum">
              <a:rPr lang="en-US" smtClean="0"/>
              <a:pPr/>
              <a:t>31</a:t>
            </a:fld>
            <a:endParaRPr lang="en-US"/>
          </a:p>
        </p:txBody>
      </p:sp>
    </p:spTree>
    <p:extLst>
      <p:ext uri="{BB962C8B-B14F-4D97-AF65-F5344CB8AC3E}">
        <p14:creationId xmlns:p14="http://schemas.microsoft.com/office/powerpoint/2010/main" val="2249930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82674"/>
          </a:xfrm>
        </p:spPr>
        <p:txBody>
          <a:bodyPr>
            <a:normAutofit/>
          </a:bodyPr>
          <a:lstStyle/>
          <a:p>
            <a:pPr algn="ctr"/>
            <a:r>
              <a:rPr lang="en-US" sz="4400" dirty="0">
                <a:solidFill>
                  <a:schemeClr val="accent1"/>
                </a:solidFill>
              </a:rPr>
              <a:t>Use 360 Video</a:t>
            </a:r>
          </a:p>
        </p:txBody>
      </p:sp>
      <p:sp>
        <p:nvSpPr>
          <p:cNvPr id="4" name="Slide Number Placeholder 3"/>
          <p:cNvSpPr>
            <a:spLocks noGrp="1"/>
          </p:cNvSpPr>
          <p:nvPr>
            <p:ph type="sldNum" sz="quarter" idx="12"/>
          </p:nvPr>
        </p:nvSpPr>
        <p:spPr/>
        <p:txBody>
          <a:bodyPr/>
          <a:lstStyle/>
          <a:p>
            <a:fld id="{779266EC-D7D3-458C-8A37-40451F24BA91}" type="slidenum">
              <a:rPr lang="en-US" smtClean="0"/>
              <a:pPr/>
              <a:t>32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95400"/>
            <a:ext cx="6858000" cy="5486400"/>
          </a:xfrm>
          <a:prstGeom prst="rect">
            <a:avLst/>
          </a:prstGeom>
        </p:spPr>
      </p:pic>
    </p:spTree>
    <p:extLst>
      <p:ext uri="{BB962C8B-B14F-4D97-AF65-F5344CB8AC3E}">
        <p14:creationId xmlns:p14="http://schemas.microsoft.com/office/powerpoint/2010/main" val="1638338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Inform your Audience</a:t>
            </a:r>
          </a:p>
        </p:txBody>
      </p:sp>
      <p:sp>
        <p:nvSpPr>
          <p:cNvPr id="3" name="Content Placeholder 2"/>
          <p:cNvSpPr>
            <a:spLocks noGrp="1"/>
          </p:cNvSpPr>
          <p:nvPr>
            <p:ph idx="1"/>
          </p:nvPr>
        </p:nvSpPr>
        <p:spPr>
          <a:xfrm>
            <a:off x="457200" y="1295400"/>
            <a:ext cx="8229600" cy="4983163"/>
          </a:xfrm>
        </p:spPr>
        <p:txBody>
          <a:bodyPr/>
          <a:lstStyle/>
          <a:p>
            <a:pPr marL="0" indent="0" algn="ctr">
              <a:buNone/>
            </a:pPr>
            <a:r>
              <a:rPr lang="en-US" sz="2000" dirty="0">
                <a:solidFill>
                  <a:schemeClr val="accent1"/>
                </a:solidFill>
              </a:rPr>
              <a:t>Add Instant Articles</a:t>
            </a:r>
          </a:p>
          <a:p>
            <a:pPr marL="0" indent="0" algn="ctr">
              <a:buNone/>
            </a:pPr>
            <a:endParaRPr lang="en-US" dirty="0">
              <a:solidFill>
                <a:schemeClr val="tx2"/>
              </a:solidFill>
            </a:endParaRPr>
          </a:p>
        </p:txBody>
      </p:sp>
      <p:sp>
        <p:nvSpPr>
          <p:cNvPr id="4" name="Slide Number Placeholder 3"/>
          <p:cNvSpPr>
            <a:spLocks noGrp="1"/>
          </p:cNvSpPr>
          <p:nvPr>
            <p:ph type="sldNum" sz="quarter" idx="12"/>
          </p:nvPr>
        </p:nvSpPr>
        <p:spPr/>
        <p:txBody>
          <a:bodyPr/>
          <a:lstStyle/>
          <a:p>
            <a:fld id="{779266EC-D7D3-458C-8A37-40451F24BA91}" type="slidenum">
              <a:rPr lang="en-US" smtClean="0"/>
              <a:pPr/>
              <a:t>33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133600"/>
            <a:ext cx="7620000" cy="439496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Facebook Live</a:t>
            </a:r>
          </a:p>
        </p:txBody>
      </p:sp>
      <p:sp>
        <p:nvSpPr>
          <p:cNvPr id="4" name="Slide Number Placeholder 3"/>
          <p:cNvSpPr>
            <a:spLocks noGrp="1"/>
          </p:cNvSpPr>
          <p:nvPr>
            <p:ph type="sldNum" sz="quarter" idx="12"/>
          </p:nvPr>
        </p:nvSpPr>
        <p:spPr/>
        <p:txBody>
          <a:bodyPr/>
          <a:lstStyle/>
          <a:p>
            <a:fld id="{779266EC-D7D3-458C-8A37-40451F24BA91}" type="slidenum">
              <a:rPr lang="en-US" smtClean="0"/>
              <a:pPr/>
              <a:t>34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81200"/>
            <a:ext cx="5905500" cy="3771900"/>
          </a:xfrm>
          <a:prstGeom prst="rect">
            <a:avLst/>
          </a:prstGeom>
        </p:spPr>
      </p:pic>
    </p:spTree>
    <p:extLst>
      <p:ext uri="{BB962C8B-B14F-4D97-AF65-F5344CB8AC3E}">
        <p14:creationId xmlns:p14="http://schemas.microsoft.com/office/powerpoint/2010/main" val="1720279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Livestream Your Content</a:t>
            </a:r>
          </a:p>
        </p:txBody>
      </p:sp>
      <p:sp>
        <p:nvSpPr>
          <p:cNvPr id="5" name="Text Placeholder 4"/>
          <p:cNvSpPr>
            <a:spLocks noGrp="1"/>
          </p:cNvSpPr>
          <p:nvPr>
            <p:ph type="body" idx="1"/>
          </p:nvPr>
        </p:nvSpPr>
        <p:spPr/>
        <p:txBody>
          <a:bodyPr>
            <a:normAutofit/>
          </a:bodyPr>
          <a:lstStyle/>
          <a:p>
            <a:pPr algn="ctr"/>
            <a:r>
              <a:rPr lang="en-US" sz="2000" dirty="0">
                <a:solidFill>
                  <a:schemeClr val="accent1"/>
                </a:solidFill>
              </a:rPr>
              <a:t>Livestreaming</a:t>
            </a:r>
            <a:r>
              <a:rPr lang="en-US" dirty="0"/>
              <a:t>	</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2747169"/>
            <a:ext cx="4040188" cy="3200400"/>
          </a:xfrm>
        </p:spPr>
      </p:pic>
      <p:sp>
        <p:nvSpPr>
          <p:cNvPr id="7" name="Text Placeholder 6"/>
          <p:cNvSpPr>
            <a:spLocks noGrp="1"/>
          </p:cNvSpPr>
          <p:nvPr>
            <p:ph type="body" sz="quarter" idx="3"/>
          </p:nvPr>
        </p:nvSpPr>
        <p:spPr/>
        <p:txBody>
          <a:bodyPr>
            <a:normAutofit/>
          </a:bodyPr>
          <a:lstStyle/>
          <a:p>
            <a:r>
              <a:rPr lang="en-US" sz="2000" dirty="0">
                <a:solidFill>
                  <a:schemeClr val="accent1"/>
                </a:solidFill>
              </a:rPr>
              <a:t>Best Practices</a:t>
            </a:r>
          </a:p>
        </p:txBody>
      </p:sp>
      <p:sp>
        <p:nvSpPr>
          <p:cNvPr id="8" name="Content Placeholder 7"/>
          <p:cNvSpPr>
            <a:spLocks noGrp="1"/>
          </p:cNvSpPr>
          <p:nvPr>
            <p:ph sz="quarter" idx="4"/>
          </p:nvPr>
        </p:nvSpPr>
        <p:spPr/>
        <p:txBody>
          <a:bodyPr>
            <a:normAutofit/>
          </a:bodyPr>
          <a:lstStyle/>
          <a:p>
            <a:r>
              <a:rPr lang="en-US" sz="2000" dirty="0">
                <a:solidFill>
                  <a:schemeClr val="accent1"/>
                </a:solidFill>
              </a:rPr>
              <a:t>Promote before you broadcast</a:t>
            </a:r>
          </a:p>
          <a:p>
            <a:r>
              <a:rPr lang="en-US" sz="2000" dirty="0">
                <a:solidFill>
                  <a:schemeClr val="accent1"/>
                </a:solidFill>
              </a:rPr>
              <a:t>Prepare</a:t>
            </a:r>
          </a:p>
          <a:p>
            <a:r>
              <a:rPr lang="en-US" sz="2000" dirty="0">
                <a:solidFill>
                  <a:schemeClr val="accent1"/>
                </a:solidFill>
              </a:rPr>
              <a:t>Decide whether to use a mount or hold the phone yourself</a:t>
            </a:r>
          </a:p>
          <a:p>
            <a:r>
              <a:rPr lang="en-US" sz="2000" dirty="0">
                <a:solidFill>
                  <a:schemeClr val="accent1"/>
                </a:solidFill>
              </a:rPr>
              <a:t>Enlist a colleague </a:t>
            </a:r>
          </a:p>
          <a:p>
            <a:r>
              <a:rPr lang="en-US" sz="2000" dirty="0">
                <a:solidFill>
                  <a:schemeClr val="accent1"/>
                </a:solidFill>
              </a:rPr>
              <a:t>Use a spot with a strong internet connection</a:t>
            </a:r>
          </a:p>
          <a:p>
            <a:r>
              <a:rPr lang="en-US" sz="2000" dirty="0">
                <a:solidFill>
                  <a:schemeClr val="accent1"/>
                </a:solidFill>
              </a:rPr>
              <a:t>Enable Do Not Disturb</a:t>
            </a:r>
          </a:p>
          <a:p>
            <a:r>
              <a:rPr lang="en-US" sz="2000" dirty="0">
                <a:solidFill>
                  <a:schemeClr val="accent1"/>
                </a:solidFill>
              </a:rPr>
              <a:t>Encourage Feedback</a:t>
            </a:r>
          </a:p>
          <a:p>
            <a:r>
              <a:rPr lang="en-US" sz="2000" dirty="0">
                <a:solidFill>
                  <a:schemeClr val="accent1"/>
                </a:solidFill>
              </a:rPr>
              <a:t>Show something interesting</a:t>
            </a:r>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779266EC-D7D3-458C-8A37-40451F24BA91}" type="slidenum">
              <a:rPr lang="en-US" smtClean="0"/>
              <a:pPr/>
              <a:t>35</a:t>
            </a:fld>
            <a:endParaRPr lang="en-US"/>
          </a:p>
        </p:txBody>
      </p:sp>
    </p:spTree>
    <p:extLst>
      <p:ext uri="{BB962C8B-B14F-4D97-AF65-F5344CB8AC3E}">
        <p14:creationId xmlns:p14="http://schemas.microsoft.com/office/powerpoint/2010/main" val="74599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1"/>
                </a:solidFill>
              </a:rPr>
              <a:t>Artificial intelligence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062" y="2334419"/>
            <a:ext cx="6619875" cy="3333750"/>
          </a:xfrm>
        </p:spPr>
      </p:pic>
      <p:sp>
        <p:nvSpPr>
          <p:cNvPr id="3" name="Slide Number Placeholder 2"/>
          <p:cNvSpPr>
            <a:spLocks noGrp="1"/>
          </p:cNvSpPr>
          <p:nvPr>
            <p:ph type="sldNum" sz="quarter" idx="12"/>
          </p:nvPr>
        </p:nvSpPr>
        <p:spPr/>
        <p:txBody>
          <a:bodyPr/>
          <a:lstStyle/>
          <a:p>
            <a:fld id="{779266EC-D7D3-458C-8A37-40451F24BA91}"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Facebook chatbot</a:t>
            </a:r>
          </a:p>
        </p:txBody>
      </p:sp>
      <p:sp>
        <p:nvSpPr>
          <p:cNvPr id="4" name="Slide Number Placeholder 3"/>
          <p:cNvSpPr>
            <a:spLocks noGrp="1"/>
          </p:cNvSpPr>
          <p:nvPr>
            <p:ph type="sldNum" sz="quarter" idx="12"/>
          </p:nvPr>
        </p:nvSpPr>
        <p:spPr/>
        <p:txBody>
          <a:bodyPr/>
          <a:lstStyle/>
          <a:p>
            <a:fld id="{779266EC-D7D3-458C-8A37-40451F24BA91}" type="slidenum">
              <a:rPr lang="en-US" smtClean="0"/>
              <a:pPr/>
              <a:t>37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676400"/>
            <a:ext cx="8572500" cy="4819650"/>
          </a:xfrm>
          <a:prstGeom prst="rect">
            <a:avLst/>
          </a:prstGeom>
        </p:spPr>
      </p:pic>
    </p:spTree>
    <p:extLst>
      <p:ext uri="{BB962C8B-B14F-4D97-AF65-F5344CB8AC3E}">
        <p14:creationId xmlns:p14="http://schemas.microsoft.com/office/powerpoint/2010/main" val="3595891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Facebook chatbot example</a:t>
            </a:r>
          </a:p>
        </p:txBody>
      </p:sp>
      <p:sp>
        <p:nvSpPr>
          <p:cNvPr id="4" name="Slide Number Placeholder 3"/>
          <p:cNvSpPr>
            <a:spLocks noGrp="1"/>
          </p:cNvSpPr>
          <p:nvPr>
            <p:ph type="sldNum" sz="quarter" idx="12"/>
          </p:nvPr>
        </p:nvSpPr>
        <p:spPr/>
        <p:txBody>
          <a:bodyPr/>
          <a:lstStyle/>
          <a:p>
            <a:fld id="{779266EC-D7D3-458C-8A37-40451F24BA91}" type="slidenum">
              <a:rPr lang="en-US" smtClean="0"/>
              <a:pPr/>
              <a:t>38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0"/>
            <a:ext cx="6553200" cy="4820265"/>
          </a:xfrm>
          <a:prstGeom prst="rect">
            <a:avLst/>
          </a:prstGeom>
        </p:spPr>
      </p:pic>
    </p:spTree>
    <p:extLst>
      <p:ext uri="{BB962C8B-B14F-4D97-AF65-F5344CB8AC3E}">
        <p14:creationId xmlns:p14="http://schemas.microsoft.com/office/powerpoint/2010/main" val="591817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Measure your results</a:t>
            </a:r>
          </a:p>
        </p:txBody>
      </p:sp>
      <p:sp>
        <p:nvSpPr>
          <p:cNvPr id="5" name="Text Placeholder 4"/>
          <p:cNvSpPr>
            <a:spLocks noGrp="1"/>
          </p:cNvSpPr>
          <p:nvPr>
            <p:ph type="body" idx="1"/>
          </p:nvPr>
        </p:nvSpPr>
        <p:spPr>
          <a:xfrm>
            <a:off x="457200" y="1535113"/>
            <a:ext cx="4040188" cy="409576"/>
          </a:xfrm>
        </p:spPr>
        <p:txBody>
          <a:bodyPr>
            <a:normAutofit/>
          </a:bodyPr>
          <a:lstStyle/>
          <a:p>
            <a:pPr algn="ctr"/>
            <a:r>
              <a:rPr lang="en-US" sz="2000" dirty="0">
                <a:solidFill>
                  <a:schemeClr val="accent1"/>
                </a:solidFill>
              </a:rPr>
              <a:t>How will you know if it’s working?</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535" y="2505075"/>
            <a:ext cx="3738143" cy="3684588"/>
          </a:xfrm>
        </p:spPr>
      </p:pic>
      <p:sp>
        <p:nvSpPr>
          <p:cNvPr id="6" name="Text Placeholder 5"/>
          <p:cNvSpPr>
            <a:spLocks noGrp="1"/>
          </p:cNvSpPr>
          <p:nvPr>
            <p:ph type="body" sz="quarter" idx="3"/>
          </p:nvPr>
        </p:nvSpPr>
        <p:spPr>
          <a:xfrm>
            <a:off x="4645025" y="1219201"/>
            <a:ext cx="4041775" cy="725488"/>
          </a:xfrm>
        </p:spPr>
        <p:txBody>
          <a:bodyPr>
            <a:normAutofit/>
          </a:bodyPr>
          <a:lstStyle/>
          <a:p>
            <a:pPr algn="ctr"/>
            <a:r>
              <a:rPr lang="en-US" sz="2000" dirty="0">
                <a:solidFill>
                  <a:schemeClr val="accent1"/>
                </a:solidFill>
              </a:rPr>
              <a:t>Available in Settings</a:t>
            </a:r>
          </a:p>
        </p:txBody>
      </p:sp>
      <p:sp>
        <p:nvSpPr>
          <p:cNvPr id="7" name="Content Placeholder 6"/>
          <p:cNvSpPr>
            <a:spLocks noGrp="1"/>
          </p:cNvSpPr>
          <p:nvPr>
            <p:ph sz="quarter" idx="4"/>
          </p:nvPr>
        </p:nvSpPr>
        <p:spPr/>
        <p:txBody>
          <a:bodyPr>
            <a:normAutofit/>
          </a:bodyPr>
          <a:lstStyle/>
          <a:p>
            <a:r>
              <a:rPr lang="en-US" sz="2000" dirty="0">
                <a:solidFill>
                  <a:schemeClr val="accent1"/>
                </a:solidFill>
              </a:rPr>
              <a:t>Insights (Page views, likes, engagements, etc.)</a:t>
            </a:r>
          </a:p>
          <a:p>
            <a:r>
              <a:rPr lang="en-US" sz="2000" dirty="0">
                <a:solidFill>
                  <a:schemeClr val="accent1"/>
                </a:solidFill>
              </a:rPr>
              <a:t>Reach</a:t>
            </a:r>
          </a:p>
          <a:p>
            <a:r>
              <a:rPr lang="en-US" sz="2000" dirty="0">
                <a:solidFill>
                  <a:schemeClr val="accent1"/>
                </a:solidFill>
              </a:rPr>
              <a:t>Page Views</a:t>
            </a:r>
          </a:p>
          <a:p>
            <a:r>
              <a:rPr lang="en-US" sz="2000" dirty="0">
                <a:solidFill>
                  <a:schemeClr val="accent1"/>
                </a:solidFill>
              </a:rPr>
              <a:t>Actions on page</a:t>
            </a:r>
          </a:p>
          <a:p>
            <a:r>
              <a:rPr lang="en-US" sz="2000" dirty="0">
                <a:solidFill>
                  <a:schemeClr val="accent1"/>
                </a:solidFill>
              </a:rPr>
              <a:t>Data about posts</a:t>
            </a:r>
          </a:p>
          <a:p>
            <a:r>
              <a:rPr lang="en-US" sz="2000" dirty="0">
                <a:solidFill>
                  <a:schemeClr val="accent1"/>
                </a:solidFill>
              </a:rPr>
              <a:t>Video views</a:t>
            </a:r>
          </a:p>
          <a:p>
            <a:r>
              <a:rPr lang="en-US" sz="2000" dirty="0">
                <a:solidFill>
                  <a:schemeClr val="accent1"/>
                </a:solidFill>
              </a:rPr>
              <a:t>Demographics on people who like your page</a:t>
            </a:r>
          </a:p>
          <a:p>
            <a:endParaRPr lang="en-US" sz="2000" dirty="0"/>
          </a:p>
        </p:txBody>
      </p:sp>
      <p:sp>
        <p:nvSpPr>
          <p:cNvPr id="3" name="Slide Number Placeholder 2"/>
          <p:cNvSpPr>
            <a:spLocks noGrp="1"/>
          </p:cNvSpPr>
          <p:nvPr>
            <p:ph type="sldNum" sz="quarter" idx="12"/>
          </p:nvPr>
        </p:nvSpPr>
        <p:spPr/>
        <p:txBody>
          <a:bodyPr/>
          <a:lstStyle/>
          <a:p>
            <a:fld id="{779266EC-D7D3-458C-8A37-40451F24BA91}" type="slidenum">
              <a:rPr lang="en-US" smtClean="0"/>
              <a:pPr/>
              <a:t>39</a:t>
            </a:fld>
            <a:endParaRPr lang="en-US"/>
          </a:p>
        </p:txBody>
      </p:sp>
    </p:spTree>
    <p:extLst>
      <p:ext uri="{BB962C8B-B14F-4D97-AF65-F5344CB8AC3E}">
        <p14:creationId xmlns:p14="http://schemas.microsoft.com/office/powerpoint/2010/main" val="186533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1600200"/>
          </a:xfrm>
        </p:spPr>
        <p:txBody>
          <a:bodyPr>
            <a:normAutofit/>
          </a:bodyPr>
          <a:lstStyle/>
          <a:p>
            <a:pPr algn="ctr"/>
            <a:r>
              <a:rPr lang="en-US" sz="4400" dirty="0">
                <a:solidFill>
                  <a:schemeClr val="accent1"/>
                </a:solidFill>
              </a:rPr>
              <a:t>Google +</a:t>
            </a:r>
            <a:br>
              <a:rPr lang="en-US" dirty="0">
                <a:solidFill>
                  <a:schemeClr val="accent1"/>
                </a:solidFill>
              </a:rPr>
            </a:br>
            <a:r>
              <a:rPr lang="en-US" sz="2000" b="1" dirty="0">
                <a:solidFill>
                  <a:schemeClr val="accent1"/>
                </a:solidFill>
              </a:rPr>
              <a:t>Google + </a:t>
            </a:r>
            <a:r>
              <a:rPr lang="en-US" sz="2000" dirty="0">
                <a:solidFill>
                  <a:schemeClr val="accent1"/>
                </a:solidFill>
              </a:rPr>
              <a:t>allows businesses to connect with fans, join communities, and also works with Google search engines.</a:t>
            </a:r>
            <a:r>
              <a:rPr lang="en-US" sz="2000" b="1" dirty="0">
                <a:solidFill>
                  <a:schemeClr val="accent1"/>
                </a:solidFill>
              </a:rPr>
              <a:t> </a:t>
            </a:r>
            <a:endParaRPr lang="en-US" sz="2000" dirty="0">
              <a:solidFill>
                <a:schemeClr val="accent1"/>
              </a:solidFill>
            </a:endParaRPr>
          </a:p>
        </p:txBody>
      </p:sp>
      <p:sp>
        <p:nvSpPr>
          <p:cNvPr id="4" name="Content Placeholder 3"/>
          <p:cNvSpPr>
            <a:spLocks noGrp="1"/>
          </p:cNvSpPr>
          <p:nvPr>
            <p:ph sz="half" idx="1"/>
          </p:nvPr>
        </p:nvSpPr>
        <p:spPr>
          <a:xfrm>
            <a:off x="4648200" y="2743200"/>
            <a:ext cx="4038600" cy="3124201"/>
          </a:xfrm>
        </p:spPr>
        <p:txBody>
          <a:bodyPr>
            <a:normAutofit fontScale="70000" lnSpcReduction="20000"/>
          </a:bodyPr>
          <a:lstStyle/>
          <a:p>
            <a:pPr marL="0" lvl="0" indent="0">
              <a:buNone/>
            </a:pPr>
            <a:r>
              <a:rPr lang="en-US" sz="2400" dirty="0">
                <a:solidFill>
                  <a:schemeClr val="accent1"/>
                </a:solidFill>
              </a:rPr>
              <a:t>Features:</a:t>
            </a:r>
          </a:p>
          <a:p>
            <a:pPr lvl="0"/>
            <a:r>
              <a:rPr lang="en-US" sz="2400" dirty="0">
                <a:solidFill>
                  <a:schemeClr val="accent1"/>
                </a:solidFill>
              </a:rPr>
              <a:t>Works with Google Search Listings</a:t>
            </a:r>
          </a:p>
          <a:p>
            <a:pPr lvl="0"/>
            <a:r>
              <a:rPr lang="en-US" sz="2400" dirty="0">
                <a:solidFill>
                  <a:schemeClr val="accent1"/>
                </a:solidFill>
              </a:rPr>
              <a:t>Storefront</a:t>
            </a:r>
          </a:p>
          <a:p>
            <a:pPr lvl="0"/>
            <a:r>
              <a:rPr lang="en-US" sz="2400" dirty="0">
                <a:solidFill>
                  <a:schemeClr val="accent1"/>
                </a:solidFill>
              </a:rPr>
              <a:t>Circles</a:t>
            </a:r>
          </a:p>
          <a:p>
            <a:pPr lvl="0"/>
            <a:r>
              <a:rPr lang="en-US" sz="2400" dirty="0">
                <a:solidFill>
                  <a:schemeClr val="accent1"/>
                </a:solidFill>
              </a:rPr>
              <a:t>Community Engagement</a:t>
            </a:r>
          </a:p>
          <a:p>
            <a:pPr lvl="0"/>
            <a:r>
              <a:rPr lang="en-US" sz="2400" dirty="0">
                <a:solidFill>
                  <a:schemeClr val="accent1"/>
                </a:solidFill>
              </a:rPr>
              <a:t>Share Circle</a:t>
            </a:r>
          </a:p>
          <a:p>
            <a:pPr lvl="0"/>
            <a:r>
              <a:rPr lang="en-US" sz="2400" dirty="0">
                <a:solidFill>
                  <a:schemeClr val="accent1"/>
                </a:solidFill>
              </a:rPr>
              <a:t>2017 options include Image Zooming, comments filtering, new interface, Events</a:t>
            </a:r>
          </a:p>
          <a:p>
            <a:pPr lvl="0"/>
            <a:r>
              <a:rPr lang="en-US" sz="2400" dirty="0">
                <a:solidFill>
                  <a:schemeClr val="accent1"/>
                </a:solidFill>
              </a:rPr>
              <a:t>Resources:  </a:t>
            </a:r>
            <a:r>
              <a:rPr lang="en-US" sz="2400" u="sng" dirty="0">
                <a:solidFill>
                  <a:schemeClr val="accent1"/>
                </a:solidFill>
                <a:hlinkClick r:id="rId3"/>
              </a:rPr>
              <a:t>Tips</a:t>
            </a:r>
            <a:endParaRPr lang="en-US" sz="2400" dirty="0">
              <a:solidFill>
                <a:schemeClr val="accent1"/>
              </a:solidFill>
            </a:endParaRPr>
          </a:p>
          <a:p>
            <a:pPr lvl="0"/>
            <a:r>
              <a:rPr lang="en-US" sz="2400" dirty="0">
                <a:solidFill>
                  <a:schemeClr val="accent1"/>
                </a:solidFill>
              </a:rPr>
              <a:t>Resources:  </a:t>
            </a:r>
            <a:r>
              <a:rPr lang="en-US" sz="2400" u="sng" dirty="0">
                <a:solidFill>
                  <a:schemeClr val="accent1"/>
                </a:solidFill>
                <a:hlinkClick r:id="rId4"/>
              </a:rPr>
              <a:t>Creating a Google + Page</a:t>
            </a:r>
            <a:endParaRPr lang="en-US" sz="2400" dirty="0">
              <a:solidFill>
                <a:schemeClr val="accent1"/>
              </a:solidFill>
            </a:endParaRPr>
          </a:p>
          <a:p>
            <a:pPr lvl="0"/>
            <a:endParaRPr lang="en-US" sz="2500"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779266EC-D7D3-458C-8A37-40451F24BA91}" type="slidenum">
              <a:rPr lang="en-US" smtClean="0"/>
              <a:pPr/>
              <a:t>4</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348948"/>
            <a:ext cx="3682683" cy="3657600"/>
          </a:xfrm>
          <a:prstGeom prst="rect">
            <a:avLst/>
          </a:prstGeom>
        </p:spPr>
      </p:pic>
    </p:spTree>
    <p:extLst>
      <p:ext uri="{BB962C8B-B14F-4D97-AF65-F5344CB8AC3E}">
        <p14:creationId xmlns:p14="http://schemas.microsoft.com/office/powerpoint/2010/main" val="2857665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Analyze reactions using Insights</a:t>
            </a:r>
          </a:p>
        </p:txBody>
      </p:sp>
      <p:sp>
        <p:nvSpPr>
          <p:cNvPr id="4" name="Slide Number Placeholder 3"/>
          <p:cNvSpPr>
            <a:spLocks noGrp="1"/>
          </p:cNvSpPr>
          <p:nvPr>
            <p:ph type="sldNum" sz="quarter" idx="12"/>
          </p:nvPr>
        </p:nvSpPr>
        <p:spPr/>
        <p:txBody>
          <a:bodyPr/>
          <a:lstStyle/>
          <a:p>
            <a:fld id="{779266EC-D7D3-458C-8A37-40451F24BA91}" type="slidenum">
              <a:rPr lang="en-US" smtClean="0"/>
              <a:pPr/>
              <a:t>40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09800"/>
            <a:ext cx="7239000" cy="3715718"/>
          </a:xfrm>
          <a:prstGeom prst="rect">
            <a:avLst/>
          </a:prstGeom>
        </p:spPr>
      </p:pic>
    </p:spTree>
    <p:extLst>
      <p:ext uri="{BB962C8B-B14F-4D97-AF65-F5344CB8AC3E}">
        <p14:creationId xmlns:p14="http://schemas.microsoft.com/office/powerpoint/2010/main" val="1453260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Facebook Ads</a:t>
            </a:r>
          </a:p>
        </p:txBody>
      </p:sp>
      <p:sp>
        <p:nvSpPr>
          <p:cNvPr id="5" name="Text Placeholder 4"/>
          <p:cNvSpPr>
            <a:spLocks noGrp="1"/>
          </p:cNvSpPr>
          <p:nvPr>
            <p:ph type="body" idx="1"/>
          </p:nvPr>
        </p:nvSpPr>
        <p:spPr/>
        <p:txBody>
          <a:bodyPr>
            <a:normAutofit/>
          </a:bodyPr>
          <a:lstStyle/>
          <a:p>
            <a:pPr algn="ctr"/>
            <a:r>
              <a:rPr lang="en-US" sz="2000" dirty="0">
                <a:solidFill>
                  <a:schemeClr val="tx2">
                    <a:lumMod val="60000"/>
                    <a:lumOff val="40000"/>
                  </a:schemeClr>
                </a:solidFill>
              </a:rPr>
              <a:t>Facts</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8601" y="1905000"/>
            <a:ext cx="4038599" cy="3352800"/>
          </a:xfrm>
        </p:spPr>
      </p:pic>
      <p:sp>
        <p:nvSpPr>
          <p:cNvPr id="6" name="Content Placeholder 5"/>
          <p:cNvSpPr>
            <a:spLocks noGrp="1"/>
          </p:cNvSpPr>
          <p:nvPr>
            <p:ph sz="quarter" idx="4"/>
          </p:nvPr>
        </p:nvSpPr>
        <p:spPr>
          <a:xfrm>
            <a:off x="4630056" y="1914526"/>
            <a:ext cx="3887391" cy="3684588"/>
          </a:xfrm>
        </p:spPr>
        <p:txBody>
          <a:bodyPr/>
          <a:lstStyle/>
          <a:p>
            <a:r>
              <a:rPr lang="en-US" dirty="0">
                <a:solidFill>
                  <a:schemeClr val="accent1"/>
                </a:solidFill>
              </a:rPr>
              <a:t>Organic reach is at an all time low (2 – 6%)</a:t>
            </a:r>
          </a:p>
          <a:p>
            <a:r>
              <a:rPr lang="en-US" dirty="0">
                <a:solidFill>
                  <a:schemeClr val="accent1"/>
                </a:solidFill>
              </a:rPr>
              <a:t>Reach more customers</a:t>
            </a:r>
          </a:p>
          <a:p>
            <a:r>
              <a:rPr lang="en-US" dirty="0">
                <a:solidFill>
                  <a:schemeClr val="accent1"/>
                </a:solidFill>
              </a:rPr>
              <a:t>Choose your demographics</a:t>
            </a:r>
          </a:p>
        </p:txBody>
      </p:sp>
      <p:sp>
        <p:nvSpPr>
          <p:cNvPr id="3" name="Slide Number Placeholder 2"/>
          <p:cNvSpPr>
            <a:spLocks noGrp="1"/>
          </p:cNvSpPr>
          <p:nvPr>
            <p:ph type="sldNum" sz="quarter" idx="12"/>
          </p:nvPr>
        </p:nvSpPr>
        <p:spPr/>
        <p:txBody>
          <a:bodyPr/>
          <a:lstStyle/>
          <a:p>
            <a:fld id="{779266EC-D7D3-458C-8A37-40451F24BA91}"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algn="ctr"/>
            <a:r>
              <a:rPr lang="en-US" sz="4400" dirty="0">
                <a:solidFill>
                  <a:schemeClr val="accent1"/>
                </a:solidFill>
              </a:rPr>
              <a:t>Facebook Ads Best Practices</a:t>
            </a:r>
            <a:br>
              <a:rPr lang="en-US" sz="4000" dirty="0">
                <a:solidFill>
                  <a:schemeClr val="tx2">
                    <a:lumMod val="60000"/>
                    <a:lumOff val="40000"/>
                  </a:schemeClr>
                </a:solidFill>
              </a:rPr>
            </a:br>
            <a:r>
              <a:rPr lang="en-US" sz="2000" dirty="0">
                <a:solidFill>
                  <a:schemeClr val="accent1"/>
                </a:solidFill>
              </a:rPr>
              <a:t>Organic reach is at an all time low (2 – 6%)</a:t>
            </a:r>
          </a:p>
        </p:txBody>
      </p:sp>
      <p:pic>
        <p:nvPicPr>
          <p:cNvPr id="13" name="Content Placeholder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3088" y="1295400"/>
            <a:ext cx="4259399" cy="4648200"/>
          </a:xfrm>
        </p:spPr>
      </p:pic>
      <p:sp>
        <p:nvSpPr>
          <p:cNvPr id="3" name="Content Placeholder 2"/>
          <p:cNvSpPr>
            <a:spLocks noGrp="1"/>
          </p:cNvSpPr>
          <p:nvPr>
            <p:ph sz="half" idx="2"/>
          </p:nvPr>
        </p:nvSpPr>
        <p:spPr>
          <a:xfrm>
            <a:off x="4648200" y="1447800"/>
            <a:ext cx="4038600" cy="4953000"/>
          </a:xfrm>
        </p:spPr>
        <p:txBody>
          <a:bodyPr>
            <a:normAutofit fontScale="92500" lnSpcReduction="10000"/>
          </a:bodyPr>
          <a:lstStyle/>
          <a:p>
            <a:r>
              <a:rPr lang="en-US" sz="2000" dirty="0">
                <a:solidFill>
                  <a:schemeClr val="accent1"/>
                </a:solidFill>
              </a:rPr>
              <a:t>Keep your headlines at the right length</a:t>
            </a:r>
          </a:p>
          <a:p>
            <a:pPr lvl="1"/>
            <a:r>
              <a:rPr lang="en-US" sz="2000" dirty="0">
                <a:solidFill>
                  <a:schemeClr val="accent1"/>
                </a:solidFill>
              </a:rPr>
              <a:t>Headlines with 60-100 characters earn the highest CTR</a:t>
            </a:r>
          </a:p>
          <a:p>
            <a:pPr lvl="1"/>
            <a:r>
              <a:rPr lang="en-US" sz="2000" dirty="0">
                <a:solidFill>
                  <a:schemeClr val="accent1"/>
                </a:solidFill>
              </a:rPr>
              <a:t>Ads decrease with headlines with fewer than 60 characters and more than 100 character</a:t>
            </a:r>
          </a:p>
          <a:p>
            <a:r>
              <a:rPr lang="en-US" sz="2000" dirty="0">
                <a:solidFill>
                  <a:schemeClr val="accent1"/>
                </a:solidFill>
              </a:rPr>
              <a:t>Use action verbs</a:t>
            </a:r>
          </a:p>
          <a:p>
            <a:pPr lvl="1"/>
            <a:r>
              <a:rPr lang="en-US" sz="2000" dirty="0">
                <a:solidFill>
                  <a:schemeClr val="accent1"/>
                </a:solidFill>
              </a:rPr>
              <a:t>Examples are </a:t>
            </a:r>
            <a:r>
              <a:rPr lang="en-US" sz="2000" i="1" dirty="0">
                <a:solidFill>
                  <a:schemeClr val="accent1"/>
                </a:solidFill>
              </a:rPr>
              <a:t>get, try subscribe, start</a:t>
            </a:r>
            <a:endParaRPr lang="en-US" sz="2000" dirty="0">
              <a:solidFill>
                <a:schemeClr val="accent1"/>
              </a:solidFill>
            </a:endParaRPr>
          </a:p>
          <a:p>
            <a:r>
              <a:rPr lang="en-US" sz="2000" dirty="0">
                <a:solidFill>
                  <a:schemeClr val="accent1"/>
                </a:solidFill>
              </a:rPr>
              <a:t>Include numbers</a:t>
            </a:r>
          </a:p>
          <a:p>
            <a:r>
              <a:rPr lang="en-US" sz="2000" dirty="0">
                <a:solidFill>
                  <a:schemeClr val="accent1"/>
                </a:solidFill>
              </a:rPr>
              <a:t>Use photos, videos, or slideshow</a:t>
            </a:r>
          </a:p>
          <a:p>
            <a:r>
              <a:rPr lang="en-US" sz="2000" dirty="0">
                <a:solidFill>
                  <a:schemeClr val="accent1"/>
                </a:solidFill>
              </a:rPr>
              <a:t>Include numbers in headlines</a:t>
            </a:r>
          </a:p>
          <a:p>
            <a:r>
              <a:rPr lang="en-US" sz="2000" dirty="0">
                <a:solidFill>
                  <a:schemeClr val="accent1"/>
                </a:solidFill>
              </a:rPr>
              <a:t>Check your analytics for CTR and conversion rate</a:t>
            </a:r>
          </a:p>
          <a:p>
            <a:r>
              <a:rPr lang="en-US" sz="2000" dirty="0">
                <a:solidFill>
                  <a:schemeClr val="accent1"/>
                </a:solidFill>
              </a:rPr>
              <a:t>Target your audience</a:t>
            </a:r>
          </a:p>
          <a:p>
            <a:r>
              <a:rPr lang="en-US" sz="2000" dirty="0">
                <a:solidFill>
                  <a:schemeClr val="accent1"/>
                </a:solidFill>
              </a:rPr>
              <a:t>Select the right advertising goal</a:t>
            </a:r>
          </a:p>
          <a:p>
            <a:pPr marL="0" indent="0">
              <a:buNone/>
            </a:pPr>
            <a:endParaRPr lang="en-US" sz="1900"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779266EC-D7D3-458C-8A37-40451F24BA91}" type="slidenum">
              <a:rPr lang="en-US" smtClean="0"/>
              <a:pPr/>
              <a:t>42</a:t>
            </a:fld>
            <a:endParaRPr lang="en-US"/>
          </a:p>
        </p:txBody>
      </p:sp>
    </p:spTree>
    <p:extLst>
      <p:ext uri="{BB962C8B-B14F-4D97-AF65-F5344CB8AC3E}">
        <p14:creationId xmlns:p14="http://schemas.microsoft.com/office/powerpoint/2010/main" val="3146883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Facebook Ad Features</a:t>
            </a:r>
          </a:p>
        </p:txBody>
      </p:sp>
      <p:sp>
        <p:nvSpPr>
          <p:cNvPr id="3" name="Content Placeholder 2"/>
          <p:cNvSpPr>
            <a:spLocks noGrp="1"/>
          </p:cNvSpPr>
          <p:nvPr>
            <p:ph idx="1"/>
          </p:nvPr>
        </p:nvSpPr>
        <p:spPr/>
        <p:txBody>
          <a:bodyPr>
            <a:normAutofit/>
          </a:bodyPr>
          <a:lstStyle/>
          <a:p>
            <a:r>
              <a:rPr lang="en-US" sz="2000" dirty="0">
                <a:solidFill>
                  <a:schemeClr val="accent1"/>
                </a:solidFill>
              </a:rPr>
              <a:t>Slideshow ads</a:t>
            </a:r>
          </a:p>
          <a:p>
            <a:r>
              <a:rPr lang="en-US" sz="2000" dirty="0">
                <a:solidFill>
                  <a:schemeClr val="accent1"/>
                </a:solidFill>
              </a:rPr>
              <a:t>Video ads</a:t>
            </a:r>
          </a:p>
          <a:p>
            <a:r>
              <a:rPr lang="en-US" sz="2000" dirty="0">
                <a:solidFill>
                  <a:schemeClr val="accent1"/>
                </a:solidFill>
              </a:rPr>
              <a:t>Canvas</a:t>
            </a:r>
          </a:p>
          <a:p>
            <a:r>
              <a:rPr lang="en-US" sz="2000" dirty="0">
                <a:solidFill>
                  <a:schemeClr val="accent1"/>
                </a:solidFill>
              </a:rPr>
              <a:t>Connection targeting</a:t>
            </a:r>
          </a:p>
        </p:txBody>
      </p:sp>
      <p:sp>
        <p:nvSpPr>
          <p:cNvPr id="5" name="Slide Number Placeholder 4"/>
          <p:cNvSpPr>
            <a:spLocks noGrp="1"/>
          </p:cNvSpPr>
          <p:nvPr>
            <p:ph type="sldNum" sz="quarter" idx="12"/>
          </p:nvPr>
        </p:nvSpPr>
        <p:spPr/>
        <p:txBody>
          <a:bodyPr/>
          <a:lstStyle/>
          <a:p>
            <a:fld id="{779266EC-D7D3-458C-8A37-40451F24BA91}" type="slidenum">
              <a:rPr lang="en-US" smtClean="0"/>
              <a:pPr/>
              <a:t>43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581400"/>
            <a:ext cx="5648325" cy="2346325"/>
          </a:xfrm>
          <a:prstGeom prst="rect">
            <a:avLst/>
          </a:prstGeom>
        </p:spPr>
      </p:pic>
    </p:spTree>
    <p:extLst>
      <p:ext uri="{BB962C8B-B14F-4D97-AF65-F5344CB8AC3E}">
        <p14:creationId xmlns:p14="http://schemas.microsoft.com/office/powerpoint/2010/main" val="2059336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Repurpose Your Content</a:t>
            </a:r>
          </a:p>
        </p:txBody>
      </p:sp>
      <p:sp>
        <p:nvSpPr>
          <p:cNvPr id="4" name="Slide Number Placeholder 3"/>
          <p:cNvSpPr>
            <a:spLocks noGrp="1"/>
          </p:cNvSpPr>
          <p:nvPr>
            <p:ph type="sldNum" sz="quarter" idx="12"/>
          </p:nvPr>
        </p:nvSpPr>
        <p:spPr/>
        <p:txBody>
          <a:bodyPr/>
          <a:lstStyle/>
          <a:p>
            <a:fld id="{779266EC-D7D3-458C-8A37-40451F24BA91}" type="slidenum">
              <a:rPr lang="en-US" smtClean="0"/>
              <a:pPr/>
              <a:t>44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1658531"/>
            <a:ext cx="6400800" cy="4894669"/>
          </a:xfrm>
          <a:prstGeom prst="rect">
            <a:avLst/>
          </a:prstGeom>
        </p:spPr>
      </p:pic>
    </p:spTree>
    <p:extLst>
      <p:ext uri="{BB962C8B-B14F-4D97-AF65-F5344CB8AC3E}">
        <p14:creationId xmlns:p14="http://schemas.microsoft.com/office/powerpoint/2010/main" val="2570275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Putting It All Together</a:t>
            </a:r>
          </a:p>
        </p:txBody>
      </p:sp>
      <p:pic>
        <p:nvPicPr>
          <p:cNvPr id="4" name="Content Placeholder 3" descr="puzzle_pieces_house_teamwork_400_wht1.png"/>
          <p:cNvPicPr>
            <a:picLocks noGrp="1" noChangeAspect="1"/>
          </p:cNvPicPr>
          <p:nvPr>
            <p:ph sz="half" idx="1"/>
          </p:nvPr>
        </p:nvPicPr>
        <p:blipFill>
          <a:blip r:embed="rId2" cstate="print"/>
          <a:stretch>
            <a:fillRect/>
          </a:stretch>
        </p:blipFill>
        <p:spPr>
          <a:xfrm>
            <a:off x="666750" y="2572544"/>
            <a:ext cx="3810000" cy="2857500"/>
          </a:xfrm>
        </p:spPr>
      </p:pic>
      <p:sp>
        <p:nvSpPr>
          <p:cNvPr id="5" name="Content Placeholder 4"/>
          <p:cNvSpPr>
            <a:spLocks noGrp="1"/>
          </p:cNvSpPr>
          <p:nvPr>
            <p:ph sz="half" idx="2"/>
          </p:nvPr>
        </p:nvSpPr>
        <p:spPr/>
        <p:txBody>
          <a:bodyPr>
            <a:normAutofit/>
          </a:bodyPr>
          <a:lstStyle/>
          <a:p>
            <a:r>
              <a:rPr lang="en-US" sz="2000" dirty="0">
                <a:solidFill>
                  <a:schemeClr val="accent1"/>
                </a:solidFill>
              </a:rPr>
              <a:t>Use a calendar (preferably one with reminders)</a:t>
            </a:r>
          </a:p>
          <a:p>
            <a:r>
              <a:rPr lang="en-US" sz="2000" dirty="0">
                <a:solidFill>
                  <a:schemeClr val="accent1"/>
                </a:solidFill>
              </a:rPr>
              <a:t>Make a schedule</a:t>
            </a:r>
          </a:p>
          <a:p>
            <a:r>
              <a:rPr lang="en-US" sz="2000" dirty="0">
                <a:solidFill>
                  <a:schemeClr val="accent1"/>
                </a:solidFill>
              </a:rPr>
              <a:t>Devise your campaign to achieve your goals</a:t>
            </a:r>
          </a:p>
          <a:p>
            <a:r>
              <a:rPr lang="en-US" sz="2000" dirty="0">
                <a:solidFill>
                  <a:schemeClr val="accent1"/>
                </a:solidFill>
              </a:rPr>
              <a:t>Measure your goals, and revise if necessary</a:t>
            </a:r>
          </a:p>
          <a:p>
            <a:endParaRPr lang="en-US" sz="20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marL="457200" lvl="1" indent="0">
              <a:buNone/>
            </a:pPr>
            <a:endParaRPr lang="en-US" sz="1600" dirty="0">
              <a:solidFill>
                <a:schemeClr val="tx2">
                  <a:lumMod val="60000"/>
                  <a:lumOff val="40000"/>
                </a:schemeClr>
              </a:solidFill>
            </a:endParaRPr>
          </a:p>
          <a:p>
            <a:pPr marL="457200" lvl="1" indent="0">
              <a:buNone/>
            </a:pPr>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a:p>
            <a:pPr lvl="1"/>
            <a:endParaRPr lang="en-US" sz="1600"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779266EC-D7D3-458C-8A37-40451F24BA91}"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solidFill>
                  <a:schemeClr val="accent1"/>
                </a:solidFill>
                <a:latin typeface="Brush Script MT" panose="03060802040406070304" pitchFamily="66" charset="0"/>
              </a:rPr>
              <a:t>Thank You!</a:t>
            </a: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752600"/>
            <a:ext cx="5384292" cy="3017675"/>
          </a:xfrm>
        </p:spPr>
      </p:pic>
      <p:sp>
        <p:nvSpPr>
          <p:cNvPr id="3" name="Slide Number Placeholder 2"/>
          <p:cNvSpPr>
            <a:spLocks noGrp="1"/>
          </p:cNvSpPr>
          <p:nvPr>
            <p:ph type="sldNum" sz="quarter" idx="12"/>
          </p:nvPr>
        </p:nvSpPr>
        <p:spPr/>
        <p:txBody>
          <a:bodyPr/>
          <a:lstStyle/>
          <a:p>
            <a:fld id="{779266EC-D7D3-458C-8A37-40451F24BA91}" type="slidenum">
              <a:rPr lang="en-US" smtClean="0"/>
              <a:pPr/>
              <a:t>46</a:t>
            </a:fld>
            <a:endParaRPr lang="en-US"/>
          </a:p>
        </p:txBody>
      </p:sp>
      <p:sp>
        <p:nvSpPr>
          <p:cNvPr id="4" name="TextBox 3"/>
          <p:cNvSpPr txBox="1"/>
          <p:nvPr/>
        </p:nvSpPr>
        <p:spPr>
          <a:xfrm>
            <a:off x="0" y="4648200"/>
            <a:ext cx="8763000" cy="1661993"/>
          </a:xfrm>
          <a:prstGeom prst="rect">
            <a:avLst/>
          </a:prstGeom>
          <a:noFill/>
        </p:spPr>
        <p:txBody>
          <a:bodyPr wrap="square" rtlCol="0">
            <a:spAutoFit/>
          </a:bodyPr>
          <a:lstStyle/>
          <a:p>
            <a:pPr algn="ctr"/>
            <a:r>
              <a:rPr lang="en-US" sz="2800" b="1" dirty="0">
                <a:solidFill>
                  <a:schemeClr val="accent1"/>
                </a:solidFill>
              </a:rPr>
              <a:t>www.BlueSalamanderSolutions.com</a:t>
            </a:r>
          </a:p>
          <a:p>
            <a:pPr algn="ctr"/>
            <a:r>
              <a:rPr lang="en-US" sz="2800" b="1" dirty="0">
                <a:solidFill>
                  <a:srgbClr val="00B050"/>
                </a:solidFill>
              </a:rPr>
              <a:t>803-270-3762</a:t>
            </a:r>
          </a:p>
          <a:p>
            <a:pPr algn="ctr"/>
            <a:r>
              <a:rPr lang="en-US" sz="2800" b="1" dirty="0">
                <a:solidFill>
                  <a:schemeClr val="accent1"/>
                </a:solidFill>
              </a:rPr>
              <a:t>laura@bluesalamandersolutions.com</a:t>
            </a:r>
          </a:p>
          <a:p>
            <a:endParaRPr lang="en-US" dirty="0"/>
          </a:p>
        </p:txBody>
      </p:sp>
    </p:spTree>
    <p:extLst>
      <p:ext uri="{BB962C8B-B14F-4D97-AF65-F5344CB8AC3E}">
        <p14:creationId xmlns:p14="http://schemas.microsoft.com/office/powerpoint/2010/main" val="348391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a:bodyPr>
          <a:lstStyle/>
          <a:p>
            <a:pPr algn="ctr"/>
            <a:r>
              <a:rPr lang="en-US" sz="4400" dirty="0">
                <a:solidFill>
                  <a:schemeClr val="accent1"/>
                </a:solidFill>
              </a:rPr>
              <a:t>YouTube</a:t>
            </a:r>
            <a:br>
              <a:rPr lang="en-US" dirty="0">
                <a:solidFill>
                  <a:schemeClr val="accent1"/>
                </a:solidFill>
              </a:rPr>
            </a:br>
            <a:r>
              <a:rPr lang="en-US" sz="2000" b="1" dirty="0" err="1">
                <a:solidFill>
                  <a:schemeClr val="accent1"/>
                </a:solidFill>
              </a:rPr>
              <a:t>YouTube</a:t>
            </a:r>
            <a:r>
              <a:rPr lang="en-US" sz="2000" b="1" dirty="0">
                <a:solidFill>
                  <a:schemeClr val="accent1"/>
                </a:solidFill>
              </a:rPr>
              <a:t> </a:t>
            </a:r>
            <a:r>
              <a:rPr lang="en-US" sz="2000" dirty="0">
                <a:solidFill>
                  <a:schemeClr val="accent1"/>
                </a:solidFill>
              </a:rPr>
              <a:t>is an video sharing website where you can create a channel with a Gmail account.</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8650" y="2921794"/>
            <a:ext cx="3886200" cy="2159000"/>
          </a:xfrm>
        </p:spPr>
      </p:pic>
      <p:sp>
        <p:nvSpPr>
          <p:cNvPr id="4" name="Content Placeholder 3"/>
          <p:cNvSpPr>
            <a:spLocks noGrp="1"/>
          </p:cNvSpPr>
          <p:nvPr>
            <p:ph sz="half" idx="2"/>
          </p:nvPr>
        </p:nvSpPr>
        <p:spPr>
          <a:xfrm>
            <a:off x="4648200" y="2743200"/>
            <a:ext cx="4038600" cy="3124201"/>
          </a:xfrm>
        </p:spPr>
        <p:txBody>
          <a:bodyPr>
            <a:normAutofit/>
          </a:bodyPr>
          <a:lstStyle/>
          <a:p>
            <a:pPr marL="0" lvl="0" indent="0">
              <a:buNone/>
            </a:pPr>
            <a:r>
              <a:rPr lang="en-US" sz="2000" dirty="0">
                <a:solidFill>
                  <a:schemeClr val="accent1"/>
                </a:solidFill>
              </a:rPr>
              <a:t>Features:</a:t>
            </a:r>
          </a:p>
          <a:p>
            <a:pPr lvl="1"/>
            <a:r>
              <a:rPr lang="en-US" sz="2000" dirty="0">
                <a:solidFill>
                  <a:schemeClr val="accent1"/>
                </a:solidFill>
              </a:rPr>
              <a:t>Allows you to edit videos</a:t>
            </a:r>
          </a:p>
          <a:p>
            <a:pPr lvl="1"/>
            <a:r>
              <a:rPr lang="en-US" sz="2000" dirty="0">
                <a:solidFill>
                  <a:schemeClr val="accent1"/>
                </a:solidFill>
              </a:rPr>
              <a:t>Allows you to embed videos into websites or social media and create a following</a:t>
            </a:r>
          </a:p>
          <a:p>
            <a:pPr lvl="1"/>
            <a:r>
              <a:rPr lang="en-US" sz="2000" dirty="0">
                <a:solidFill>
                  <a:schemeClr val="accent1"/>
                </a:solidFill>
              </a:rPr>
              <a:t>Allows disabling of ads</a:t>
            </a:r>
          </a:p>
          <a:p>
            <a:pPr lvl="1"/>
            <a:r>
              <a:rPr lang="en-US" sz="2000" dirty="0">
                <a:solidFill>
                  <a:schemeClr val="accent1"/>
                </a:solidFill>
              </a:rPr>
              <a:t>Can be used with Google </a:t>
            </a:r>
            <a:r>
              <a:rPr lang="en-US" sz="2000" dirty="0" err="1">
                <a:solidFill>
                  <a:schemeClr val="accent1"/>
                </a:solidFill>
              </a:rPr>
              <a:t>Adwords</a:t>
            </a:r>
            <a:endParaRPr lang="en-US" sz="2000" dirty="0">
              <a:solidFill>
                <a:schemeClr val="accent1"/>
              </a:solidFill>
            </a:endParaRPr>
          </a:p>
          <a:p>
            <a:pPr lvl="1"/>
            <a:r>
              <a:rPr lang="en-US" sz="2000" dirty="0">
                <a:solidFill>
                  <a:schemeClr val="accent1"/>
                </a:solidFill>
              </a:rPr>
              <a:t>Resources:  </a:t>
            </a:r>
            <a:r>
              <a:rPr lang="en-US" sz="2000" u="sng" dirty="0">
                <a:solidFill>
                  <a:schemeClr val="accent1"/>
                </a:solidFill>
                <a:hlinkClick r:id="rId4"/>
              </a:rPr>
              <a:t>YouTube Tips for Business</a:t>
            </a:r>
            <a:endParaRPr lang="en-US" sz="2000" dirty="0">
              <a:solidFill>
                <a:schemeClr val="accent1"/>
              </a:solidFill>
            </a:endParaRPr>
          </a:p>
          <a:p>
            <a:pPr marL="0" lvl="0" indent="0">
              <a:buNone/>
            </a:pPr>
            <a:endParaRPr lang="en-US"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779266EC-D7D3-458C-8A37-40451F24BA91}" type="slidenum">
              <a:rPr lang="en-US" smtClean="0"/>
              <a:pPr/>
              <a:t>5</a:t>
            </a:fld>
            <a:endParaRPr lang="en-US"/>
          </a:p>
        </p:txBody>
      </p:sp>
    </p:spTree>
    <p:extLst>
      <p:ext uri="{BB962C8B-B14F-4D97-AF65-F5344CB8AC3E}">
        <p14:creationId xmlns:p14="http://schemas.microsoft.com/office/powerpoint/2010/main" val="121966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normAutofit fontScale="90000"/>
          </a:bodyPr>
          <a:lstStyle/>
          <a:p>
            <a:pPr lvl="0" algn="ctr"/>
            <a:r>
              <a:rPr lang="en-US" sz="4900" dirty="0">
                <a:solidFill>
                  <a:schemeClr val="accent1"/>
                </a:solidFill>
              </a:rPr>
              <a:t>LinkedIn</a:t>
            </a:r>
            <a:br>
              <a:rPr lang="en-US" dirty="0">
                <a:solidFill>
                  <a:schemeClr val="accent1"/>
                </a:solidFill>
              </a:rPr>
            </a:br>
            <a:r>
              <a:rPr lang="en-US" sz="2200" dirty="0">
                <a:solidFill>
                  <a:schemeClr val="accent1"/>
                </a:solidFill>
              </a:rPr>
              <a:t>LinkedIn is a Professions Networking Platform, which works well with B2B organizations, and allows you to network with other professionals.</a:t>
            </a:r>
            <a:br>
              <a:rPr lang="en-US" sz="1900" dirty="0">
                <a:solidFill>
                  <a:schemeClr val="accent1"/>
                </a:solidFill>
              </a:rPr>
            </a:br>
            <a:br>
              <a:rPr lang="en-US" sz="1900" dirty="0">
                <a:solidFill>
                  <a:schemeClr val="accent1"/>
                </a:solidFill>
              </a:rPr>
            </a:br>
            <a:br>
              <a:rPr lang="en-US" sz="1400" dirty="0"/>
            </a:br>
            <a:endParaRPr lang="en-US" sz="1400" dirty="0">
              <a:solidFill>
                <a:schemeClr val="accent1"/>
              </a:solidFill>
            </a:endParaRP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981199"/>
            <a:ext cx="3886200" cy="3657601"/>
          </a:xfrm>
        </p:spPr>
      </p:pic>
      <p:sp>
        <p:nvSpPr>
          <p:cNvPr id="4" name="Content Placeholder 3"/>
          <p:cNvSpPr>
            <a:spLocks noGrp="1"/>
          </p:cNvSpPr>
          <p:nvPr>
            <p:ph sz="half" idx="2"/>
          </p:nvPr>
        </p:nvSpPr>
        <p:spPr>
          <a:xfrm>
            <a:off x="4648200" y="2057400"/>
            <a:ext cx="4038600" cy="3810001"/>
          </a:xfrm>
        </p:spPr>
        <p:txBody>
          <a:bodyPr>
            <a:normAutofit/>
          </a:bodyPr>
          <a:lstStyle/>
          <a:p>
            <a:pPr marL="0" lvl="0" indent="0">
              <a:buNone/>
            </a:pPr>
            <a:r>
              <a:rPr lang="en-US" dirty="0">
                <a:solidFill>
                  <a:schemeClr val="accent1"/>
                </a:solidFill>
              </a:rPr>
              <a:t>Options:</a:t>
            </a:r>
          </a:p>
          <a:p>
            <a:pPr lvl="0"/>
            <a:r>
              <a:rPr lang="en-US" sz="1900" dirty="0">
                <a:solidFill>
                  <a:schemeClr val="accent1"/>
                </a:solidFill>
              </a:rPr>
              <a:t>Share articles, documents, photos, courses, or updates</a:t>
            </a:r>
          </a:p>
          <a:p>
            <a:pPr lvl="0"/>
            <a:r>
              <a:rPr lang="en-US" sz="1900" dirty="0">
                <a:solidFill>
                  <a:schemeClr val="accent1"/>
                </a:solidFill>
              </a:rPr>
              <a:t>Create Leads</a:t>
            </a:r>
          </a:p>
          <a:p>
            <a:pPr lvl="0"/>
            <a:r>
              <a:rPr lang="en-US" sz="1900" dirty="0">
                <a:solidFill>
                  <a:schemeClr val="accent1"/>
                </a:solidFill>
              </a:rPr>
              <a:t>Show Projects</a:t>
            </a:r>
          </a:p>
          <a:p>
            <a:pPr lvl="0"/>
            <a:r>
              <a:rPr lang="en-US" sz="1900" dirty="0">
                <a:solidFill>
                  <a:schemeClr val="accent1"/>
                </a:solidFill>
              </a:rPr>
              <a:t>Join Groups</a:t>
            </a:r>
          </a:p>
          <a:p>
            <a:pPr lvl="0"/>
            <a:r>
              <a:rPr lang="en-US" sz="1900" dirty="0">
                <a:solidFill>
                  <a:schemeClr val="accent1"/>
                </a:solidFill>
              </a:rPr>
              <a:t>Connect with other professionals</a:t>
            </a:r>
          </a:p>
          <a:p>
            <a:pPr lvl="0"/>
            <a:r>
              <a:rPr lang="en-US" sz="1900" dirty="0">
                <a:solidFill>
                  <a:schemeClr val="accent1"/>
                </a:solidFill>
              </a:rPr>
              <a:t>Use as Networking tool to meet like-minded professionals</a:t>
            </a:r>
          </a:p>
          <a:p>
            <a:pPr lvl="0"/>
            <a:r>
              <a:rPr lang="en-US" sz="1900" dirty="0">
                <a:solidFill>
                  <a:schemeClr val="accent1"/>
                </a:solidFill>
              </a:rPr>
              <a:t>Resources: </a:t>
            </a:r>
            <a:r>
              <a:rPr lang="en-US" sz="1900" dirty="0">
                <a:solidFill>
                  <a:schemeClr val="accent1"/>
                </a:solidFill>
                <a:hlinkClick r:id="rId4"/>
              </a:rPr>
              <a:t>45 Experts Share Their Biggest Linkedin Marketing Strategy</a:t>
            </a:r>
            <a:endParaRPr lang="en-US" sz="1900" dirty="0">
              <a:solidFill>
                <a:schemeClr val="accent1"/>
              </a:solidFill>
            </a:endParaRPr>
          </a:p>
          <a:p>
            <a:pPr marL="0" lvl="0" indent="0">
              <a:buNone/>
            </a:pPr>
            <a:endParaRPr lang="en-US"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779266EC-D7D3-458C-8A37-40451F24BA91}" type="slidenum">
              <a:rPr lang="en-US" smtClean="0"/>
              <a:pPr/>
              <a:t>6</a:t>
            </a:fld>
            <a:endParaRPr lang="en-US"/>
          </a:p>
        </p:txBody>
      </p:sp>
    </p:spTree>
    <p:extLst>
      <p:ext uri="{BB962C8B-B14F-4D97-AF65-F5344CB8AC3E}">
        <p14:creationId xmlns:p14="http://schemas.microsoft.com/office/powerpoint/2010/main" val="400938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accent1"/>
                </a:solidFill>
              </a:rPr>
              <a:t>Other Platforms</a:t>
            </a:r>
            <a:br>
              <a:rPr lang="en-US" dirty="0">
                <a:solidFill>
                  <a:schemeClr val="accent1"/>
                </a:solidFill>
              </a:rPr>
            </a:br>
            <a:r>
              <a:rPr lang="en-US" sz="2000" b="1" dirty="0">
                <a:solidFill>
                  <a:schemeClr val="accent1"/>
                </a:solidFill>
              </a:rPr>
              <a:t>Blogs and Apps </a:t>
            </a:r>
            <a:r>
              <a:rPr lang="en-US" sz="2000" dirty="0">
                <a:solidFill>
                  <a:schemeClr val="accent1"/>
                </a:solidFill>
              </a:rPr>
              <a:t>can be a great supplement to your other platforms.</a:t>
            </a:r>
          </a:p>
        </p:txBody>
      </p:sp>
      <p:sp>
        <p:nvSpPr>
          <p:cNvPr id="10" name="Text Placeholder 9"/>
          <p:cNvSpPr>
            <a:spLocks noGrp="1"/>
          </p:cNvSpPr>
          <p:nvPr>
            <p:ph type="body" idx="1"/>
          </p:nvPr>
        </p:nvSpPr>
        <p:spPr>
          <a:xfrm>
            <a:off x="457200" y="3733800"/>
            <a:ext cx="4040188" cy="2590800"/>
          </a:xfrm>
        </p:spPr>
        <p:txBody>
          <a:bodyPr>
            <a:normAutofit/>
          </a:bodyPr>
          <a:lstStyle/>
          <a:p>
            <a:pPr marL="342900" lvl="0" indent="-342900">
              <a:buFont typeface="Arial" panose="020B0604020202020204" pitchFamily="34" charset="0"/>
              <a:buChar char="•"/>
            </a:pPr>
            <a:r>
              <a:rPr lang="en-US" sz="1900" b="0" dirty="0">
                <a:solidFill>
                  <a:schemeClr val="accent1"/>
                </a:solidFill>
              </a:rPr>
              <a:t>Regularly updated website that allows for users to contribute</a:t>
            </a:r>
          </a:p>
          <a:p>
            <a:pPr marL="342900" lvl="0" indent="-342900">
              <a:buFont typeface="Arial" panose="020B0604020202020204" pitchFamily="34" charset="0"/>
              <a:buChar char="•"/>
            </a:pPr>
            <a:r>
              <a:rPr lang="en-US" sz="1900" b="0" dirty="0">
                <a:solidFill>
                  <a:schemeClr val="accent1"/>
                </a:solidFill>
              </a:rPr>
              <a:t>Great for using in conjunction with other Platforms</a:t>
            </a:r>
          </a:p>
          <a:p>
            <a:pPr marL="342900" lvl="0" indent="-342900">
              <a:buFont typeface="Arial" panose="020B0604020202020204" pitchFamily="34" charset="0"/>
              <a:buChar char="•"/>
            </a:pPr>
            <a:r>
              <a:rPr lang="en-US" sz="1900" b="0" dirty="0">
                <a:solidFill>
                  <a:schemeClr val="accent1"/>
                </a:solidFill>
              </a:rPr>
              <a:t>Resources: </a:t>
            </a:r>
            <a:r>
              <a:rPr lang="en-US" sz="1900" b="0" dirty="0">
                <a:solidFill>
                  <a:schemeClr val="accent1"/>
                </a:solidFill>
                <a:hlinkClick r:id="rId3"/>
              </a:rPr>
              <a:t>Writing a Successful Blog</a:t>
            </a:r>
            <a:endParaRPr lang="en-US" sz="1900" b="0" dirty="0">
              <a:solidFill>
                <a:schemeClr val="accent1"/>
              </a:solidFill>
            </a:endParaRPr>
          </a:p>
          <a:p>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32051" y="1623219"/>
            <a:ext cx="1905000" cy="1905000"/>
          </a:xfrm>
        </p:spPr>
      </p:pic>
      <p:sp>
        <p:nvSpPr>
          <p:cNvPr id="4" name="Content Placeholder 3"/>
          <p:cNvSpPr>
            <a:spLocks noGrp="1"/>
          </p:cNvSpPr>
          <p:nvPr>
            <p:ph sz="quarter" idx="4"/>
          </p:nvPr>
        </p:nvSpPr>
        <p:spPr>
          <a:xfrm>
            <a:off x="4645025" y="4038600"/>
            <a:ext cx="4041775" cy="2590800"/>
          </a:xfrm>
        </p:spPr>
        <p:txBody>
          <a:bodyPr>
            <a:normAutofit/>
          </a:bodyPr>
          <a:lstStyle/>
          <a:p>
            <a:pPr lvl="0"/>
            <a:r>
              <a:rPr lang="en-US" sz="1900" dirty="0">
                <a:solidFill>
                  <a:schemeClr val="accent1"/>
                </a:solidFill>
              </a:rPr>
              <a:t>Podcast Apps</a:t>
            </a:r>
          </a:p>
          <a:p>
            <a:pPr lvl="0"/>
            <a:r>
              <a:rPr lang="en-US" sz="1900" dirty="0">
                <a:solidFill>
                  <a:schemeClr val="accent1"/>
                </a:solidFill>
              </a:rPr>
              <a:t>NextDoor</a:t>
            </a:r>
          </a:p>
          <a:p>
            <a:r>
              <a:rPr lang="en-US" sz="1900" dirty="0">
                <a:solidFill>
                  <a:schemeClr val="accent1"/>
                </a:solidFill>
              </a:rPr>
              <a:t>Resources:  </a:t>
            </a:r>
            <a:r>
              <a:rPr lang="en-US" sz="1900" u="sng" dirty="0">
                <a:solidFill>
                  <a:schemeClr val="accent1"/>
                </a:solidFill>
                <a:hlinkClick r:id="rId5"/>
              </a:rPr>
              <a:t>Best Social Media Apps</a:t>
            </a:r>
            <a:br>
              <a:rPr lang="en-US" sz="2000" dirty="0">
                <a:solidFill>
                  <a:schemeClr val="accent1"/>
                </a:solidFill>
              </a:rPr>
            </a:br>
            <a:endParaRPr lang="en-US" sz="2000" dirty="0">
              <a:solidFill>
                <a:schemeClr val="accent1"/>
              </a:solidFill>
            </a:endParaRPr>
          </a:p>
          <a:p>
            <a:pPr marL="0" lvl="0" indent="0">
              <a:buNone/>
            </a:pPr>
            <a:endParaRPr lang="en-US" dirty="0">
              <a:solidFill>
                <a:schemeClr val="tx2">
                  <a:lumMod val="60000"/>
                  <a:lumOff val="40000"/>
                </a:schemeClr>
              </a:solidFill>
            </a:endParaRPr>
          </a:p>
        </p:txBody>
      </p:sp>
      <p:sp>
        <p:nvSpPr>
          <p:cNvPr id="3" name="Slide Number Placeholder 2"/>
          <p:cNvSpPr>
            <a:spLocks noGrp="1"/>
          </p:cNvSpPr>
          <p:nvPr>
            <p:ph type="sldNum" sz="quarter" idx="12"/>
          </p:nvPr>
        </p:nvSpPr>
        <p:spPr>
          <a:xfrm flipH="1">
            <a:off x="6096000" y="6477000"/>
            <a:ext cx="457200" cy="244475"/>
          </a:xfrm>
        </p:spPr>
        <p:txBody>
          <a:bodyPr/>
          <a:lstStyle/>
          <a:p>
            <a:fld id="{779266EC-D7D3-458C-8A37-40451F24BA91}" type="slidenum">
              <a:rPr lang="en-US" smtClean="0"/>
              <a:pPr/>
              <a:t>7</a:t>
            </a:fld>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6249" y="1556959"/>
            <a:ext cx="2219325" cy="1872041"/>
          </a:xfrm>
          <a:prstGeom prst="rect">
            <a:avLst/>
          </a:prstGeom>
        </p:spPr>
      </p:pic>
    </p:spTree>
    <p:extLst>
      <p:ext uri="{BB962C8B-B14F-4D97-AF65-F5344CB8AC3E}">
        <p14:creationId xmlns:p14="http://schemas.microsoft.com/office/powerpoint/2010/main" val="201830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525"/>
          </a:xfrm>
        </p:spPr>
        <p:txBody>
          <a:bodyPr>
            <a:normAutofit fontScale="90000"/>
          </a:bodyPr>
          <a:lstStyle/>
          <a:p>
            <a:pPr algn="ctr"/>
            <a:r>
              <a:rPr lang="en-US" sz="4900" dirty="0">
                <a:solidFill>
                  <a:schemeClr val="accent1"/>
                </a:solidFill>
              </a:rPr>
              <a:t>Social</a:t>
            </a:r>
            <a:r>
              <a:rPr lang="en-US" sz="4400" dirty="0">
                <a:solidFill>
                  <a:schemeClr val="accent1"/>
                </a:solidFill>
              </a:rPr>
              <a:t> Media Trends</a:t>
            </a:r>
            <a:br>
              <a:rPr lang="en-US" dirty="0">
                <a:solidFill>
                  <a:schemeClr val="accent1"/>
                </a:solidFill>
              </a:rPr>
            </a:br>
            <a:r>
              <a:rPr lang="en-US" sz="2000" dirty="0">
                <a:solidFill>
                  <a:schemeClr val="tx2">
                    <a:lumMod val="60000"/>
                    <a:lumOff val="40000"/>
                  </a:schemeClr>
                </a:solidFill>
              </a:rPr>
              <a:t>Source: </a:t>
            </a:r>
            <a:r>
              <a:rPr lang="en-US" sz="2000" dirty="0">
                <a:solidFill>
                  <a:schemeClr val="tx2">
                    <a:lumMod val="60000"/>
                    <a:lumOff val="40000"/>
                  </a:schemeClr>
                </a:solidFill>
                <a:hlinkClick r:id="rId3"/>
              </a:rPr>
              <a:t>Pew Research Center</a:t>
            </a:r>
            <a:endParaRPr lang="en-US" sz="2000" dirty="0">
              <a:solidFill>
                <a:schemeClr val="accent1"/>
              </a:solidFill>
            </a:endParaRPr>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1173163"/>
            <a:ext cx="7924800" cy="5303837"/>
          </a:xfrm>
        </p:spPr>
      </p:pic>
      <p:sp>
        <p:nvSpPr>
          <p:cNvPr id="3" name="Slide Number Placeholder 2"/>
          <p:cNvSpPr>
            <a:spLocks noGrp="1"/>
          </p:cNvSpPr>
          <p:nvPr>
            <p:ph type="sldNum" sz="quarter" idx="12"/>
          </p:nvPr>
        </p:nvSpPr>
        <p:spPr/>
        <p:txBody>
          <a:bodyPr/>
          <a:lstStyle/>
          <a:p>
            <a:fld id="{779266EC-D7D3-458C-8A37-40451F24BA91}" type="slidenum">
              <a:rPr lang="en-US" smtClean="0"/>
              <a:pPr/>
              <a:t>8</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95400"/>
            <a:ext cx="9144000" cy="5289357"/>
          </a:xfrm>
          <a:prstGeom prst="rect">
            <a:avLst/>
          </a:prstGeom>
        </p:spPr>
      </p:pic>
    </p:spTree>
    <p:extLst>
      <p:ext uri="{BB962C8B-B14F-4D97-AF65-F5344CB8AC3E}">
        <p14:creationId xmlns:p14="http://schemas.microsoft.com/office/powerpoint/2010/main" val="129259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400" dirty="0">
                <a:solidFill>
                  <a:schemeClr val="accent1"/>
                </a:solidFill>
              </a:rPr>
              <a:t>Creating a Strategy for Campaigns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078" y="1600200"/>
            <a:ext cx="6947744" cy="3982244"/>
          </a:xfrm>
        </p:spPr>
      </p:pic>
      <p:sp>
        <p:nvSpPr>
          <p:cNvPr id="5" name="Slide Number Placeholder 4"/>
          <p:cNvSpPr>
            <a:spLocks noGrp="1"/>
          </p:cNvSpPr>
          <p:nvPr>
            <p:ph type="sldNum" sz="quarter" idx="12"/>
          </p:nvPr>
        </p:nvSpPr>
        <p:spPr/>
        <p:txBody>
          <a:bodyPr/>
          <a:lstStyle/>
          <a:p>
            <a:fld id="{779266EC-D7D3-458C-8A37-40451F24BA91}" type="slidenum">
              <a:rPr lang="en-US" smtClean="0"/>
              <a:pPr/>
              <a:t>9</a:t>
            </a:fld>
            <a:endParaRPr lang="en-US"/>
          </a:p>
        </p:txBody>
      </p:sp>
    </p:spTree>
    <p:extLst>
      <p:ext uri="{BB962C8B-B14F-4D97-AF65-F5344CB8AC3E}">
        <p14:creationId xmlns:p14="http://schemas.microsoft.com/office/powerpoint/2010/main" val="3903076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9390</TotalTime>
  <Words>1078</Words>
  <Application>Microsoft Office PowerPoint</Application>
  <PresentationFormat>On-screen Show (4:3)</PresentationFormat>
  <Paragraphs>302</Paragraphs>
  <Slides>46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Brush Script MT</vt:lpstr>
      <vt:lpstr>Calibri</vt:lpstr>
      <vt:lpstr>Calibri Light</vt:lpstr>
      <vt:lpstr>Open Sans</vt:lpstr>
      <vt:lpstr>Office Theme</vt:lpstr>
      <vt:lpstr>Social Media Marketing</vt:lpstr>
      <vt:lpstr>Where do I start? Social media:  Websites and apps than enable users to create  and share content to participate in social networking</vt:lpstr>
      <vt:lpstr>Pinterest Pinterest is an online site where you can save (pin) and organize images and videos into different groupings (boards). You can upload images and videos yourself, or you can add images and videos that you’ve  found on other web sites. You can also “re-pin” pictures and videos that other people have added to their Pinterest boards. </vt:lpstr>
      <vt:lpstr>Google + Google + allows businesses to connect with fans, join communities, and also works with Google search engines. </vt:lpstr>
      <vt:lpstr>YouTube YouTube is an video sharing website where you can create a channel with a Gmail account.</vt:lpstr>
      <vt:lpstr>LinkedIn LinkedIn is a Professions Networking Platform, which works well with B2B organizations, and allows you to network with other professionals.   </vt:lpstr>
      <vt:lpstr>Other Platforms Blogs and Apps can be a great supplement to your other platforms.</vt:lpstr>
      <vt:lpstr>Social Media Trends Source: Pew Research Center</vt:lpstr>
      <vt:lpstr>Creating a Strategy for Campaigns</vt:lpstr>
      <vt:lpstr>What are you trying to accomplish? What actions will help you achieve these goals?</vt:lpstr>
      <vt:lpstr>Social Media Management Tools</vt:lpstr>
      <vt:lpstr>How Often Should I Post? Source: Constant Contact:         Social Media Posting Guidelines</vt:lpstr>
      <vt:lpstr>Twitter Source: Pew Research Center</vt:lpstr>
      <vt:lpstr>Twitter Uses</vt:lpstr>
      <vt:lpstr>Best Practices </vt:lpstr>
      <vt:lpstr>Hashtags Hashtag: A word or phrase preceded by a hash or pound sign (#) and used to identify message on a single topic messages on a specific topic.</vt:lpstr>
      <vt:lpstr>Hashtags Best Practices</vt:lpstr>
      <vt:lpstr>Research Trending Hashtags</vt:lpstr>
      <vt:lpstr>…than to associate your product  with domestic violence  #oops </vt:lpstr>
      <vt:lpstr>Best Practices Use a consistent voice</vt:lpstr>
      <vt:lpstr>Think Before You Post #toosoon #oops </vt:lpstr>
      <vt:lpstr>Live Stream Video</vt:lpstr>
      <vt:lpstr>Periscope Overview</vt:lpstr>
      <vt:lpstr>Facebook</vt:lpstr>
      <vt:lpstr>Best Practices</vt:lpstr>
      <vt:lpstr>Don’t oversell.  Promote. Your audience doesn’t want to hear about your product.  They want to know how your product can solve a problem for them.</vt:lpstr>
      <vt:lpstr>Add a Call to Action</vt:lpstr>
      <vt:lpstr>Automated Customer Service Always be available</vt:lpstr>
      <vt:lpstr>Real Time Customer Service Enable Instant Replies </vt:lpstr>
      <vt:lpstr>Tips for Effective Posts</vt:lpstr>
      <vt:lpstr>Add Events to Facebook</vt:lpstr>
      <vt:lpstr>Use 360 Video</vt:lpstr>
      <vt:lpstr>Inform your Audience</vt:lpstr>
      <vt:lpstr>Facebook Live</vt:lpstr>
      <vt:lpstr>Livestream Your Content</vt:lpstr>
      <vt:lpstr>Artificial intelligence</vt:lpstr>
      <vt:lpstr>Facebook chatbot</vt:lpstr>
      <vt:lpstr>Facebook chatbot example</vt:lpstr>
      <vt:lpstr>Measure your results</vt:lpstr>
      <vt:lpstr>Analyze reactions using Insights</vt:lpstr>
      <vt:lpstr>Facebook Ads</vt:lpstr>
      <vt:lpstr>Facebook Ads Best Practices Organic reach is at an all time low (2 – 6%)</vt:lpstr>
      <vt:lpstr>Facebook Ad Features</vt:lpstr>
      <vt:lpstr>Repurpose Your Content</vt:lpstr>
      <vt:lpstr>Putting It All Together</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 is More</dc:title>
  <dc:creator>Laura</dc:creator>
  <cp:lastModifiedBy>Laura Gibbons</cp:lastModifiedBy>
  <cp:revision>162</cp:revision>
  <cp:lastPrinted>2016-04-21T21:49:18Z</cp:lastPrinted>
  <dcterms:created xsi:type="dcterms:W3CDTF">2015-01-21T23:47:28Z</dcterms:created>
  <dcterms:modified xsi:type="dcterms:W3CDTF">2017-04-28T11:59:30Z</dcterms:modified>
</cp:coreProperties>
</file>