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Shape 12"/>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Title Text</a:t>
            </a:r>
          </a:p>
        </p:txBody>
      </p:sp>
      <p:sp>
        <p:nvSpPr>
          <p:cNvPr id="93" name="Shape 9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Shape 101"/>
          <p:cNvSpPr/>
          <p:nvPr>
            <p:ph type="title"/>
          </p:nvPr>
        </p:nvSpPr>
        <p:spPr>
          <a:xfrm>
            <a:off x="8724900" y="365125"/>
            <a:ext cx="2628900" cy="5811838"/>
          </a:xfrm>
          <a:prstGeom prst="rect">
            <a:avLst/>
          </a:prstGeom>
        </p:spPr>
        <p:txBody>
          <a:bodyPr/>
          <a:lstStyle/>
          <a:p>
            <a:pPr/>
            <a:r>
              <a:t>Title Text</a:t>
            </a:r>
          </a:p>
        </p:txBody>
      </p:sp>
      <p:sp>
        <p:nvSpPr>
          <p:cNvPr id="102" name="Shape 102"/>
          <p:cNvSpPr/>
          <p:nvPr>
            <p:ph type="body" idx="1"/>
          </p:nvPr>
        </p:nvSpPr>
        <p:spPr>
          <a:xfrm>
            <a:off x="838200" y="365125"/>
            <a:ext cx="77343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Shape 30"/>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839787" y="365125"/>
            <a:ext cx="10515601" cy="1325563"/>
          </a:xfrm>
          <a:prstGeom prst="rect">
            <a:avLst/>
          </a:prstGeom>
        </p:spPr>
        <p:txBody>
          <a:bodyPr/>
          <a:lstStyle/>
          <a:p>
            <a:pPr/>
            <a:r>
              <a:t>Title Text</a:t>
            </a:r>
          </a:p>
        </p:txBody>
      </p:sp>
      <p:sp>
        <p:nvSpPr>
          <p:cNvPr id="48" name="Shape 48"/>
          <p:cNvSpPr/>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Shape 73"/>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Shape 83"/>
          <p:cNvSpPr/>
          <p:nvPr>
            <p:ph type="pic" sz="half" idx="13"/>
          </p:nvPr>
        </p:nvSpPr>
        <p:spPr>
          <a:xfrm>
            <a:off x="5183187" y="987425"/>
            <a:ext cx="6172201" cy="4873625"/>
          </a:xfrm>
          <a:prstGeom prst="rect">
            <a:avLst/>
          </a:prstGeom>
        </p:spPr>
        <p:txBody>
          <a:bodyPr lIns="91439" rIns="91439">
            <a:noAutofit/>
          </a:bodyPr>
          <a:lstStyle/>
          <a:p>
            <a:pPr/>
          </a:p>
        </p:txBody>
      </p:sp>
      <p:sp>
        <p:nvSpPr>
          <p:cNvPr id="84" name="Shape 84"/>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ctrTitle"/>
          </p:nvPr>
        </p:nvSpPr>
        <p:spPr>
          <a:xfrm>
            <a:off x="1524000" y="601155"/>
            <a:ext cx="9144000" cy="2387601"/>
          </a:xfrm>
          <a:prstGeom prst="rect">
            <a:avLst/>
          </a:prstGeom>
        </p:spPr>
        <p:txBody>
          <a:bodyPr/>
          <a:lstStyle/>
          <a:p>
            <a:pPr defTabSz="886968">
              <a:defRPr sz="5238"/>
            </a:pPr>
            <a:r>
              <a:t>Product Positioning and the Management of Brand Identity</a:t>
            </a:r>
            <a:br/>
          </a:p>
        </p:txBody>
      </p:sp>
      <p:sp>
        <p:nvSpPr>
          <p:cNvPr id="113" name="Shape 113"/>
          <p:cNvSpPr/>
          <p:nvPr>
            <p:ph type="subTitle" sz="quarter" idx="1"/>
          </p:nvPr>
        </p:nvSpPr>
        <p:spPr>
          <a:xfrm>
            <a:off x="1652016" y="2705925"/>
            <a:ext cx="9144001" cy="1655762"/>
          </a:xfrm>
          <a:prstGeom prst="rect">
            <a:avLst/>
          </a:prstGeom>
        </p:spPr>
        <p:txBody>
          <a:bodyPr/>
          <a:lstStyle/>
          <a:p>
            <a:pPr>
              <a:spcBef>
                <a:spcPts val="0"/>
              </a:spcBef>
            </a:pPr>
            <a:r>
              <a:t>Richard Heiens, Ph.D.</a:t>
            </a:r>
          </a:p>
          <a:p>
            <a:pPr>
              <a:spcBef>
                <a:spcPts val="0"/>
              </a:spcBef>
            </a:pPr>
            <a:r>
              <a:t>Professor of Marketing</a:t>
            </a:r>
          </a:p>
          <a:p>
            <a:pPr>
              <a:spcBef>
                <a:spcPts val="0"/>
              </a:spcBef>
              <a:defRPr i="1"/>
            </a:pPr>
            <a:r>
              <a:t>Walter F. O’Connell Palmetto Professorship</a:t>
            </a:r>
          </a:p>
        </p:txBody>
      </p:sp>
      <p:pic>
        <p:nvPicPr>
          <p:cNvPr id="114" name="image1.jpeg"/>
          <p:cNvPicPr>
            <a:picLocks noChangeAspect="1"/>
          </p:cNvPicPr>
          <p:nvPr/>
        </p:nvPicPr>
        <p:blipFill>
          <a:blip r:embed="rId2">
            <a:extLst/>
          </a:blip>
          <a:stretch>
            <a:fillRect/>
          </a:stretch>
        </p:blipFill>
        <p:spPr>
          <a:xfrm>
            <a:off x="3442208" y="3995928"/>
            <a:ext cx="6350001" cy="17526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838200" y="365125"/>
            <a:ext cx="10515600" cy="1325563"/>
          </a:xfrm>
          <a:prstGeom prst="rect">
            <a:avLst/>
          </a:prstGeom>
        </p:spPr>
        <p:txBody>
          <a:bodyPr/>
          <a:lstStyle/>
          <a:p>
            <a:pPr algn="ctr" defTabSz="466344">
              <a:defRPr sz="1989"/>
            </a:pPr>
            <a:br/>
            <a:r>
              <a:rPr sz="2243"/>
              <a:t>Strategy Canvas</a:t>
            </a:r>
            <a:br>
              <a:rPr sz="2243"/>
            </a:br>
            <a:r>
              <a:rPr sz="2243">
                <a:solidFill>
                  <a:srgbClr val="FF0000"/>
                </a:solidFill>
              </a:rPr>
              <a:t>_____________________________________</a:t>
            </a:r>
            <a:br>
              <a:rPr sz="2243">
                <a:solidFill>
                  <a:srgbClr val="FF0000"/>
                </a:solidFill>
              </a:rPr>
            </a:br>
          </a:p>
        </p:txBody>
      </p:sp>
      <p:sp>
        <p:nvSpPr>
          <p:cNvPr id="146" name="Shape 146"/>
          <p:cNvSpPr/>
          <p:nvPr>
            <p:ph type="body" idx="1"/>
          </p:nvPr>
        </p:nvSpPr>
        <p:spPr>
          <a:xfrm>
            <a:off x="838200" y="1825625"/>
            <a:ext cx="10515600" cy="4351338"/>
          </a:xfrm>
          <a:prstGeom prst="rect">
            <a:avLst/>
          </a:prstGeom>
        </p:spPr>
        <p:txBody>
          <a:bodyPr/>
          <a:lstStyle/>
          <a:p>
            <a:pPr/>
            <a:r>
              <a:t>Identifies factors that the industry currently competes on and what customers receive from existing product offerings (captured by the horizontal axis)</a:t>
            </a:r>
          </a:p>
          <a:p>
            <a:pPr/>
            <a:r>
              <a:t>Identifies the offering level received by buyers for each factor (captured by the vertical axis)</a:t>
            </a:r>
          </a:p>
          <a:p>
            <a:pPr>
              <a:defRPr i="1"/>
            </a:pPr>
            <a:r>
              <a:t>High levels mean that a company invests more and offers buyers more of that factor.</a:t>
            </a:r>
          </a:p>
          <a:p>
            <a:pPr/>
            <a:r>
              <a:t>Identifies a company’s relative performance across its industry’s factors of competition (captured by the value curve)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838200" y="575437"/>
            <a:ext cx="10515600" cy="1325564"/>
          </a:xfrm>
          <a:prstGeom prst="rect">
            <a:avLst/>
          </a:prstGeom>
        </p:spPr>
        <p:txBody>
          <a:bodyPr/>
          <a:lstStyle/>
          <a:p>
            <a:pPr algn="ctr">
              <a:defRPr sz="3900"/>
            </a:pPr>
            <a:r>
              <a:t>Strategy Canvas for the Southwest Airlines</a:t>
            </a:r>
            <a:br/>
            <a:r>
              <a:rPr>
                <a:solidFill>
                  <a:srgbClr val="FF0000"/>
                </a:solidFill>
              </a:rPr>
              <a:t>_________________________________________</a:t>
            </a:r>
          </a:p>
        </p:txBody>
      </p:sp>
      <p:pic>
        <p:nvPicPr>
          <p:cNvPr id="149" name="image9.jpeg"/>
          <p:cNvPicPr>
            <a:picLocks noChangeAspect="1"/>
          </p:cNvPicPr>
          <p:nvPr/>
        </p:nvPicPr>
        <p:blipFill>
          <a:blip r:embed="rId2">
            <a:extLst/>
          </a:blip>
          <a:stretch>
            <a:fillRect/>
          </a:stretch>
        </p:blipFill>
        <p:spPr>
          <a:xfrm>
            <a:off x="2670048" y="2483390"/>
            <a:ext cx="7178041" cy="350593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829055" y="557148"/>
            <a:ext cx="10515601" cy="1325564"/>
          </a:xfrm>
          <a:prstGeom prst="rect">
            <a:avLst/>
          </a:prstGeom>
        </p:spPr>
        <p:txBody>
          <a:bodyPr/>
          <a:lstStyle/>
          <a:p>
            <a:pPr algn="ctr" defTabSz="722376">
              <a:defRPr sz="3081"/>
            </a:pPr>
            <a:r>
              <a:t>Hypothetical Strategy Canvas for the Book Retailing Market</a:t>
            </a:r>
            <a:br/>
            <a:r>
              <a:rPr>
                <a:solidFill>
                  <a:srgbClr val="FF0000"/>
                </a:solidFill>
              </a:rPr>
              <a:t>_________________________________________</a:t>
            </a:r>
          </a:p>
        </p:txBody>
      </p:sp>
      <p:pic>
        <p:nvPicPr>
          <p:cNvPr id="152" name="image10.jpeg"/>
          <p:cNvPicPr>
            <a:picLocks noChangeAspect="1"/>
          </p:cNvPicPr>
          <p:nvPr/>
        </p:nvPicPr>
        <p:blipFill>
          <a:blip r:embed="rId2">
            <a:extLst/>
          </a:blip>
          <a:stretch>
            <a:fillRect/>
          </a:stretch>
        </p:blipFill>
        <p:spPr>
          <a:xfrm>
            <a:off x="2092647" y="2937542"/>
            <a:ext cx="7115362" cy="314336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xfrm>
            <a:off x="838200" y="474852"/>
            <a:ext cx="10515600" cy="1061340"/>
          </a:xfrm>
          <a:prstGeom prst="rect">
            <a:avLst/>
          </a:prstGeom>
        </p:spPr>
        <p:txBody>
          <a:bodyPr/>
          <a:lstStyle/>
          <a:p>
            <a:pPr algn="ctr" defTabSz="402336">
              <a:defRPr i="1" sz="1716"/>
            </a:pPr>
            <a:br/>
            <a:r>
              <a:rPr i="0"/>
              <a:t>The Four Actions Framework: Used to develop a Blue Ocean Strategy</a:t>
            </a:r>
            <a:br>
              <a:rPr i="0"/>
            </a:br>
            <a:r>
              <a:rPr i="0">
                <a:solidFill>
                  <a:srgbClr val="FF0000"/>
                </a:solidFill>
              </a:rPr>
              <a:t>_________________________________________</a:t>
            </a:r>
            <a:br>
              <a:rPr i="0">
                <a:solidFill>
                  <a:srgbClr val="FF0000"/>
                </a:solidFill>
              </a:rPr>
            </a:br>
          </a:p>
        </p:txBody>
      </p:sp>
      <p:sp>
        <p:nvSpPr>
          <p:cNvPr id="155" name="Shape 155"/>
          <p:cNvSpPr/>
          <p:nvPr>
            <p:ph type="body" idx="1"/>
          </p:nvPr>
        </p:nvSpPr>
        <p:spPr>
          <a:xfrm>
            <a:off x="838200" y="1935352"/>
            <a:ext cx="10515600" cy="4556888"/>
          </a:xfrm>
          <a:prstGeom prst="rect">
            <a:avLst/>
          </a:prstGeom>
        </p:spPr>
        <p:txBody>
          <a:bodyPr/>
          <a:lstStyle/>
          <a:p>
            <a:pPr marL="493775" indent="-493775" defTabSz="877823">
              <a:spcBef>
                <a:spcPts val="0"/>
              </a:spcBef>
              <a:buFontTx/>
              <a:buAutoNum type="arabicParenBoth" startAt="1"/>
              <a:defRPr sz="2688"/>
            </a:pPr>
            <a:r>
              <a:t>Which factors that the industry takes for granted should be eliminated?</a:t>
            </a:r>
          </a:p>
          <a:p>
            <a:pPr lvl="1" marL="658368" indent="-219455" defTabSz="877823">
              <a:spcBef>
                <a:spcPts val="0"/>
              </a:spcBef>
              <a:defRPr i="1" sz="1727"/>
            </a:pPr>
            <a:r>
              <a:t>These factors may no longer have value for buyers.</a:t>
            </a:r>
            <a:endParaRPr sz="2304"/>
          </a:p>
          <a:p>
            <a:pPr lvl="1" marL="658368" indent="-219455" defTabSz="877823">
              <a:spcBef>
                <a:spcPts val="0"/>
              </a:spcBef>
              <a:defRPr sz="1727"/>
            </a:pPr>
          </a:p>
          <a:p>
            <a:pPr marL="0" indent="0" defTabSz="877823">
              <a:spcBef>
                <a:spcPts val="0"/>
              </a:spcBef>
              <a:buSzTx/>
              <a:buNone/>
              <a:defRPr sz="2688"/>
            </a:pPr>
            <a:r>
              <a:t>(2) Which factors should be </a:t>
            </a:r>
            <a:r>
              <a:rPr i="1"/>
              <a:t>reduced well below</a:t>
            </a:r>
            <a:r>
              <a:t> the industry’s </a:t>
            </a:r>
          </a:p>
          <a:p>
            <a:pPr marL="0" indent="0" defTabSz="877823">
              <a:spcBef>
                <a:spcPts val="0"/>
              </a:spcBef>
              <a:buSzTx/>
              <a:buNone/>
              <a:defRPr sz="2688"/>
            </a:pPr>
            <a:r>
              <a:t>      standard?</a:t>
            </a:r>
          </a:p>
          <a:p>
            <a:pPr lvl="1" marL="658368" indent="-219455" defTabSz="877823">
              <a:spcBef>
                <a:spcPts val="0"/>
              </a:spcBef>
              <a:defRPr i="1" sz="1727"/>
            </a:pPr>
            <a:r>
              <a:t>Have products been over designed in a race to beat competition?</a:t>
            </a:r>
            <a:endParaRPr sz="2304"/>
          </a:p>
          <a:p>
            <a:pPr lvl="1" marL="658368" indent="-219455" defTabSz="877823">
              <a:spcBef>
                <a:spcPts val="0"/>
              </a:spcBef>
              <a:defRPr sz="1727"/>
            </a:pPr>
          </a:p>
          <a:p>
            <a:pPr marL="0" indent="0" defTabSz="877823">
              <a:spcBef>
                <a:spcPts val="0"/>
              </a:spcBef>
              <a:buSzTx/>
              <a:buNone/>
              <a:defRPr sz="2688"/>
            </a:pPr>
            <a:r>
              <a:t>(3) Which factors should be </a:t>
            </a:r>
            <a:r>
              <a:rPr i="1"/>
              <a:t>raised well above</a:t>
            </a:r>
            <a:r>
              <a:t> the industry’s standard?</a:t>
            </a:r>
          </a:p>
          <a:p>
            <a:pPr lvl="1" marL="658368" indent="-219455" defTabSz="877823">
              <a:spcBef>
                <a:spcPts val="0"/>
              </a:spcBef>
              <a:defRPr i="1" sz="1727"/>
            </a:pPr>
            <a:r>
              <a:t>Has the industry forced customers to make compromises?</a:t>
            </a:r>
            <a:endParaRPr sz="2304"/>
          </a:p>
          <a:p>
            <a:pPr lvl="1" marL="658368" indent="-219455" defTabSz="877823">
              <a:spcBef>
                <a:spcPts val="0"/>
              </a:spcBef>
              <a:defRPr sz="1727"/>
            </a:pPr>
          </a:p>
          <a:p>
            <a:pPr marL="491581" indent="-491581" defTabSz="877823">
              <a:spcBef>
                <a:spcPts val="0"/>
              </a:spcBef>
              <a:buSzTx/>
              <a:buNone/>
              <a:defRPr sz="2688"/>
            </a:pPr>
            <a:r>
              <a:t>(4) Which factors should be </a:t>
            </a:r>
            <a:r>
              <a:rPr i="1"/>
              <a:t>created</a:t>
            </a:r>
            <a:r>
              <a:t> that the industry has never             </a:t>
            </a:r>
          </a:p>
          <a:p>
            <a:pPr marL="491581" indent="-491581" defTabSz="877823">
              <a:spcBef>
                <a:spcPts val="0"/>
              </a:spcBef>
              <a:buSzTx/>
              <a:buNone/>
              <a:defRPr sz="2688"/>
            </a:pPr>
            <a:r>
              <a:t>      offered?</a:t>
            </a:r>
          </a:p>
          <a:p>
            <a:pPr lvl="1" marL="658368" indent="-219455" defTabSz="877823">
              <a:spcBef>
                <a:spcPts val="0"/>
              </a:spcBef>
              <a:defRPr i="1" sz="1727"/>
            </a:pPr>
            <a:r>
              <a:t>What are the potential new sources of value for buyers?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838200" y="365125"/>
            <a:ext cx="10515600" cy="1325563"/>
          </a:xfrm>
          <a:prstGeom prst="rect">
            <a:avLst/>
          </a:prstGeom>
        </p:spPr>
        <p:txBody>
          <a:bodyPr/>
          <a:lstStyle/>
          <a:p>
            <a:pPr algn="ctr" defTabSz="530351">
              <a:defRPr sz="2262"/>
            </a:pPr>
            <a:br/>
            <a:r>
              <a:t>Could This be the Future for Airline Seats?</a:t>
            </a:r>
            <a:r>
              <a:rPr>
                <a:solidFill>
                  <a:srgbClr val="FF0000"/>
                </a:solidFill>
              </a:rPr>
              <a:t> _________________________________________</a:t>
            </a:r>
            <a:br>
              <a:rPr>
                <a:solidFill>
                  <a:srgbClr val="FF0000"/>
                </a:solidFill>
              </a:rPr>
            </a:br>
          </a:p>
        </p:txBody>
      </p:sp>
      <p:pic>
        <p:nvPicPr>
          <p:cNvPr id="158" name="image11.jpeg"/>
          <p:cNvPicPr>
            <a:picLocks noChangeAspect="1"/>
          </p:cNvPicPr>
          <p:nvPr/>
        </p:nvPicPr>
        <p:blipFill>
          <a:blip r:embed="rId2">
            <a:extLst/>
          </a:blip>
          <a:stretch>
            <a:fillRect/>
          </a:stretch>
        </p:blipFill>
        <p:spPr>
          <a:xfrm>
            <a:off x="947356" y="2459577"/>
            <a:ext cx="2217808" cy="1508920"/>
          </a:xfrm>
          <a:prstGeom prst="rect">
            <a:avLst/>
          </a:prstGeom>
          <a:ln w="12700">
            <a:miter lim="400000"/>
          </a:ln>
        </p:spPr>
      </p:pic>
      <p:pic>
        <p:nvPicPr>
          <p:cNvPr id="159" name="image12.jpeg"/>
          <p:cNvPicPr>
            <a:picLocks noChangeAspect="1"/>
          </p:cNvPicPr>
          <p:nvPr/>
        </p:nvPicPr>
        <p:blipFill>
          <a:blip r:embed="rId3">
            <a:extLst/>
          </a:blip>
          <a:stretch>
            <a:fillRect/>
          </a:stretch>
        </p:blipFill>
        <p:spPr>
          <a:xfrm>
            <a:off x="3725421" y="2084672"/>
            <a:ext cx="3281935" cy="3128778"/>
          </a:xfrm>
          <a:prstGeom prst="rect">
            <a:avLst/>
          </a:prstGeom>
          <a:ln w="12700">
            <a:miter lim="400000"/>
          </a:ln>
        </p:spPr>
      </p:pic>
      <p:pic>
        <p:nvPicPr>
          <p:cNvPr id="160" name="image13.jpeg"/>
          <p:cNvPicPr>
            <a:picLocks noChangeAspect="1"/>
          </p:cNvPicPr>
          <p:nvPr/>
        </p:nvPicPr>
        <p:blipFill>
          <a:blip r:embed="rId4">
            <a:extLst/>
          </a:blip>
          <a:stretch>
            <a:fillRect/>
          </a:stretch>
        </p:blipFill>
        <p:spPr>
          <a:xfrm>
            <a:off x="7567613" y="2718467"/>
            <a:ext cx="3284445" cy="186118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xfrm>
            <a:off x="838200" y="566293"/>
            <a:ext cx="10515600" cy="1325563"/>
          </a:xfrm>
          <a:prstGeom prst="rect">
            <a:avLst/>
          </a:prstGeom>
        </p:spPr>
        <p:txBody>
          <a:bodyPr/>
          <a:lstStyle/>
          <a:p>
            <a:pPr algn="ctr" defTabSz="658368">
              <a:defRPr sz="2808"/>
            </a:pPr>
            <a:r>
              <a:t>Picking a Good Brand Name</a:t>
            </a:r>
            <a:br/>
            <a:r>
              <a:rPr>
                <a:solidFill>
                  <a:srgbClr val="FF0000"/>
                </a:solidFill>
              </a:rPr>
              <a:t>_________________________________________</a:t>
            </a:r>
            <a:br>
              <a:rPr>
                <a:solidFill>
                  <a:srgbClr val="FF0000"/>
                </a:solidFill>
              </a:rPr>
            </a:br>
          </a:p>
        </p:txBody>
      </p:sp>
      <p:sp>
        <p:nvSpPr>
          <p:cNvPr id="163" name="Shape 163"/>
          <p:cNvSpPr/>
          <p:nvPr>
            <p:ph type="body" idx="1"/>
          </p:nvPr>
        </p:nvSpPr>
        <p:spPr>
          <a:xfrm>
            <a:off x="838200" y="1825624"/>
            <a:ext cx="10515600" cy="4520311"/>
          </a:xfrm>
          <a:prstGeom prst="rect">
            <a:avLst/>
          </a:prstGeom>
        </p:spPr>
        <p:txBody>
          <a:bodyPr/>
          <a:lstStyle/>
          <a:p>
            <a:pPr>
              <a:spcBef>
                <a:spcPts val="1800"/>
              </a:spcBef>
            </a:pPr>
            <a:r>
              <a:t>Should Suggest Product Benefits</a:t>
            </a:r>
          </a:p>
          <a:p>
            <a:pPr>
              <a:spcBef>
                <a:spcPts val="1800"/>
              </a:spcBef>
            </a:pPr>
            <a:r>
              <a:t>Should Be Memorable, Distinctive, and Positive</a:t>
            </a:r>
          </a:p>
          <a:p>
            <a:pPr>
              <a:spcBef>
                <a:spcPts val="1800"/>
              </a:spcBef>
            </a:pPr>
            <a:r>
              <a:t>Should Fit the Company or Product Image</a:t>
            </a:r>
          </a:p>
          <a:p>
            <a:pPr>
              <a:spcBef>
                <a:spcPts val="1800"/>
              </a:spcBef>
            </a:pPr>
            <a:r>
              <a:t>Should Have No Legal or Regulatory Restrictions</a:t>
            </a:r>
          </a:p>
          <a:p>
            <a:pPr>
              <a:spcBef>
                <a:spcPts val="1800"/>
              </a:spcBef>
            </a:pPr>
            <a:r>
              <a:t>Should Be Simple and Emotional</a:t>
            </a:r>
          </a:p>
          <a:p>
            <a:pPr>
              <a:spcBef>
                <a:spcPts val="1800"/>
              </a:spcBef>
            </a:pPr>
            <a:r>
              <a:t>The Name Should Have Favorable Phonetic and Semantic Associations in Other Languages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838200" y="612012"/>
            <a:ext cx="10515600" cy="1325564"/>
          </a:xfrm>
          <a:prstGeom prst="rect">
            <a:avLst/>
          </a:prstGeom>
        </p:spPr>
        <p:txBody>
          <a:bodyPr/>
          <a:lstStyle/>
          <a:p>
            <a:pPr algn="ctr" defTabSz="658368">
              <a:defRPr sz="2808"/>
            </a:pPr>
            <a:r>
              <a:t>Color Psychology</a:t>
            </a:r>
            <a:br/>
            <a:r>
              <a:rPr>
                <a:solidFill>
                  <a:srgbClr val="FF0000"/>
                </a:solidFill>
              </a:rPr>
              <a:t>_________________________________________</a:t>
            </a:r>
            <a:br>
              <a:rPr>
                <a:solidFill>
                  <a:srgbClr val="FF0000"/>
                </a:solidFill>
              </a:rPr>
            </a:br>
          </a:p>
        </p:txBody>
      </p:sp>
      <p:sp>
        <p:nvSpPr>
          <p:cNvPr id="166" name="Shape 166"/>
          <p:cNvSpPr/>
          <p:nvPr>
            <p:ph type="body" idx="1"/>
          </p:nvPr>
        </p:nvSpPr>
        <p:spPr>
          <a:xfrm>
            <a:off x="838200" y="1825625"/>
            <a:ext cx="10515600" cy="4351338"/>
          </a:xfrm>
          <a:prstGeom prst="rect">
            <a:avLst/>
          </a:prstGeom>
        </p:spPr>
        <p:txBody>
          <a:bodyPr/>
          <a:lstStyle/>
          <a:p>
            <a:pPr/>
            <a:r>
              <a:t>Prevalent in marketing and branding</a:t>
            </a:r>
          </a:p>
          <a:p>
            <a:pPr/>
            <a:r>
              <a:t>Much of the influence of color is culture-dependent</a:t>
            </a:r>
          </a:p>
          <a:p>
            <a:pPr/>
            <a:r>
              <a:t>Blue is the top choice for 35% of Americans, followed by green (16%), purple (10%) and red (9%).</a:t>
            </a:r>
          </a:p>
          <a:p>
            <a:pPr/>
            <a:r>
              <a:t>There is evidence that color preference may depend on ambient temperature. People who are cold prefer warm colors like red and yellow while people who are hot prefer cool colors like blue and green.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838200" y="365125"/>
            <a:ext cx="10515600" cy="1325563"/>
          </a:xfrm>
          <a:prstGeom prst="rect">
            <a:avLst/>
          </a:prstGeom>
        </p:spPr>
        <p:txBody>
          <a:bodyPr/>
          <a:lstStyle/>
          <a:p>
            <a:pPr algn="ctr">
              <a:defRPr sz="3900"/>
            </a:pPr>
            <a:r>
              <a:t>Color Psychology</a:t>
            </a:r>
            <a:br/>
            <a:r>
              <a:rPr>
                <a:solidFill>
                  <a:srgbClr val="FF0000"/>
                </a:solidFill>
              </a:rPr>
              <a:t>_________________________________________</a:t>
            </a:r>
          </a:p>
        </p:txBody>
      </p:sp>
      <p:sp>
        <p:nvSpPr>
          <p:cNvPr id="169" name="Shape 169"/>
          <p:cNvSpPr/>
          <p:nvPr>
            <p:ph type="body" sz="half" idx="1"/>
          </p:nvPr>
        </p:nvSpPr>
        <p:spPr>
          <a:xfrm>
            <a:off x="838200" y="1825625"/>
            <a:ext cx="10515600" cy="2022806"/>
          </a:xfrm>
          <a:prstGeom prst="rect">
            <a:avLst/>
          </a:prstGeom>
        </p:spPr>
        <p:txBody>
          <a:bodyPr/>
          <a:lstStyle/>
          <a:p>
            <a:pPr marL="0" indent="0">
              <a:lnSpc>
                <a:spcPct val="100000"/>
              </a:lnSpc>
              <a:spcBef>
                <a:spcPts val="0"/>
              </a:spcBef>
              <a:buSzTx/>
              <a:buNone/>
              <a:defRPr sz="1100">
                <a:latin typeface="Arial"/>
                <a:ea typeface="Arial"/>
                <a:cs typeface="Arial"/>
                <a:sym typeface="Arial"/>
              </a:defRPr>
            </a:pPr>
            <a:r>
              <a:t>Functional (F): fulfills a need or solves a problem</a:t>
            </a:r>
          </a:p>
          <a:p>
            <a:pPr marL="0" indent="0">
              <a:lnSpc>
                <a:spcPct val="100000"/>
              </a:lnSpc>
              <a:spcBef>
                <a:spcPts val="0"/>
              </a:spcBef>
              <a:buSzTx/>
              <a:buNone/>
              <a:defRPr sz="1100">
                <a:latin typeface="Arial"/>
                <a:ea typeface="Arial"/>
                <a:cs typeface="Arial"/>
                <a:sym typeface="Arial"/>
              </a:defRPr>
            </a:pPr>
            <a:r>
              <a:t>Sensory-Social (S): conveys attitudes, status, or social approval</a:t>
            </a:r>
          </a:p>
        </p:txBody>
      </p:sp>
      <p:graphicFrame>
        <p:nvGraphicFramePr>
          <p:cNvPr id="170" name="Table 170"/>
          <p:cNvGraphicFramePr/>
          <p:nvPr/>
        </p:nvGraphicFramePr>
        <p:xfrm>
          <a:off x="766637" y="2520563"/>
          <a:ext cx="10515601" cy="152665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68400"/>
                <a:gridCol w="1168400"/>
                <a:gridCol w="1168400"/>
                <a:gridCol w="1168400"/>
                <a:gridCol w="1168400"/>
                <a:gridCol w="1168400"/>
                <a:gridCol w="1168400"/>
                <a:gridCol w="1168400"/>
                <a:gridCol w="1168400"/>
              </a:tblGrid>
              <a:tr h="305330">
                <a:tc>
                  <a:txBody>
                    <a:bodyPr/>
                    <a:lstStyle/>
                    <a:p>
                      <a:pPr algn="ctr">
                        <a:defRPr sz="1800"/>
                      </a:pPr>
                      <a:r>
                        <a:rPr sz="1200">
                          <a:solidFill>
                            <a:srgbClr val="FF0000"/>
                          </a:solidFill>
                        </a:rPr>
                        <a:t>Red</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ctr">
                        <a:defRPr sz="1800"/>
                      </a:pPr>
                      <a:r>
                        <a:rPr sz="1200">
                          <a:solidFill>
                            <a:srgbClr val="FFFF00"/>
                          </a:solidFill>
                        </a:rPr>
                        <a:t>Yellow</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ctr">
                        <a:defRPr sz="1800"/>
                      </a:pPr>
                      <a:r>
                        <a:rPr sz="1200">
                          <a:solidFill>
                            <a:srgbClr val="008000"/>
                          </a:solidFill>
                        </a:rPr>
                        <a:t>Green</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ctr">
                        <a:defRPr sz="1800"/>
                      </a:pPr>
                      <a:r>
                        <a:rPr sz="1200">
                          <a:solidFill>
                            <a:srgbClr val="0000FF"/>
                          </a:solidFill>
                        </a:rPr>
                        <a:t>Blue</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ctr">
                        <a:defRPr sz="1800"/>
                      </a:pPr>
                      <a:r>
                        <a:rPr sz="1200">
                          <a:solidFill>
                            <a:srgbClr val="FFC0CB"/>
                          </a:solidFill>
                        </a:rPr>
                        <a:t>Pink</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ctr">
                        <a:defRPr sz="1800"/>
                      </a:pPr>
                      <a:r>
                        <a:rPr sz="1200">
                          <a:solidFill>
                            <a:srgbClr val="800080"/>
                          </a:solidFill>
                        </a:rPr>
                        <a:t>Violet/Purple</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ctr">
                        <a:defRPr sz="1800"/>
                      </a:pPr>
                      <a:r>
                        <a:rPr sz="1200">
                          <a:solidFill>
                            <a:srgbClr val="A52A2A"/>
                          </a:solidFill>
                        </a:rPr>
                        <a:t>Brown</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ctr">
                        <a:defRPr sz="1800"/>
                      </a:pPr>
                      <a:r>
                        <a:rPr sz="1200"/>
                        <a:t>Black</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ctr">
                        <a:defRPr sz="1800"/>
                      </a:pPr>
                      <a:r>
                        <a:rPr sz="1200">
                          <a:solidFill>
                            <a:srgbClr val="FFFFFF"/>
                          </a:solidFill>
                        </a:rPr>
                        <a:t>White</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r>
              <a:tr h="305330">
                <a:tc>
                  <a:txBody>
                    <a:bodyPr/>
                    <a:lstStyle/>
                    <a:p>
                      <a:pPr algn="l">
                        <a:defRPr sz="1800"/>
                      </a:pPr>
                      <a:r>
                        <a:rPr sz="1200"/>
                        <a:t>Lust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Jealousy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Good Taste (F)</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Masculine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Sophistication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Authority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Ruggedness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Grief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Happiness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r>
              <a:tr h="305330">
                <a:tc>
                  <a:txBody>
                    <a:bodyPr/>
                    <a:lstStyle/>
                    <a:p>
                      <a:pPr algn="l">
                        <a:defRPr sz="1800"/>
                      </a:pPr>
                      <a:r>
                        <a:rPr sz="1200"/>
                        <a:t>Power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Competence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Envy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Competence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Sincerity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Sophistication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Sophistication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Sincerity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r>
              <a:tr h="305330">
                <a:tc>
                  <a:txBody>
                    <a:bodyPr/>
                    <a:lstStyle/>
                    <a:p>
                      <a:pPr algn="l">
                        <a:defRPr sz="1800"/>
                      </a:pPr>
                      <a:r>
                        <a:rPr sz="1200"/>
                        <a:t>Excitement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Happiness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High quality (F)</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Feminine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Power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Expensive (F)</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Purity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r>
              <a:tr h="305330">
                <a:tc>
                  <a:txBody>
                    <a:bodyPr/>
                    <a:lstStyle/>
                    <a:p>
                      <a:pPr algn="l">
                        <a:defRPr sz="1800"/>
                      </a:pPr>
                      <a:r>
                        <a:rPr sz="1200"/>
                        <a:t>Love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Corporate (F)</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defRPr sz="1800"/>
                      </a:pPr>
                      <a:r>
                        <a:rPr sz="1200"/>
                        <a:t>Fear (S)</a:t>
                      </a:r>
                    </a:p>
                  </a:txBody>
                  <a:tcPr marL="45720" marR="45720" marT="45720" marB="45720" anchor="ctr" anchorCtr="0" horzOverflow="overflow">
                    <a:lnL w="12700">
                      <a:miter lim="400000"/>
                    </a:lnL>
                    <a:lnR w="12700">
                      <a:miter lim="400000"/>
                    </a:lnR>
                    <a:lnT w="12700">
                      <a:miter lim="400000"/>
                    </a:lnT>
                    <a:lnB w="12700">
                      <a:miter lim="400000"/>
                    </a:lnB>
                    <a:solidFill>
                      <a:srgbClr val="A6A6A6"/>
                    </a:solidFill>
                  </a:tcPr>
                </a:tc>
                <a:tc>
                  <a:txBody>
                    <a:bodyPr/>
                    <a:lstStyle/>
                    <a:p>
                      <a:pPr algn="l"/>
                    </a:p>
                  </a:txBody>
                  <a:tcPr marL="45720" marR="45720" marT="45720" marB="45720" anchor="t" anchorCtr="0" horzOverflow="overflow">
                    <a:lnL w="12700">
                      <a:miter lim="400000"/>
                    </a:lnL>
                    <a:lnR w="12700">
                      <a:miter lim="400000"/>
                    </a:lnR>
                    <a:lnT w="12700">
                      <a:miter lim="400000"/>
                    </a:lnT>
                    <a:lnB w="12700">
                      <a:miter lim="400000"/>
                    </a:lnB>
                    <a:solidFill>
                      <a:srgbClr val="A6A6A6"/>
                    </a:solidFill>
                  </a:tcPr>
                </a:tc>
              </a:tr>
            </a:tbl>
          </a:graphicData>
        </a:graphic>
      </p:graphicFrame>
      <p:sp>
        <p:nvSpPr>
          <p:cNvPr id="171" name="Shape 171"/>
          <p:cNvSpPr/>
          <p:nvPr/>
        </p:nvSpPr>
        <p:spPr>
          <a:xfrm>
            <a:off x="766637" y="4848121"/>
            <a:ext cx="10515601"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Bottomley, P.A.; Doyle, J.R. (2006). "The interactive effects of colors and products on perceptions of brand logo appropriateness". </a:t>
            </a:r>
            <a:r>
              <a:rPr i="1"/>
              <a:t>Marketing Theory. </a:t>
            </a:r>
            <a:r>
              <a:rPr b="1"/>
              <a:t>6</a:t>
            </a:r>
            <a:r>
              <a:t> (1): 63–83. </a:t>
            </a:r>
          </a:p>
        </p:txBody>
      </p:sp>
      <p:sp>
        <p:nvSpPr>
          <p:cNvPr id="172" name="Shape 172"/>
          <p:cNvSpPr/>
          <p:nvPr/>
        </p:nvSpPr>
        <p:spPr>
          <a:xfrm flipV="1">
            <a:off x="766637" y="3204375"/>
            <a:ext cx="10515602" cy="39757"/>
          </a:xfrm>
          <a:prstGeom prst="line">
            <a:avLst/>
          </a:prstGeom>
          <a:ln w="6350">
            <a:solidFill>
              <a:srgbClr val="000000"/>
            </a:solidFill>
            <a:miter/>
          </a:ln>
        </p:spPr>
        <p:txBody>
          <a:bodyPr lIns="45719" rIns="45719"/>
          <a:lstStyle/>
          <a:p>
            <a:pPr/>
          </a:p>
        </p:txBody>
      </p:sp>
      <p:sp>
        <p:nvSpPr>
          <p:cNvPr id="173" name="Shape 173"/>
          <p:cNvSpPr/>
          <p:nvPr/>
        </p:nvSpPr>
        <p:spPr>
          <a:xfrm flipV="1">
            <a:off x="766637" y="4333461"/>
            <a:ext cx="10515602" cy="7952"/>
          </a:xfrm>
          <a:prstGeom prst="line">
            <a:avLst/>
          </a:prstGeom>
          <a:ln w="6350">
            <a:solidFill>
              <a:srgbClr val="000000"/>
            </a:solidFill>
            <a:miter/>
          </a:ln>
        </p:spPr>
        <p:txBody>
          <a:bodyPr lIns="45719" rIns="45719"/>
          <a:lstStyle/>
          <a:p>
            <a:pPr/>
          </a:p>
        </p:txBody>
      </p:sp>
      <p:sp>
        <p:nvSpPr>
          <p:cNvPr id="174" name="Shape 174"/>
          <p:cNvSpPr/>
          <p:nvPr/>
        </p:nvSpPr>
        <p:spPr>
          <a:xfrm flipH="1">
            <a:off x="766637" y="2520563"/>
            <a:ext cx="1" cy="1823738"/>
          </a:xfrm>
          <a:prstGeom prst="line">
            <a:avLst/>
          </a:prstGeom>
          <a:ln w="6350">
            <a:solidFill>
              <a:srgbClr val="000000"/>
            </a:solidFill>
            <a:miter/>
          </a:ln>
        </p:spPr>
        <p:txBody>
          <a:bodyPr lIns="45719" rIns="45719"/>
          <a:lstStyle/>
          <a:p>
            <a:pPr/>
          </a:p>
        </p:txBody>
      </p:sp>
      <p:sp>
        <p:nvSpPr>
          <p:cNvPr id="175" name="Shape 175"/>
          <p:cNvSpPr/>
          <p:nvPr/>
        </p:nvSpPr>
        <p:spPr>
          <a:xfrm>
            <a:off x="11282237" y="2520563"/>
            <a:ext cx="1" cy="1820850"/>
          </a:xfrm>
          <a:prstGeom prst="line">
            <a:avLst/>
          </a:prstGeom>
          <a:ln w="6350">
            <a:solidFill>
              <a:srgbClr val="000000"/>
            </a:solidFill>
            <a:miter/>
          </a:ln>
        </p:spPr>
        <p:txBody>
          <a:bodyPr lIns="45719" rIns="45719"/>
          <a:lstStyle/>
          <a:p>
            <a:pPr/>
          </a:p>
        </p:txBody>
      </p:sp>
      <p:sp>
        <p:nvSpPr>
          <p:cNvPr id="176" name="Shape 176"/>
          <p:cNvSpPr/>
          <p:nvPr/>
        </p:nvSpPr>
        <p:spPr>
          <a:xfrm>
            <a:off x="766637" y="2520563"/>
            <a:ext cx="10515602" cy="1"/>
          </a:xfrm>
          <a:prstGeom prst="line">
            <a:avLst/>
          </a:prstGeom>
          <a:ln w="6350">
            <a:solidFill>
              <a:srgbClr val="000000"/>
            </a:solidFill>
            <a:miter/>
          </a:ln>
        </p:spPr>
        <p:txBody>
          <a:bodyPr lIns="45719" rIns="45719"/>
          <a:lstStyle/>
          <a:p>
            <a:pPr/>
          </a:p>
        </p:txBody>
      </p:sp>
      <p:sp>
        <p:nvSpPr>
          <p:cNvPr id="177" name="Shape 177"/>
          <p:cNvSpPr/>
          <p:nvPr/>
        </p:nvSpPr>
        <p:spPr>
          <a:xfrm flipV="1">
            <a:off x="766637" y="3689405"/>
            <a:ext cx="10515602" cy="39758"/>
          </a:xfrm>
          <a:prstGeom prst="line">
            <a:avLst/>
          </a:prstGeom>
          <a:ln w="6350">
            <a:solidFill>
              <a:srgbClr val="000000"/>
            </a:solidFill>
            <a:miter/>
          </a:ln>
        </p:spPr>
        <p:txBody>
          <a:bodyPr lIns="45719" rIns="45719"/>
          <a:lstStyle/>
          <a:p>
            <a:pPr/>
          </a:p>
        </p:txBody>
      </p:sp>
      <p:sp>
        <p:nvSpPr>
          <p:cNvPr id="178" name="Shape 178"/>
          <p:cNvSpPr/>
          <p:nvPr/>
        </p:nvSpPr>
        <p:spPr>
          <a:xfrm>
            <a:off x="766637" y="4064999"/>
            <a:ext cx="10515602" cy="1"/>
          </a:xfrm>
          <a:prstGeom prst="line">
            <a:avLst/>
          </a:prstGeom>
          <a:ln w="6350">
            <a:solidFill>
              <a:srgbClr val="000000"/>
            </a:solidFill>
            <a:miter/>
          </a:ln>
        </p:spPr>
        <p:txBody>
          <a:bodyPr lIns="45719" rIns="45719"/>
          <a:lstStyle/>
          <a:p>
            <a:pPr/>
          </a:p>
        </p:txBody>
      </p:sp>
      <p:sp>
        <p:nvSpPr>
          <p:cNvPr id="179" name="Shape 179"/>
          <p:cNvSpPr/>
          <p:nvPr/>
        </p:nvSpPr>
        <p:spPr>
          <a:xfrm>
            <a:off x="1860606" y="2520563"/>
            <a:ext cx="7952" cy="1820850"/>
          </a:xfrm>
          <a:prstGeom prst="line">
            <a:avLst/>
          </a:prstGeom>
          <a:ln w="6350">
            <a:solidFill>
              <a:srgbClr val="000000"/>
            </a:solidFill>
            <a:miter/>
          </a:ln>
        </p:spPr>
        <p:txBody>
          <a:bodyPr lIns="45719" rIns="45719"/>
          <a:lstStyle/>
          <a:p>
            <a:pPr/>
          </a:p>
        </p:txBody>
      </p:sp>
      <p:sp>
        <p:nvSpPr>
          <p:cNvPr id="180" name="Shape 180"/>
          <p:cNvSpPr/>
          <p:nvPr/>
        </p:nvSpPr>
        <p:spPr>
          <a:xfrm flipH="1">
            <a:off x="3013543" y="2520563"/>
            <a:ext cx="15904" cy="1830392"/>
          </a:xfrm>
          <a:prstGeom prst="line">
            <a:avLst/>
          </a:prstGeom>
          <a:ln w="6350">
            <a:solidFill>
              <a:srgbClr val="000000"/>
            </a:solidFill>
            <a:miter/>
          </a:ln>
        </p:spPr>
        <p:txBody>
          <a:bodyPr lIns="45719" rIns="45719"/>
          <a:lstStyle/>
          <a:p>
            <a:pPr/>
          </a:p>
        </p:txBody>
      </p:sp>
      <p:sp>
        <p:nvSpPr>
          <p:cNvPr id="181" name="Shape 181"/>
          <p:cNvSpPr/>
          <p:nvPr/>
        </p:nvSpPr>
        <p:spPr>
          <a:xfrm flipH="1">
            <a:off x="4182386" y="2520563"/>
            <a:ext cx="7952" cy="1820849"/>
          </a:xfrm>
          <a:prstGeom prst="line">
            <a:avLst/>
          </a:prstGeom>
          <a:ln w="6350">
            <a:solidFill>
              <a:srgbClr val="000000"/>
            </a:solidFill>
            <a:miter/>
          </a:ln>
        </p:spPr>
        <p:txBody>
          <a:bodyPr lIns="45719" rIns="45719"/>
          <a:lstStyle/>
          <a:p>
            <a:pPr/>
          </a:p>
        </p:txBody>
      </p:sp>
      <p:sp>
        <p:nvSpPr>
          <p:cNvPr id="182" name="Shape 182"/>
          <p:cNvSpPr/>
          <p:nvPr/>
        </p:nvSpPr>
        <p:spPr>
          <a:xfrm>
            <a:off x="5390984" y="2520563"/>
            <a:ext cx="7953" cy="1820849"/>
          </a:xfrm>
          <a:prstGeom prst="line">
            <a:avLst/>
          </a:prstGeom>
          <a:ln w="6350">
            <a:solidFill>
              <a:srgbClr val="000000"/>
            </a:solidFill>
            <a:miter/>
          </a:ln>
        </p:spPr>
        <p:txBody>
          <a:bodyPr lIns="45719" rIns="45719"/>
          <a:lstStyle/>
          <a:p>
            <a:pPr/>
          </a:p>
        </p:txBody>
      </p:sp>
      <p:sp>
        <p:nvSpPr>
          <p:cNvPr id="183" name="Shape 183"/>
          <p:cNvSpPr/>
          <p:nvPr/>
        </p:nvSpPr>
        <p:spPr>
          <a:xfrm>
            <a:off x="6512118" y="2520563"/>
            <a:ext cx="1" cy="1830392"/>
          </a:xfrm>
          <a:prstGeom prst="line">
            <a:avLst/>
          </a:prstGeom>
          <a:ln w="6350">
            <a:solidFill>
              <a:srgbClr val="000000"/>
            </a:solidFill>
            <a:miter/>
          </a:ln>
        </p:spPr>
        <p:txBody>
          <a:bodyPr lIns="45719" rIns="45719"/>
          <a:lstStyle/>
          <a:p>
            <a:pPr/>
          </a:p>
        </p:txBody>
      </p:sp>
      <p:sp>
        <p:nvSpPr>
          <p:cNvPr id="184" name="Shape 184"/>
          <p:cNvSpPr/>
          <p:nvPr/>
        </p:nvSpPr>
        <p:spPr>
          <a:xfrm>
            <a:off x="7649154" y="2520563"/>
            <a:ext cx="15903" cy="1830392"/>
          </a:xfrm>
          <a:prstGeom prst="line">
            <a:avLst/>
          </a:prstGeom>
          <a:ln w="6350">
            <a:solidFill>
              <a:srgbClr val="000000"/>
            </a:solidFill>
            <a:miter/>
          </a:ln>
        </p:spPr>
        <p:txBody>
          <a:bodyPr lIns="45719" rIns="45719"/>
          <a:lstStyle/>
          <a:p>
            <a:pPr/>
          </a:p>
        </p:txBody>
      </p:sp>
      <p:sp>
        <p:nvSpPr>
          <p:cNvPr id="185" name="Shape 185"/>
          <p:cNvSpPr/>
          <p:nvPr/>
        </p:nvSpPr>
        <p:spPr>
          <a:xfrm>
            <a:off x="8881606" y="2520563"/>
            <a:ext cx="7621" cy="1820849"/>
          </a:xfrm>
          <a:prstGeom prst="line">
            <a:avLst/>
          </a:prstGeom>
          <a:ln w="6350">
            <a:solidFill>
              <a:srgbClr val="000000"/>
            </a:solidFill>
            <a:miter/>
          </a:ln>
        </p:spPr>
        <p:txBody>
          <a:bodyPr lIns="45719" rIns="45719"/>
          <a:lstStyle/>
          <a:p>
            <a:pPr/>
          </a:p>
        </p:txBody>
      </p:sp>
      <p:sp>
        <p:nvSpPr>
          <p:cNvPr id="186" name="Shape 186"/>
          <p:cNvSpPr/>
          <p:nvPr/>
        </p:nvSpPr>
        <p:spPr>
          <a:xfrm>
            <a:off x="9994789" y="2520563"/>
            <a:ext cx="1" cy="1812898"/>
          </a:xfrm>
          <a:prstGeom prst="line">
            <a:avLst/>
          </a:prstGeom>
          <a:ln w="6350">
            <a:solidFill>
              <a:srgbClr val="000000"/>
            </a:solidFill>
            <a:miter/>
          </a:ln>
        </p:spPr>
        <p:txBody>
          <a:bodyPr lIns="45719" rIns="45719"/>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xfrm>
            <a:off x="838200" y="682941"/>
            <a:ext cx="10515600" cy="1325564"/>
          </a:xfrm>
          <a:prstGeom prst="rect">
            <a:avLst/>
          </a:prstGeom>
        </p:spPr>
        <p:txBody>
          <a:bodyPr/>
          <a:lstStyle/>
          <a:p>
            <a:pPr algn="ctr" defTabSz="658368">
              <a:defRPr sz="2808"/>
            </a:pPr>
            <a:r>
              <a:t>Color Psychology</a:t>
            </a:r>
            <a:br/>
            <a:r>
              <a:rPr>
                <a:solidFill>
                  <a:srgbClr val="FF0000"/>
                </a:solidFill>
              </a:rPr>
              <a:t>_________________________________________</a:t>
            </a:r>
            <a:br>
              <a:rPr>
                <a:solidFill>
                  <a:srgbClr val="FF0000"/>
                </a:solidFill>
              </a:rPr>
            </a:br>
          </a:p>
        </p:txBody>
      </p:sp>
      <p:sp>
        <p:nvSpPr>
          <p:cNvPr id="189" name="Shape 189"/>
          <p:cNvSpPr/>
          <p:nvPr>
            <p:ph type="body" sz="half" idx="1"/>
          </p:nvPr>
        </p:nvSpPr>
        <p:spPr>
          <a:xfrm>
            <a:off x="838199" y="2008504"/>
            <a:ext cx="6977934" cy="4351339"/>
          </a:xfrm>
          <a:prstGeom prst="rect">
            <a:avLst/>
          </a:prstGeom>
        </p:spPr>
        <p:txBody>
          <a:bodyPr/>
          <a:lstStyle/>
          <a:p>
            <a:pPr/>
            <a:r>
              <a:t>Although some companies use a single color to represent their brand, many other companies use a combination of colors in their logo.</a:t>
            </a:r>
          </a:p>
          <a:p>
            <a:pPr/>
            <a:r>
              <a:t> When asked to rate color pair preference of preselected pairs, people generally prefer color pairs with similar hues when the two colors are both in the foreground, however, greater contrast between the figure and the background is preferred.</a:t>
            </a:r>
          </a:p>
        </p:txBody>
      </p:sp>
      <p:pic>
        <p:nvPicPr>
          <p:cNvPr id="190" name="image14.png"/>
          <p:cNvPicPr>
            <a:picLocks noChangeAspect="1"/>
          </p:cNvPicPr>
          <p:nvPr/>
        </p:nvPicPr>
        <p:blipFill>
          <a:blip r:embed="rId2">
            <a:extLst/>
          </a:blip>
          <a:stretch>
            <a:fillRect/>
          </a:stretch>
        </p:blipFill>
        <p:spPr>
          <a:xfrm>
            <a:off x="8210550" y="2538937"/>
            <a:ext cx="3143250" cy="314325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xfrm>
            <a:off x="838200" y="500062"/>
            <a:ext cx="10515600" cy="1325564"/>
          </a:xfrm>
          <a:prstGeom prst="rect">
            <a:avLst/>
          </a:prstGeom>
        </p:spPr>
        <p:txBody>
          <a:bodyPr/>
          <a:lstStyle/>
          <a:p>
            <a:pPr algn="ctr" defTabSz="658368">
              <a:defRPr sz="2808"/>
            </a:pPr>
            <a:r>
              <a:t>AMA New Brand Identity</a:t>
            </a:r>
            <a:br/>
            <a:r>
              <a:rPr>
                <a:solidFill>
                  <a:srgbClr val="FF0000"/>
                </a:solidFill>
              </a:rPr>
              <a:t>_________________________________________</a:t>
            </a:r>
            <a:br>
              <a:rPr>
                <a:solidFill>
                  <a:srgbClr val="FF0000"/>
                </a:solidFill>
              </a:rPr>
            </a:br>
          </a:p>
        </p:txBody>
      </p:sp>
      <p:sp>
        <p:nvSpPr>
          <p:cNvPr id="193" name="Shape 193"/>
          <p:cNvSpPr/>
          <p:nvPr>
            <p:ph type="body" idx="1"/>
          </p:nvPr>
        </p:nvSpPr>
        <p:spPr>
          <a:xfrm>
            <a:off x="838200" y="2136521"/>
            <a:ext cx="10515600" cy="4351338"/>
          </a:xfrm>
          <a:prstGeom prst="rect">
            <a:avLst/>
          </a:prstGeom>
        </p:spPr>
        <p:txBody>
          <a:bodyPr/>
          <a:lstStyle/>
          <a:p>
            <a:pPr/>
            <a:r>
              <a:t>The American Marketing Association (AMA) has announced a new brand identity:</a:t>
            </a:r>
          </a:p>
          <a:p>
            <a:pPr/>
            <a:r>
              <a:t>“The new AMA branding reflects our position as the essential community for marketers. The new logo is simple and versatile but embodies the trend of forwardness and bias toward action of the AMA community. The primary color palette of bone white, French navy blue and black evokes intellectual gravitas.”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838200" y="365125"/>
            <a:ext cx="10515600" cy="1325563"/>
          </a:xfrm>
          <a:prstGeom prst="rect">
            <a:avLst/>
          </a:prstGeom>
        </p:spPr>
        <p:txBody>
          <a:bodyPr/>
          <a:lstStyle/>
          <a:p>
            <a:pPr algn="ctr">
              <a:defRPr sz="3900"/>
            </a:pPr>
            <a:r>
              <a:t>The Ulfberht Swords</a:t>
            </a:r>
            <a:br/>
            <a:r>
              <a:rPr>
                <a:solidFill>
                  <a:srgbClr val="FF0000"/>
                </a:solidFill>
              </a:rPr>
              <a:t>_________________________________________</a:t>
            </a:r>
          </a:p>
        </p:txBody>
      </p:sp>
      <p:sp>
        <p:nvSpPr>
          <p:cNvPr id="117" name="Shape 117"/>
          <p:cNvSpPr/>
          <p:nvPr>
            <p:ph type="body" idx="1"/>
          </p:nvPr>
        </p:nvSpPr>
        <p:spPr>
          <a:xfrm>
            <a:off x="838200" y="1825625"/>
            <a:ext cx="10515600" cy="4351338"/>
          </a:xfrm>
          <a:prstGeom prst="rect">
            <a:avLst/>
          </a:prstGeom>
        </p:spPr>
        <p:txBody>
          <a:bodyPr/>
          <a:lstStyle/>
          <a:p>
            <a:pPr/>
            <a:r>
              <a:t>About 170 medieval swords found in Europe by archeologists studying the Viking age</a:t>
            </a:r>
          </a:p>
          <a:p>
            <a:pPr/>
            <a:r>
              <a:t>Dated from the 9</a:t>
            </a:r>
            <a:r>
              <a:rPr baseline="30000"/>
              <a:t>th</a:t>
            </a:r>
            <a:r>
              <a:t> to the 11</a:t>
            </a:r>
            <a:r>
              <a:rPr baseline="30000"/>
              <a:t>th</a:t>
            </a:r>
            <a:r>
              <a:t> centuries</a:t>
            </a:r>
          </a:p>
        </p:txBody>
      </p:sp>
      <p:pic>
        <p:nvPicPr>
          <p:cNvPr id="118" name="image2.jpeg"/>
          <p:cNvPicPr>
            <a:picLocks noChangeAspect="1"/>
          </p:cNvPicPr>
          <p:nvPr/>
        </p:nvPicPr>
        <p:blipFill>
          <a:blip r:embed="rId2">
            <a:extLst/>
          </a:blip>
          <a:stretch>
            <a:fillRect/>
          </a:stretch>
        </p:blipFill>
        <p:spPr>
          <a:xfrm>
            <a:off x="3340608" y="3886200"/>
            <a:ext cx="3810001" cy="13716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xfrm>
            <a:off x="810768" y="566293"/>
            <a:ext cx="10515601" cy="1325563"/>
          </a:xfrm>
          <a:prstGeom prst="rect">
            <a:avLst/>
          </a:prstGeom>
        </p:spPr>
        <p:txBody>
          <a:bodyPr/>
          <a:lstStyle/>
          <a:p>
            <a:pPr algn="ctr" defTabSz="658368">
              <a:defRPr sz="2808"/>
            </a:pPr>
            <a:r>
              <a:t>AMA New Brand Identity</a:t>
            </a:r>
            <a:br/>
            <a:r>
              <a:rPr>
                <a:solidFill>
                  <a:srgbClr val="FF0000"/>
                </a:solidFill>
              </a:rPr>
              <a:t>_________________________________________</a:t>
            </a:r>
            <a:br>
              <a:rPr>
                <a:solidFill>
                  <a:srgbClr val="FF0000"/>
                </a:solidFill>
              </a:rPr>
            </a:br>
          </a:p>
        </p:txBody>
      </p:sp>
      <p:pic>
        <p:nvPicPr>
          <p:cNvPr id="196" name="image15.png"/>
          <p:cNvPicPr>
            <a:picLocks noChangeAspect="1"/>
          </p:cNvPicPr>
          <p:nvPr/>
        </p:nvPicPr>
        <p:blipFill>
          <a:blip r:embed="rId2">
            <a:extLst/>
          </a:blip>
          <a:stretch>
            <a:fillRect/>
          </a:stretch>
        </p:blipFill>
        <p:spPr>
          <a:xfrm>
            <a:off x="4078223" y="2084832"/>
            <a:ext cx="4253486" cy="358444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838200" y="831469"/>
            <a:ext cx="10515600" cy="1325564"/>
          </a:xfrm>
          <a:prstGeom prst="rect">
            <a:avLst/>
          </a:prstGeom>
        </p:spPr>
        <p:txBody>
          <a:bodyPr/>
          <a:lstStyle/>
          <a:p>
            <a:pPr algn="ctr" defTabSz="530351">
              <a:defRPr sz="2262"/>
            </a:pPr>
            <a:r>
              <a:t>Branding Project:</a:t>
            </a:r>
            <a:br/>
            <a:r>
              <a:t>Center for Hydrogen Research</a:t>
            </a:r>
            <a:br/>
            <a:r>
              <a:rPr>
                <a:solidFill>
                  <a:srgbClr val="FF0000"/>
                </a:solidFill>
              </a:rPr>
              <a:t>_________________________________________</a:t>
            </a:r>
            <a:br>
              <a:rPr>
                <a:solidFill>
                  <a:srgbClr val="FF0000"/>
                </a:solidFill>
              </a:rPr>
            </a:br>
          </a:p>
        </p:txBody>
      </p:sp>
      <p:sp>
        <p:nvSpPr>
          <p:cNvPr id="199" name="Shape 199"/>
          <p:cNvSpPr/>
          <p:nvPr>
            <p:ph type="body" idx="1"/>
          </p:nvPr>
        </p:nvSpPr>
        <p:spPr>
          <a:xfrm>
            <a:off x="966216" y="2310257"/>
            <a:ext cx="10515601" cy="4351338"/>
          </a:xfrm>
          <a:prstGeom prst="rect">
            <a:avLst/>
          </a:prstGeom>
        </p:spPr>
        <p:txBody>
          <a:bodyPr/>
          <a:lstStyle/>
          <a:p>
            <a:pPr marL="212597" indent="-212597" defTabSz="850391">
              <a:spcBef>
                <a:spcPts val="900"/>
              </a:spcBef>
              <a:defRPr sz="2604"/>
            </a:pPr>
            <a:r>
              <a:t>The Aiken County Center for Hydrogen Research</a:t>
            </a:r>
          </a:p>
          <a:p>
            <a:pPr marL="212597" indent="-212597" defTabSz="850391">
              <a:spcBef>
                <a:spcPts val="900"/>
              </a:spcBef>
              <a:defRPr sz="2604"/>
            </a:pPr>
            <a:r>
              <a:t>A facility administered by Economic Development Partnership (EDP), a non-profit organization that serves Aiken and Edgefield Counties</a:t>
            </a:r>
          </a:p>
          <a:p>
            <a:pPr marL="212597" indent="-212597" defTabSz="850391">
              <a:spcBef>
                <a:spcPts val="900"/>
              </a:spcBef>
              <a:defRPr sz="2604"/>
            </a:pPr>
            <a:r>
              <a:t>Opened in October 2005, it has a total area of 60,000 square feet, with 30,000 square feet of leasable space. </a:t>
            </a:r>
          </a:p>
          <a:p>
            <a:pPr marL="212597" indent="-212597" defTabSz="850391">
              <a:spcBef>
                <a:spcPts val="900"/>
              </a:spcBef>
              <a:defRPr sz="2604"/>
            </a:pPr>
            <a:r>
              <a:t>It was decided that the facility needed a new name, slogan, and logo.</a:t>
            </a:r>
          </a:p>
          <a:p>
            <a:pPr marL="212597" indent="-212597" defTabSz="850391">
              <a:spcBef>
                <a:spcPts val="900"/>
              </a:spcBef>
              <a:defRPr sz="2604"/>
            </a:pPr>
            <a:r>
              <a:t>Although a decision had already been made to rebrand the facility as the Applied Research Center for Hydrogen (ARC: Hydrogen), EDP wanted to consider other approaches.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838200" y="651372"/>
            <a:ext cx="10515600" cy="1325564"/>
          </a:xfrm>
          <a:prstGeom prst="rect">
            <a:avLst/>
          </a:prstGeom>
        </p:spPr>
        <p:txBody>
          <a:bodyPr/>
          <a:lstStyle/>
          <a:p>
            <a:pPr algn="ctr" defTabSz="713231">
              <a:defRPr sz="2807"/>
            </a:pPr>
            <a:r>
              <a:t>Sustainable Power Applied Research Center (SPARC)</a:t>
            </a:r>
            <a:r>
              <a:rPr>
                <a:solidFill>
                  <a:srgbClr val="FF0000"/>
                </a:solidFill>
              </a:rPr>
              <a:t> _________________________________________</a:t>
            </a:r>
            <a:br>
              <a:rPr>
                <a:solidFill>
                  <a:srgbClr val="FF0000"/>
                </a:solidFill>
              </a:rPr>
            </a:br>
          </a:p>
        </p:txBody>
      </p:sp>
      <p:pic>
        <p:nvPicPr>
          <p:cNvPr id="202" name="image16.png"/>
          <p:cNvPicPr>
            <a:picLocks noChangeAspect="1"/>
          </p:cNvPicPr>
          <p:nvPr/>
        </p:nvPicPr>
        <p:blipFill>
          <a:blip r:embed="rId2">
            <a:extLst/>
          </a:blip>
          <a:stretch>
            <a:fillRect/>
          </a:stretch>
        </p:blipFill>
        <p:spPr>
          <a:xfrm>
            <a:off x="3809681" y="2286554"/>
            <a:ext cx="4572638" cy="342948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838200" y="619566"/>
            <a:ext cx="10515600" cy="1325564"/>
          </a:xfrm>
          <a:prstGeom prst="rect">
            <a:avLst/>
          </a:prstGeom>
        </p:spPr>
        <p:txBody>
          <a:bodyPr/>
          <a:lstStyle/>
          <a:p>
            <a:pPr algn="ctr" defTabSz="713231">
              <a:defRPr sz="2807"/>
            </a:pPr>
            <a:r>
              <a:t>Sustainable Power Applied Research Center (SPARC)</a:t>
            </a:r>
            <a:r>
              <a:rPr>
                <a:solidFill>
                  <a:srgbClr val="FF0000"/>
                </a:solidFill>
              </a:rPr>
              <a:t> _________________________________________</a:t>
            </a:r>
            <a:br>
              <a:rPr>
                <a:solidFill>
                  <a:srgbClr val="FF0000"/>
                </a:solidFill>
              </a:rPr>
            </a:br>
          </a:p>
        </p:txBody>
      </p:sp>
      <p:pic>
        <p:nvPicPr>
          <p:cNvPr id="205" name="image17.png"/>
          <p:cNvPicPr>
            <a:picLocks noChangeAspect="1"/>
          </p:cNvPicPr>
          <p:nvPr/>
        </p:nvPicPr>
        <p:blipFill>
          <a:blip r:embed="rId2">
            <a:extLst/>
          </a:blip>
          <a:stretch>
            <a:fillRect/>
          </a:stretch>
        </p:blipFill>
        <p:spPr>
          <a:xfrm>
            <a:off x="3809681" y="2286554"/>
            <a:ext cx="4572638" cy="342948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838200" y="587761"/>
            <a:ext cx="10515600" cy="1325564"/>
          </a:xfrm>
          <a:prstGeom prst="rect">
            <a:avLst/>
          </a:prstGeom>
        </p:spPr>
        <p:txBody>
          <a:bodyPr/>
          <a:lstStyle/>
          <a:p>
            <a:pPr algn="ctr" defTabSz="713231">
              <a:defRPr sz="2807"/>
            </a:pPr>
            <a:r>
              <a:t>Sustainable Power Applied Research Center (SPARC)</a:t>
            </a:r>
            <a:r>
              <a:rPr>
                <a:solidFill>
                  <a:srgbClr val="FF0000"/>
                </a:solidFill>
              </a:rPr>
              <a:t> _________________________________________</a:t>
            </a:r>
            <a:br>
              <a:rPr>
                <a:solidFill>
                  <a:srgbClr val="FF0000"/>
                </a:solidFill>
              </a:rPr>
            </a:br>
          </a:p>
        </p:txBody>
      </p:sp>
      <p:pic>
        <p:nvPicPr>
          <p:cNvPr id="208" name="image18.png"/>
          <p:cNvPicPr>
            <a:picLocks noChangeAspect="1"/>
          </p:cNvPicPr>
          <p:nvPr/>
        </p:nvPicPr>
        <p:blipFill>
          <a:blip r:embed="rId2">
            <a:extLst/>
          </a:blip>
          <a:stretch>
            <a:fillRect/>
          </a:stretch>
        </p:blipFill>
        <p:spPr>
          <a:xfrm>
            <a:off x="3809681" y="2286554"/>
            <a:ext cx="4572638" cy="342948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925664" y="707031"/>
            <a:ext cx="10515601" cy="1325564"/>
          </a:xfrm>
          <a:prstGeom prst="rect">
            <a:avLst/>
          </a:prstGeom>
        </p:spPr>
        <p:txBody>
          <a:bodyPr/>
          <a:lstStyle/>
          <a:p>
            <a:pPr algn="ctr" defTabSz="713231">
              <a:defRPr sz="2807"/>
            </a:pPr>
            <a:r>
              <a:t>Sustainable Power Applied Research Center (SPARC)</a:t>
            </a:r>
            <a:r>
              <a:rPr>
                <a:solidFill>
                  <a:srgbClr val="FF0000"/>
                </a:solidFill>
              </a:rPr>
              <a:t> _________________________________________</a:t>
            </a:r>
            <a:br>
              <a:rPr>
                <a:solidFill>
                  <a:srgbClr val="FF0000"/>
                </a:solidFill>
              </a:rPr>
            </a:br>
          </a:p>
        </p:txBody>
      </p:sp>
      <p:pic>
        <p:nvPicPr>
          <p:cNvPr id="211" name="image19.png"/>
          <p:cNvPicPr>
            <a:picLocks noChangeAspect="1"/>
          </p:cNvPicPr>
          <p:nvPr/>
        </p:nvPicPr>
        <p:blipFill>
          <a:blip r:embed="rId2">
            <a:extLst/>
          </a:blip>
          <a:stretch>
            <a:fillRect/>
          </a:stretch>
        </p:blipFill>
        <p:spPr>
          <a:xfrm>
            <a:off x="2587751" y="1947672"/>
            <a:ext cx="6163057" cy="467258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pic>
        <p:nvPicPr>
          <p:cNvPr id="214" name="image20.gif"/>
          <p:cNvPicPr>
            <a:picLocks noChangeAspect="1"/>
          </p:cNvPicPr>
          <p:nvPr/>
        </p:nvPicPr>
        <p:blipFill>
          <a:blip r:embed="rId2">
            <a:extLst/>
          </a:blip>
          <a:stretch>
            <a:fillRect/>
          </a:stretch>
        </p:blipFill>
        <p:spPr>
          <a:xfrm>
            <a:off x="1983435" y="2073819"/>
            <a:ext cx="8645989" cy="2997277"/>
          </a:xfrm>
          <a:prstGeom prst="rect">
            <a:avLst/>
          </a:prstGeom>
          <a:ln w="12700">
            <a:miter lim="400000"/>
          </a:ln>
        </p:spPr>
      </p:pic>
      <p:sp>
        <p:nvSpPr>
          <p:cNvPr id="215" name="Shape 215"/>
          <p:cNvSpPr/>
          <p:nvPr/>
        </p:nvSpPr>
        <p:spPr>
          <a:xfrm>
            <a:off x="897502" y="5239544"/>
            <a:ext cx="10396995"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An arrow is hidden between the letters E and X.  More than 200 logos were designed before arriving at this solution.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pic>
        <p:nvPicPr>
          <p:cNvPr id="218" name="image21.gif"/>
          <p:cNvPicPr>
            <a:picLocks noChangeAspect="1"/>
          </p:cNvPicPr>
          <p:nvPr/>
        </p:nvPicPr>
        <p:blipFill>
          <a:blip r:embed="rId2">
            <a:extLst/>
          </a:blip>
          <a:stretch>
            <a:fillRect/>
          </a:stretch>
        </p:blipFill>
        <p:spPr>
          <a:xfrm>
            <a:off x="2031144" y="2027583"/>
            <a:ext cx="8253632" cy="2861260"/>
          </a:xfrm>
          <a:prstGeom prst="rect">
            <a:avLst/>
          </a:prstGeom>
          <a:ln w="12700">
            <a:miter lim="400000"/>
          </a:ln>
        </p:spPr>
      </p:pic>
      <p:sp>
        <p:nvSpPr>
          <p:cNvPr id="219" name="Shape 219"/>
          <p:cNvSpPr/>
          <p:nvPr/>
        </p:nvSpPr>
        <p:spPr>
          <a:xfrm>
            <a:off x="1192695" y="5379908"/>
            <a:ext cx="10002743"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Baskin Robbins offers 31 flavors of ice-cream. The number 31 is hidden in the logo within the letters B and R.</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pic>
        <p:nvPicPr>
          <p:cNvPr id="222" name="image22.gif" descr="http://stocklogos.com/sites/default/files/bronx.gif"/>
          <p:cNvPicPr>
            <a:picLocks noChangeAspect="1"/>
          </p:cNvPicPr>
          <p:nvPr/>
        </p:nvPicPr>
        <p:blipFill>
          <a:blip r:embed="rId2">
            <a:extLst/>
          </a:blip>
          <a:stretch>
            <a:fillRect/>
          </a:stretch>
        </p:blipFill>
        <p:spPr>
          <a:xfrm>
            <a:off x="1176680" y="2043484"/>
            <a:ext cx="9127992" cy="3164373"/>
          </a:xfrm>
          <a:prstGeom prst="rect">
            <a:avLst/>
          </a:prstGeom>
          <a:ln w="12700">
            <a:miter lim="400000"/>
          </a:ln>
        </p:spPr>
      </p:pic>
      <p:sp>
        <p:nvSpPr>
          <p:cNvPr id="223" name="Shape 223"/>
          <p:cNvSpPr/>
          <p:nvPr/>
        </p:nvSpPr>
        <p:spPr>
          <a:xfrm>
            <a:off x="524786" y="5759437"/>
            <a:ext cx="1028832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The Bronx Zoo logo shows the animals within a city skyline.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sp>
        <p:nvSpPr>
          <p:cNvPr id="226" name="Shape 226"/>
          <p:cNvSpPr/>
          <p:nvPr/>
        </p:nvSpPr>
        <p:spPr>
          <a:xfrm>
            <a:off x="0" y="-1037661"/>
            <a:ext cx="7613018" cy="25325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sz="15600">
                <a:solidFill>
                  <a:srgbClr val="888888"/>
                </a:solidFill>
                <a:latin typeface="Arial"/>
                <a:ea typeface="Arial"/>
                <a:cs typeface="Arial"/>
                <a:sym typeface="Arial"/>
              </a:defRPr>
            </a:pPr>
            <a:r>
              <a:t> </a:t>
            </a:r>
            <a:r>
              <a:rPr sz="1800"/>
              <a:t>                                                                                                               </a:t>
            </a:r>
            <a:br>
              <a:rPr sz="1800"/>
            </a:br>
          </a:p>
        </p:txBody>
      </p:sp>
      <p:pic>
        <p:nvPicPr>
          <p:cNvPr id="227" name="image23.gif" descr="http://stocklogos.com/sites/default/files/spartan.gif"/>
          <p:cNvPicPr>
            <a:picLocks noChangeAspect="1"/>
          </p:cNvPicPr>
          <p:nvPr/>
        </p:nvPicPr>
        <p:blipFill>
          <a:blip r:embed="rId2">
            <a:extLst/>
          </a:blip>
          <a:stretch>
            <a:fillRect/>
          </a:stretch>
        </p:blipFill>
        <p:spPr>
          <a:xfrm>
            <a:off x="2341245" y="2120428"/>
            <a:ext cx="7637643" cy="2647718"/>
          </a:xfrm>
          <a:prstGeom prst="rect">
            <a:avLst/>
          </a:prstGeom>
          <a:ln w="12700">
            <a:miter lim="400000"/>
          </a:ln>
        </p:spPr>
      </p:pic>
      <p:sp>
        <p:nvSpPr>
          <p:cNvPr id="228" name="Shape 228"/>
          <p:cNvSpPr/>
          <p:nvPr/>
        </p:nvSpPr>
        <p:spPr>
          <a:xfrm>
            <a:off x="1374912" y="5626398"/>
            <a:ext cx="9978888"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This logo shows a golfer taking a swing and the head of a Spartan warrior in helmet at the same time.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838200" y="365125"/>
            <a:ext cx="10515600" cy="1325563"/>
          </a:xfrm>
          <a:prstGeom prst="rect">
            <a:avLst/>
          </a:prstGeom>
        </p:spPr>
        <p:txBody>
          <a:bodyPr/>
          <a:lstStyle/>
          <a:p>
            <a:pPr algn="ctr">
              <a:defRPr sz="3900"/>
            </a:pPr>
            <a:r>
              <a:t>Traditional Swords of the Day</a:t>
            </a:r>
            <a:br/>
            <a:r>
              <a:rPr>
                <a:solidFill>
                  <a:srgbClr val="FF0000"/>
                </a:solidFill>
              </a:rPr>
              <a:t>_________________________________________</a:t>
            </a:r>
          </a:p>
        </p:txBody>
      </p:sp>
      <p:sp>
        <p:nvSpPr>
          <p:cNvPr id="121" name="Shape 121"/>
          <p:cNvSpPr/>
          <p:nvPr>
            <p:ph type="body" idx="1"/>
          </p:nvPr>
        </p:nvSpPr>
        <p:spPr>
          <a:xfrm>
            <a:off x="838200" y="1825625"/>
            <a:ext cx="10515600" cy="4351338"/>
          </a:xfrm>
          <a:prstGeom prst="rect">
            <a:avLst/>
          </a:prstGeom>
        </p:spPr>
        <p:txBody>
          <a:bodyPr/>
          <a:lstStyle/>
          <a:p>
            <a:pPr/>
            <a:r>
              <a:t>Made from low quality bog iron</a:t>
            </a:r>
          </a:p>
          <a:p>
            <a:pPr/>
            <a:r>
              <a:t>These swords were either too brittle or bent easily</a:t>
            </a:r>
          </a:p>
        </p:txBody>
      </p:sp>
      <p:pic>
        <p:nvPicPr>
          <p:cNvPr id="122" name="image3.jpeg"/>
          <p:cNvPicPr>
            <a:picLocks noChangeAspect="1"/>
          </p:cNvPicPr>
          <p:nvPr/>
        </p:nvPicPr>
        <p:blipFill>
          <a:blip r:embed="rId2">
            <a:extLst/>
          </a:blip>
          <a:stretch>
            <a:fillRect/>
          </a:stretch>
        </p:blipFill>
        <p:spPr>
          <a:xfrm>
            <a:off x="5607177" y="3613975"/>
            <a:ext cx="3409951" cy="1343026"/>
          </a:xfrm>
          <a:prstGeom prst="rect">
            <a:avLst/>
          </a:prstGeom>
          <a:ln w="12700">
            <a:miter lim="400000"/>
          </a:ln>
        </p:spPr>
      </p:pic>
      <p:pic>
        <p:nvPicPr>
          <p:cNvPr id="123" name="image4.jpeg"/>
          <p:cNvPicPr>
            <a:picLocks noChangeAspect="1"/>
          </p:cNvPicPr>
          <p:nvPr/>
        </p:nvPicPr>
        <p:blipFill>
          <a:blip r:embed="rId3">
            <a:extLst/>
          </a:blip>
          <a:stretch>
            <a:fillRect/>
          </a:stretch>
        </p:blipFill>
        <p:spPr>
          <a:xfrm>
            <a:off x="1956816" y="3233927"/>
            <a:ext cx="1828801" cy="18288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pic>
        <p:nvPicPr>
          <p:cNvPr id="231" name="image24.gif" descr="http://stocklogos.com/sites/default/files/whalers.gif"/>
          <p:cNvPicPr>
            <a:picLocks noChangeAspect="1"/>
          </p:cNvPicPr>
          <p:nvPr/>
        </p:nvPicPr>
        <p:blipFill>
          <a:blip r:embed="rId2">
            <a:extLst/>
          </a:blip>
          <a:stretch>
            <a:fillRect/>
          </a:stretch>
        </p:blipFill>
        <p:spPr>
          <a:xfrm>
            <a:off x="1741565" y="1966983"/>
            <a:ext cx="8778010" cy="3043043"/>
          </a:xfrm>
          <a:prstGeom prst="rect">
            <a:avLst/>
          </a:prstGeom>
          <a:ln w="12700">
            <a:miter lim="400000"/>
          </a:ln>
        </p:spPr>
      </p:pic>
      <p:sp>
        <p:nvSpPr>
          <p:cNvPr id="232" name="Shape 232"/>
          <p:cNvSpPr/>
          <p:nvPr/>
        </p:nvSpPr>
        <p:spPr>
          <a:xfrm>
            <a:off x="1232452" y="5376579"/>
            <a:ext cx="10185621"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The Hartford Whalers logo shows three concepts at the same time. A whale’s tail, the letter “W” in green, and the white space forming an “H” for Hartford.</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sp>
        <p:nvSpPr>
          <p:cNvPr id="235" name="Shape 235"/>
          <p:cNvSpPr/>
          <p:nvPr/>
        </p:nvSpPr>
        <p:spPr>
          <a:xfrm>
            <a:off x="1964204" y="2136313"/>
            <a:ext cx="7613018" cy="220848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sz="15600">
                <a:solidFill>
                  <a:srgbClr val="888888"/>
                </a:solidFill>
                <a:latin typeface="Arial"/>
                <a:ea typeface="Arial"/>
                <a:cs typeface="Arial"/>
                <a:sym typeface="Arial"/>
              </a:defRPr>
            </a:pPr>
            <a:r>
              <a:t> </a:t>
            </a:r>
            <a:r>
              <a:rPr sz="1800"/>
              <a:t>                                                                                                               </a:t>
            </a:r>
          </a:p>
        </p:txBody>
      </p:sp>
      <p:pic>
        <p:nvPicPr>
          <p:cNvPr id="236" name="image25.gif" descr="logo"/>
          <p:cNvPicPr>
            <a:picLocks noChangeAspect="1"/>
          </p:cNvPicPr>
          <p:nvPr/>
        </p:nvPicPr>
        <p:blipFill>
          <a:blip r:embed="rId2">
            <a:extLst/>
          </a:blip>
          <a:stretch>
            <a:fillRect/>
          </a:stretch>
        </p:blipFill>
        <p:spPr>
          <a:xfrm>
            <a:off x="1894454" y="1905373"/>
            <a:ext cx="8067518" cy="2796740"/>
          </a:xfrm>
          <a:prstGeom prst="rect">
            <a:avLst/>
          </a:prstGeom>
          <a:ln w="12700">
            <a:miter lim="400000"/>
          </a:ln>
        </p:spPr>
      </p:pic>
      <p:sp>
        <p:nvSpPr>
          <p:cNvPr id="237" name="Shape 237"/>
          <p:cNvSpPr/>
          <p:nvPr/>
        </p:nvSpPr>
        <p:spPr>
          <a:xfrm>
            <a:off x="1074750" y="4973304"/>
            <a:ext cx="10042499"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The letters N and W can be seen in positive and negative spaces. Also, the red triangle points to the north-west compass point within the circle.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pic>
        <p:nvPicPr>
          <p:cNvPr id="240" name="image26.gif" descr="logo"/>
          <p:cNvPicPr>
            <a:picLocks noChangeAspect="1"/>
          </p:cNvPicPr>
          <p:nvPr/>
        </p:nvPicPr>
        <p:blipFill>
          <a:blip r:embed="rId2">
            <a:extLst/>
          </a:blip>
          <a:stretch>
            <a:fillRect/>
          </a:stretch>
        </p:blipFill>
        <p:spPr>
          <a:xfrm>
            <a:off x="2331418" y="2226523"/>
            <a:ext cx="7143751" cy="2476501"/>
          </a:xfrm>
          <a:prstGeom prst="rect">
            <a:avLst/>
          </a:prstGeom>
          <a:ln w="12700">
            <a:miter lim="400000"/>
          </a:ln>
        </p:spPr>
      </p:pic>
      <p:sp>
        <p:nvSpPr>
          <p:cNvPr id="241" name="Shape 241"/>
          <p:cNvSpPr/>
          <p:nvPr/>
        </p:nvSpPr>
        <p:spPr>
          <a:xfrm>
            <a:off x="1001863" y="5024175"/>
            <a:ext cx="10351938"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The yellow arrow is not just a smiley. It also suggests that you can buy everything A to Z on Amazon.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sp>
        <p:nvSpPr>
          <p:cNvPr id="244" name="Shape 244"/>
          <p:cNvSpPr/>
          <p:nvPr/>
        </p:nvSpPr>
        <p:spPr>
          <a:xfrm>
            <a:off x="838199" y="5334277"/>
            <a:ext cx="1035193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Wendy’s collar spells the word “mom”.</a:t>
            </a:r>
          </a:p>
        </p:txBody>
      </p:sp>
      <p:pic>
        <p:nvPicPr>
          <p:cNvPr id="245" name="image27.jpeg"/>
          <p:cNvPicPr>
            <a:picLocks noChangeAspect="1"/>
          </p:cNvPicPr>
          <p:nvPr/>
        </p:nvPicPr>
        <p:blipFill>
          <a:blip r:embed="rId2">
            <a:extLst/>
          </a:blip>
          <a:stretch>
            <a:fillRect/>
          </a:stretch>
        </p:blipFill>
        <p:spPr>
          <a:xfrm>
            <a:off x="3681455" y="1905373"/>
            <a:ext cx="4483851" cy="3011053"/>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xfrm>
            <a:off x="838200" y="579810"/>
            <a:ext cx="10515600" cy="1325563"/>
          </a:xfrm>
          <a:prstGeom prst="rect">
            <a:avLst/>
          </a:prstGeom>
        </p:spPr>
        <p:txBody>
          <a:bodyPr/>
          <a:lstStyle/>
          <a:p>
            <a:pPr algn="ctr" defTabSz="649223">
              <a:defRPr sz="3124"/>
            </a:pPr>
            <a:r>
              <a:t>Logos with hidden messages</a:t>
            </a:r>
            <a:br/>
            <a:r>
              <a:rPr sz="2768">
                <a:solidFill>
                  <a:srgbClr val="FF0000"/>
                </a:solidFill>
              </a:rPr>
              <a:t>_________________________________________</a:t>
            </a:r>
            <a:br>
              <a:rPr sz="2768">
                <a:solidFill>
                  <a:srgbClr val="FF0000"/>
                </a:solidFill>
              </a:rPr>
            </a:br>
          </a:p>
        </p:txBody>
      </p:sp>
      <p:sp>
        <p:nvSpPr>
          <p:cNvPr id="248" name="Shape 248"/>
          <p:cNvSpPr/>
          <p:nvPr/>
        </p:nvSpPr>
        <p:spPr>
          <a:xfrm>
            <a:off x="920031" y="5437644"/>
            <a:ext cx="1035193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M for Milwaukee and B for Brewers are hidden within the baseball glove.</a:t>
            </a:r>
          </a:p>
        </p:txBody>
      </p:sp>
      <p:pic>
        <p:nvPicPr>
          <p:cNvPr id="249" name="image28.jpeg"/>
          <p:cNvPicPr>
            <a:picLocks noChangeAspect="1"/>
          </p:cNvPicPr>
          <p:nvPr/>
        </p:nvPicPr>
        <p:blipFill>
          <a:blip r:embed="rId2">
            <a:extLst/>
          </a:blip>
          <a:stretch>
            <a:fillRect/>
          </a:stretch>
        </p:blipFill>
        <p:spPr>
          <a:xfrm>
            <a:off x="4339216" y="2024284"/>
            <a:ext cx="3677231" cy="288098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838200" y="365125"/>
            <a:ext cx="10515600" cy="1325563"/>
          </a:xfrm>
          <a:prstGeom prst="rect">
            <a:avLst/>
          </a:prstGeom>
        </p:spPr>
        <p:txBody>
          <a:bodyPr/>
          <a:lstStyle/>
          <a:p>
            <a:pPr algn="ctr">
              <a:defRPr sz="3900"/>
            </a:pPr>
            <a:r>
              <a:t>Ulfberht Technology</a:t>
            </a:r>
            <a:br/>
            <a:r>
              <a:rPr>
                <a:solidFill>
                  <a:srgbClr val="FF0000"/>
                </a:solidFill>
              </a:rPr>
              <a:t>_________________________________________</a:t>
            </a:r>
          </a:p>
        </p:txBody>
      </p:sp>
      <p:sp>
        <p:nvSpPr>
          <p:cNvPr id="126" name="Shape 126"/>
          <p:cNvSpPr/>
          <p:nvPr>
            <p:ph type="body" idx="1"/>
          </p:nvPr>
        </p:nvSpPr>
        <p:spPr>
          <a:xfrm>
            <a:off x="838200" y="1825625"/>
            <a:ext cx="10515600" cy="4351338"/>
          </a:xfrm>
          <a:prstGeom prst="rect">
            <a:avLst/>
          </a:prstGeom>
        </p:spPr>
        <p:txBody>
          <a:bodyPr/>
          <a:lstStyle/>
          <a:p>
            <a:pPr/>
            <a:r>
              <a:t>Made of premium materials</a:t>
            </a:r>
          </a:p>
          <a:p>
            <a:pPr/>
            <a:r>
              <a:t>Often made from high-quality crucible steel</a:t>
            </a:r>
          </a:p>
          <a:p>
            <a:pPr lvl="1" marL="685800" indent="-228600">
              <a:spcBef>
                <a:spcPts val="500"/>
              </a:spcBef>
              <a:defRPr sz="2400"/>
            </a:pPr>
            <a:r>
              <a:t>Contains low levels of impurities</a:t>
            </a:r>
          </a:p>
          <a:p>
            <a:pPr lvl="1" marL="685800" indent="-228600">
              <a:spcBef>
                <a:spcPts val="500"/>
              </a:spcBef>
              <a:defRPr sz="2400"/>
            </a:pPr>
            <a:r>
              <a:t>Requires precise control over temperature</a:t>
            </a:r>
          </a:p>
          <a:p>
            <a:pPr lvl="1" marL="685800" indent="-228600">
              <a:spcBef>
                <a:spcPts val="500"/>
              </a:spcBef>
              <a:defRPr sz="2400"/>
            </a:pPr>
            <a:r>
              <a:t>The temperature of the forge must be over 3000 degrees Fahrenheit</a:t>
            </a:r>
          </a:p>
          <a:p>
            <a:pPr lvl="1" marL="685800" indent="-228600">
              <a:spcBef>
                <a:spcPts val="500"/>
              </a:spcBef>
              <a:defRPr sz="2400"/>
            </a:pPr>
          </a:p>
          <a:p>
            <a:pPr lvl="1" marL="685800" indent="-228600">
              <a:spcBef>
                <a:spcPts val="500"/>
              </a:spcBef>
              <a:defRPr sz="2400"/>
            </a:pPr>
            <a:r>
              <a:t>Steel of this level of quality was not found again in Europe for another 1000 years</a:t>
            </a:r>
          </a:p>
        </p:txBody>
      </p:sp>
      <p:pic>
        <p:nvPicPr>
          <p:cNvPr id="127" name="image5.png"/>
          <p:cNvPicPr>
            <a:picLocks noChangeAspect="1"/>
          </p:cNvPicPr>
          <p:nvPr/>
        </p:nvPicPr>
        <p:blipFill>
          <a:blip r:embed="rId2">
            <a:extLst/>
          </a:blip>
          <a:stretch>
            <a:fillRect/>
          </a:stretch>
        </p:blipFill>
        <p:spPr>
          <a:xfrm>
            <a:off x="4155375" y="4990591"/>
            <a:ext cx="3076576" cy="14859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838200" y="365125"/>
            <a:ext cx="10515600" cy="1325563"/>
          </a:xfrm>
          <a:prstGeom prst="rect">
            <a:avLst/>
          </a:prstGeom>
        </p:spPr>
        <p:txBody>
          <a:bodyPr/>
          <a:lstStyle/>
          <a:p>
            <a:pPr algn="ctr">
              <a:defRPr sz="3900"/>
            </a:pPr>
            <a:r>
              <a:t>The Ulfberht Knockoffs</a:t>
            </a:r>
            <a:br/>
            <a:r>
              <a:rPr>
                <a:solidFill>
                  <a:srgbClr val="FF0000"/>
                </a:solidFill>
              </a:rPr>
              <a:t>_________________________________________</a:t>
            </a:r>
          </a:p>
        </p:txBody>
      </p:sp>
      <p:sp>
        <p:nvSpPr>
          <p:cNvPr id="130" name="Shape 130"/>
          <p:cNvSpPr/>
          <p:nvPr>
            <p:ph type="body" idx="1"/>
          </p:nvPr>
        </p:nvSpPr>
        <p:spPr>
          <a:xfrm>
            <a:off x="838200" y="1825625"/>
            <a:ext cx="10515600" cy="4351338"/>
          </a:xfrm>
          <a:prstGeom prst="rect">
            <a:avLst/>
          </a:prstGeom>
        </p:spPr>
        <p:txBody>
          <a:bodyPr/>
          <a:lstStyle/>
          <a:p>
            <a:pPr/>
            <a:r>
              <a:t>Many of the Ulfberht swords were found to have a slight shift in spelling</a:t>
            </a:r>
          </a:p>
          <a:p>
            <a:pPr lvl="1" marL="685800" indent="-228600">
              <a:spcBef>
                <a:spcPts val="500"/>
              </a:spcBef>
              <a:defRPr b="1" sz="2400"/>
            </a:pPr>
            <a:r>
              <a:t>+ULFBEHR+T   </a:t>
            </a:r>
            <a:r>
              <a:rPr b="0"/>
              <a:t>(the genuine spelling)</a:t>
            </a:r>
          </a:p>
          <a:p>
            <a:pPr lvl="1" marL="685800" indent="-228600">
              <a:spcBef>
                <a:spcPts val="500"/>
              </a:spcBef>
              <a:defRPr b="1" sz="2400"/>
            </a:pPr>
            <a:r>
              <a:t>+ULFBEHT+  </a:t>
            </a:r>
            <a:r>
              <a:rPr b="0"/>
              <a:t>or </a:t>
            </a:r>
            <a:r>
              <a:t>+ULFBEHRT+</a:t>
            </a:r>
            <a:r>
              <a:rPr b="0"/>
              <a:t>    (examples of alternative spelling)</a:t>
            </a:r>
          </a:p>
          <a:p>
            <a:pPr/>
            <a:endParaRPr sz="2400"/>
          </a:p>
          <a:p>
            <a:pPr/>
            <a:r>
              <a:t>All of the misspelled Ulfberht swords were found to be made of inferior quality steel</a:t>
            </a:r>
          </a:p>
        </p:txBody>
      </p:sp>
      <p:pic>
        <p:nvPicPr>
          <p:cNvPr id="131" name="image6.jpeg"/>
          <p:cNvPicPr>
            <a:picLocks noChangeAspect="1"/>
          </p:cNvPicPr>
          <p:nvPr/>
        </p:nvPicPr>
        <p:blipFill>
          <a:blip r:embed="rId2">
            <a:extLst/>
          </a:blip>
          <a:stretch>
            <a:fillRect/>
          </a:stretch>
        </p:blipFill>
        <p:spPr>
          <a:xfrm>
            <a:off x="2787904" y="4839970"/>
            <a:ext cx="5080001" cy="18415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838200" y="365125"/>
            <a:ext cx="10515600" cy="1325563"/>
          </a:xfrm>
          <a:prstGeom prst="rect">
            <a:avLst/>
          </a:prstGeom>
        </p:spPr>
        <p:txBody>
          <a:bodyPr/>
          <a:lstStyle/>
          <a:p>
            <a:pPr algn="ctr">
              <a:defRPr sz="3900"/>
            </a:pPr>
            <a:r>
              <a:t>Differentiation and Positioning</a:t>
            </a:r>
            <a:br/>
            <a:r>
              <a:rPr>
                <a:solidFill>
                  <a:srgbClr val="FF0000"/>
                </a:solidFill>
              </a:rPr>
              <a:t>_________________________________________</a:t>
            </a:r>
          </a:p>
        </p:txBody>
      </p:sp>
      <p:sp>
        <p:nvSpPr>
          <p:cNvPr id="134" name="Shape 134"/>
          <p:cNvSpPr/>
          <p:nvPr>
            <p:ph type="body" idx="1"/>
          </p:nvPr>
        </p:nvSpPr>
        <p:spPr>
          <a:xfrm>
            <a:off x="838200" y="1825625"/>
            <a:ext cx="10515600" cy="4351338"/>
          </a:xfrm>
          <a:prstGeom prst="rect">
            <a:avLst/>
          </a:prstGeom>
        </p:spPr>
        <p:txBody>
          <a:bodyPr/>
          <a:lstStyle/>
          <a:p>
            <a:pPr>
              <a:lnSpc>
                <a:spcPct val="81000"/>
              </a:lnSpc>
            </a:pPr>
            <a:r>
              <a:t>Differentiation</a:t>
            </a:r>
          </a:p>
          <a:p>
            <a:pPr lvl="1" marL="685800" indent="-228600">
              <a:lnSpc>
                <a:spcPct val="81000"/>
              </a:lnSpc>
              <a:spcBef>
                <a:spcPts val="500"/>
              </a:spcBef>
              <a:defRPr sz="2400"/>
            </a:pPr>
            <a:r>
              <a:t>Creating differences in the firm’s product offering that set it apart from competing offerings</a:t>
            </a:r>
          </a:p>
          <a:p>
            <a:pPr>
              <a:lnSpc>
                <a:spcPct val="81000"/>
              </a:lnSpc>
            </a:pPr>
            <a:r>
              <a:t>Positioning</a:t>
            </a:r>
          </a:p>
          <a:p>
            <a:pPr lvl="1" marL="685800" indent="-228600">
              <a:lnSpc>
                <a:spcPct val="81000"/>
              </a:lnSpc>
              <a:spcBef>
                <a:spcPts val="500"/>
              </a:spcBef>
              <a:defRPr sz="2400"/>
            </a:pPr>
            <a:r>
              <a:t>Creating a mental image of the product offering and its differentiating features in the minds of the target market</a:t>
            </a:r>
          </a:p>
          <a:p>
            <a:pPr>
              <a:lnSpc>
                <a:spcPct val="81000"/>
              </a:lnSpc>
            </a:pPr>
            <a:r>
              <a:t>Relative Position</a:t>
            </a:r>
          </a:p>
          <a:p>
            <a:pPr lvl="1" marL="685800" indent="-228600">
              <a:lnSpc>
                <a:spcPct val="81000"/>
              </a:lnSpc>
              <a:spcBef>
                <a:spcPts val="500"/>
              </a:spcBef>
              <a:defRPr sz="2400"/>
            </a:pPr>
            <a:r>
              <a:t>A product’s position vis-à-vis the competition</a:t>
            </a:r>
          </a:p>
          <a:p>
            <a:pPr lvl="1" marL="685800" indent="-228600">
              <a:lnSpc>
                <a:spcPct val="81000"/>
              </a:lnSpc>
              <a:spcBef>
                <a:spcPts val="500"/>
              </a:spcBef>
              <a:defRPr sz="2400"/>
            </a:pPr>
            <a:r>
              <a:t>Addressed through two tools</a:t>
            </a:r>
          </a:p>
          <a:p>
            <a:pPr lvl="2" marL="1143000" indent="-228600">
              <a:lnSpc>
                <a:spcPct val="81000"/>
              </a:lnSpc>
              <a:spcBef>
                <a:spcPts val="500"/>
              </a:spcBef>
              <a:defRPr sz="2000"/>
            </a:pPr>
            <a:r>
              <a:t>Perceptual mapping- </a:t>
            </a:r>
            <a:r>
              <a:rPr sz="1500"/>
              <a:t>A visual, spatial display of customer perceptions that allows monitoring of product positioning relative to other products</a:t>
            </a:r>
          </a:p>
          <a:p>
            <a:pPr lvl="2" marL="1143000" indent="-228600">
              <a:lnSpc>
                <a:spcPct val="81000"/>
              </a:lnSpc>
              <a:spcBef>
                <a:spcPts val="500"/>
              </a:spcBef>
              <a:defRPr sz="2000"/>
            </a:pPr>
            <a:r>
              <a:t>Strategy canvas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838199" y="500062"/>
            <a:ext cx="10515601" cy="1325564"/>
          </a:xfrm>
          <a:prstGeom prst="rect">
            <a:avLst/>
          </a:prstGeom>
        </p:spPr>
        <p:txBody>
          <a:bodyPr/>
          <a:lstStyle/>
          <a:p>
            <a:pPr algn="ctr" defTabSz="850391">
              <a:defRPr sz="3999"/>
            </a:pPr>
            <a:r>
              <a:t>Perceptual Map</a:t>
            </a:r>
            <a:r>
              <a:rPr>
                <a:solidFill>
                  <a:srgbClr val="FF0000"/>
                </a:solidFill>
              </a:rPr>
              <a:t> _________________________________________</a:t>
            </a:r>
          </a:p>
        </p:txBody>
      </p:sp>
      <p:pic>
        <p:nvPicPr>
          <p:cNvPr id="137" name="image7.png"/>
          <p:cNvPicPr>
            <a:picLocks noChangeAspect="1"/>
          </p:cNvPicPr>
          <p:nvPr/>
        </p:nvPicPr>
        <p:blipFill>
          <a:blip r:embed="rId2">
            <a:extLst/>
          </a:blip>
          <a:stretch>
            <a:fillRect/>
          </a:stretch>
        </p:blipFill>
        <p:spPr>
          <a:xfrm>
            <a:off x="3783086" y="1825625"/>
            <a:ext cx="4625828" cy="435133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838200" y="520573"/>
            <a:ext cx="10515600" cy="1325564"/>
          </a:xfrm>
          <a:prstGeom prst="rect">
            <a:avLst/>
          </a:prstGeom>
        </p:spPr>
        <p:txBody>
          <a:bodyPr/>
          <a:lstStyle/>
          <a:p>
            <a:pPr algn="ctr" defTabSz="658368">
              <a:defRPr sz="2808"/>
            </a:pPr>
            <a:r>
              <a:t>Hypothetical Perceptual Map of the                        Automotive Market</a:t>
            </a:r>
            <a:br/>
            <a:r>
              <a:rPr>
                <a:solidFill>
                  <a:srgbClr val="FF0000"/>
                </a:solidFill>
              </a:rPr>
              <a:t>_________________________________________</a:t>
            </a:r>
          </a:p>
        </p:txBody>
      </p:sp>
      <p:pic>
        <p:nvPicPr>
          <p:cNvPr id="140" name="image8.jpeg"/>
          <p:cNvPicPr>
            <a:picLocks noChangeAspect="1"/>
          </p:cNvPicPr>
          <p:nvPr/>
        </p:nvPicPr>
        <p:blipFill>
          <a:blip r:embed="rId2">
            <a:extLst/>
          </a:blip>
          <a:stretch>
            <a:fillRect/>
          </a:stretch>
        </p:blipFill>
        <p:spPr>
          <a:xfrm>
            <a:off x="2660904" y="2228881"/>
            <a:ext cx="6163057" cy="400426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838200" y="365125"/>
            <a:ext cx="10515600" cy="1325563"/>
          </a:xfrm>
          <a:prstGeom prst="rect">
            <a:avLst/>
          </a:prstGeom>
        </p:spPr>
        <p:txBody>
          <a:bodyPr/>
          <a:lstStyle/>
          <a:p>
            <a:pPr algn="ctr" defTabSz="630936">
              <a:defRPr sz="2691"/>
            </a:pPr>
            <a:br/>
            <a:r>
              <a:rPr sz="3036"/>
              <a:t>Blue Ocean Strategy</a:t>
            </a:r>
            <a:br>
              <a:rPr sz="3036"/>
            </a:br>
            <a:r>
              <a:rPr sz="3036">
                <a:solidFill>
                  <a:srgbClr val="FF0000"/>
                </a:solidFill>
              </a:rPr>
              <a:t>_____________________________________</a:t>
            </a:r>
          </a:p>
        </p:txBody>
      </p:sp>
      <p:sp>
        <p:nvSpPr>
          <p:cNvPr id="143" name="Shape 143"/>
          <p:cNvSpPr/>
          <p:nvPr>
            <p:ph type="body" idx="1"/>
          </p:nvPr>
        </p:nvSpPr>
        <p:spPr>
          <a:xfrm>
            <a:off x="838200" y="2099945"/>
            <a:ext cx="10515600" cy="4351339"/>
          </a:xfrm>
          <a:prstGeom prst="rect">
            <a:avLst/>
          </a:prstGeom>
        </p:spPr>
        <p:txBody>
          <a:bodyPr/>
          <a:lstStyle/>
          <a:p>
            <a:pPr/>
            <a:r>
              <a:t>Firms develop strategic focus by developing a strategy that stands apart from the competition.</a:t>
            </a:r>
          </a:p>
          <a:p>
            <a:pPr/>
            <a:r>
              <a:t>Firms can visually identify their strategic focus through the use of the strategy canvas.</a:t>
            </a:r>
          </a:p>
          <a:p>
            <a:pPr/>
            <a:r>
              <a:t>Firms can use the Four Actions Framework to reorient their strategic focus away from the competition.</a:t>
            </a:r>
          </a:p>
          <a:p>
            <a:pPr/>
          </a:p>
          <a:p>
            <a:pPr marL="0" indent="0">
              <a:buSzTx/>
              <a:buNone/>
              <a:defRPr i="1"/>
            </a:pPr>
            <a:r>
              <a:t>“Blue Ocean Strategy” by W. Chan Kim and Renee Mauborgne (2005)</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