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263" r:id="rId3"/>
    <p:sldId id="303" r:id="rId4"/>
    <p:sldId id="306" r:id="rId5"/>
    <p:sldId id="307" r:id="rId6"/>
    <p:sldId id="311" r:id="rId7"/>
    <p:sldId id="257" r:id="rId8"/>
    <p:sldId id="271" r:id="rId9"/>
    <p:sldId id="274" r:id="rId10"/>
    <p:sldId id="282" r:id="rId11"/>
    <p:sldId id="273" r:id="rId12"/>
    <p:sldId id="275" r:id="rId13"/>
    <p:sldId id="298" r:id="rId14"/>
    <p:sldId id="281" r:id="rId15"/>
    <p:sldId id="276" r:id="rId16"/>
    <p:sldId id="302" r:id="rId17"/>
    <p:sldId id="317" r:id="rId18"/>
    <p:sldId id="318" r:id="rId19"/>
    <p:sldId id="319" r:id="rId20"/>
    <p:sldId id="320" r:id="rId21"/>
    <p:sldId id="327" r:id="rId22"/>
    <p:sldId id="322" r:id="rId23"/>
    <p:sldId id="332" r:id="rId24"/>
    <p:sldId id="315" r:id="rId25"/>
    <p:sldId id="329" r:id="rId26"/>
    <p:sldId id="258" r:id="rId27"/>
    <p:sldId id="260" r:id="rId28"/>
    <p:sldId id="331" r:id="rId29"/>
    <p:sldId id="339" r:id="rId30"/>
    <p:sldId id="341" r:id="rId31"/>
    <p:sldId id="340" r:id="rId32"/>
    <p:sldId id="334" r:id="rId33"/>
    <p:sldId id="344" r:id="rId34"/>
    <p:sldId id="284" r:id="rId35"/>
    <p:sldId id="261" r:id="rId36"/>
    <p:sldId id="338" r:id="rId37"/>
    <p:sldId id="357" r:id="rId38"/>
    <p:sldId id="266" r:id="rId39"/>
    <p:sldId id="268" r:id="rId40"/>
    <p:sldId id="342" r:id="rId41"/>
    <p:sldId id="267" r:id="rId42"/>
    <p:sldId id="358" r:id="rId43"/>
    <p:sldId id="264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24" autoAdjust="0"/>
  </p:normalViewPr>
  <p:slideViewPr>
    <p:cSldViewPr>
      <p:cViewPr varScale="1">
        <p:scale>
          <a:sx n="68" d="100"/>
          <a:sy n="68" d="100"/>
        </p:scale>
        <p:origin x="145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17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9A0990-A741-439E-9C1E-5F7EADCF3A45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D4A9C0-3E9E-4D87-8554-1A4B599624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4A9C0-3E9E-4D87-8554-1A4B599624A1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107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8288D-DAC3-489C-B54B-77DA92A3E567}" type="datetime1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Sweetspot Strategies, Inc.  954.804.9413/abigail@sweetspotstrategies.com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66AF-8B8B-43BE-9C34-983421B657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8F1C-DB82-4BFA-B0C5-B0AB92868DFF}" type="datetime1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Sweetspot Strategies, Inc.  954.804.9413/abigail@sweetspotstrategies.com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66AF-8B8B-43BE-9C34-983421B657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FE14-0CE9-4C48-B682-A5DC53810709}" type="datetime1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Sweetspot Strategies, Inc.  954.804.9413/abigail@sweetspotstrategies.com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66AF-8B8B-43BE-9C34-983421B657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0549-2F4D-4564-B52A-30257A1BAEB8}" type="datetime1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Sweetspot Strategies, Inc.  954.804.9413/abigail@sweetspotstrategies.com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66AF-8B8B-43BE-9C34-983421B657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9301-D331-4125-B7EC-F00D91FA8B99}" type="datetime1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Sweetspot Strategies, Inc.  954.804.9413/abigail@sweetspotstrategies.com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66AF-8B8B-43BE-9C34-983421B657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79C0-FC7E-4A80-900A-96DE7C4D64C3}" type="datetime1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Sweetspot Strategies, Inc.  954.804.9413/abigail@sweetspotstrategies.com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66AF-8B8B-43BE-9C34-983421B657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72B77-8FDE-4D7B-AD4F-AD0D3A8D8D8B}" type="datetime1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Sweetspot Strategies, Inc.  954.804.9413/abigail@sweetspotstrategies.com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66AF-8B8B-43BE-9C34-983421B657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772A-03BF-4FD9-A3D8-20E4CDE208A0}" type="datetime1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Sweetspot Strategies, Inc.  954.804.9413/abigail@sweetspotstrategies.com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66AF-8B8B-43BE-9C34-983421B657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3AC2-49FD-4665-9AF2-E5EB61E9A126}" type="datetime1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Sweetspot Strategies, Inc.  954.804.9413/abigail@sweetspotstrategies.com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66AF-8B8B-43BE-9C34-983421B657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5C09-3B60-4C91-B649-F5C46FA6BA3A}" type="datetime1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Sweetspot Strategies, Inc.  954.804.9413/abigail@sweetspotstrategies.com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66AF-8B8B-43BE-9C34-983421B657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753A-524B-4F84-98B7-14FBB572863C}" type="datetime1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Sweetspot Strategies, Inc.  954.804.9413/abigail@sweetspotstrategies.com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66AF-8B8B-43BE-9C34-983421B657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35C72-9D82-4FCC-A67B-3ADBD05C5240}" type="datetime1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Sweetspot Strategies, Inc.  954.804.9413/abigail@sweetspotstrategies.com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966AF-8B8B-43BE-9C34-983421B657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orkinprogress.oowsection.org/category/panels/panel-research-methods/" TargetMode="Externa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ujeresdeempresa.com/diferenciacion-y-posicionamiento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0700D48D-C9AA-4000-A912-29A4FEA98A9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81353" y="394887"/>
            <a:ext cx="4290647" cy="606822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312C673-8179-457E-AD2A-D1FAE4CC961A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35506" y="4201833"/>
            <a:ext cx="2550319" cy="0"/>
          </a:xfrm>
          <a:prstGeom prst="line">
            <a:avLst/>
          </a:prstGeom>
          <a:ln w="222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05E69BC-D844-4AB5-9E35-ED458EE29655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6888133" y="1874520"/>
            <a:ext cx="0" cy="3108960"/>
          </a:xfrm>
          <a:prstGeom prst="line">
            <a:avLst/>
          </a:prstGeom>
          <a:ln w="101600" cmpd="dbl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20077" y="4543192"/>
            <a:ext cx="4042570" cy="117180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AB45533-244A-43A6-8692-DA5B5236A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29" y="228600"/>
            <a:ext cx="2794807" cy="279480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1676" y="4543192"/>
            <a:ext cx="3810000" cy="1512888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b="1">
                <a:solidFill>
                  <a:schemeClr val="bg2"/>
                </a:solidFill>
              </a:rPr>
              <a:t>Build a Brand and </a:t>
            </a:r>
          </a:p>
          <a:p>
            <a:pPr algn="l">
              <a:lnSpc>
                <a:spcPct val="90000"/>
              </a:lnSpc>
            </a:pPr>
            <a:r>
              <a:rPr lang="en-US" b="1">
                <a:solidFill>
                  <a:schemeClr val="bg2"/>
                </a:solidFill>
              </a:rPr>
              <a:t>You Build a Business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646" y="6097988"/>
            <a:ext cx="312343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 dirty="0" err="1">
                <a:solidFill>
                  <a:prstClr val="black">
                    <a:tint val="75000"/>
                  </a:prstClr>
                </a:solidFill>
              </a:rPr>
              <a:t>Sweetspot</a:t>
            </a:r>
            <a:r>
              <a:rPr lang="en-US" sz="700" dirty="0">
                <a:solidFill>
                  <a:prstClr val="black">
                    <a:tint val="75000"/>
                  </a:prstClr>
                </a:solidFill>
              </a:rPr>
              <a:t>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prstClr val="black">
                    <a:tint val="75000"/>
                  </a:prstClr>
                </a:solidFill>
              </a:rPr>
              <a:t>954.804.9413/abigail@sweetspotstrategies.com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3096127" cy="339951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Differentiation makes you an expert</a:t>
            </a: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Prospects seek out experts because their opinions matter</a:t>
            </a:r>
          </a:p>
          <a:p>
            <a:pPr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How great does it sound that people want to seek you out?</a:t>
            </a:r>
          </a:p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  <a:p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3096127" cy="339951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Differentiation takes price out of decision making</a:t>
            </a: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Now you can focus on easier and more natural sales conversations</a:t>
            </a:r>
          </a:p>
          <a:p>
            <a:pPr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What would that do to your confidence?</a:t>
            </a:r>
          </a:p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  <a:p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3096127" cy="339951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Differentiation lets you charge more</a:t>
            </a: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Now you’re free to design your life</a:t>
            </a:r>
          </a:p>
          <a:p>
            <a:pPr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What would more money let you have?</a:t>
            </a:r>
          </a:p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  <a:p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3096127" cy="339951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Your BRAND has to be compelling</a:t>
            </a:r>
            <a:br>
              <a:rPr lang="en-US" sz="2000" dirty="0">
                <a:solidFill>
                  <a:schemeClr val="bg1"/>
                </a:solidFill>
              </a:rPr>
            </a:br>
            <a:endParaRPr lang="en-US" sz="20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Your MARKETING has to get your brand noticed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Your SALES has to close the deal</a:t>
            </a:r>
          </a:p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  <a:p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1905000"/>
            <a:ext cx="8686800" cy="4407091"/>
          </a:xfrm>
          <a:prstGeom prst="rightArrow">
            <a:avLst/>
          </a:prstGeom>
        </p:spPr>
        <p:style>
          <a:lnRef idx="0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lvl="0">
              <a:buNone/>
            </a:pPr>
            <a:endParaRPr lang="en-US" dirty="0">
              <a:solidFill>
                <a:srgbClr val="FF0066"/>
              </a:solidFill>
            </a:endParaRPr>
          </a:p>
          <a:p>
            <a:r>
              <a:rPr lang="en-US" dirty="0">
                <a:solidFill>
                  <a:srgbClr val="FF0066"/>
                </a:solidFill>
              </a:rPr>
              <a:t>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400800"/>
            <a:ext cx="3505200" cy="457200"/>
          </a:xfrm>
        </p:spPr>
        <p:txBody>
          <a:bodyPr/>
          <a:lstStyle/>
          <a:p>
            <a:r>
              <a:rPr lang="en-US" dirty="0"/>
              <a:t>Sweetspot Strategies, Inc.  954.804.9413/abigail@sweetspotstrategies.com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3352800"/>
            <a:ext cx="137160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66"/>
                </a:solidFill>
              </a:rPr>
              <a:t>PEOPLE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981200" y="3352800"/>
            <a:ext cx="144780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66"/>
                </a:solidFill>
              </a:rPr>
              <a:t>PROSPECTS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0" y="3352800"/>
            <a:ext cx="144780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66"/>
                </a:solidFill>
              </a:rPr>
              <a:t>QUALIFIED PROSPECTS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15000" y="3352800"/>
            <a:ext cx="160020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66"/>
                </a:solidFill>
              </a:rPr>
              <a:t>CUSTOMERS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96200" y="3352800"/>
            <a:ext cx="106680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66"/>
                </a:solidFill>
              </a:rPr>
              <a:t>FANS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429000" y="3657600"/>
            <a:ext cx="457199" cy="13260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66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1600200" y="3657600"/>
            <a:ext cx="457199" cy="13260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66"/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7315200" y="3657600"/>
            <a:ext cx="457199" cy="13260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66"/>
              </a:solidFill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5257800" y="3657600"/>
            <a:ext cx="457199" cy="13260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66"/>
              </a:solidFill>
            </a:endParaRPr>
          </a:p>
        </p:txBody>
      </p:sp>
      <p:pic>
        <p:nvPicPr>
          <p:cNvPr id="15" name="Picture 14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0"/>
            <a:ext cx="8763000" cy="19812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066800" y="2286000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3399"/>
                </a:solidFill>
              </a:rPr>
              <a:t>The Customer Continuum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78416"/>
            <a:ext cx="3809999" cy="339951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Things your ideal clients are saying</a:t>
            </a:r>
          </a:p>
          <a:p>
            <a:pPr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“I need X.”</a:t>
            </a: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“I need something, but don’t what it is.”</a:t>
            </a: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“My problem is X.”</a:t>
            </a: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“I have a problem, but don’t know how to fix it.”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60FCA6E-0894-46CD-BD49-5955A51E00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966" y="5346696"/>
            <a:ext cx="4020034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78C6E4B-A1F1-4B6C-97EC-BE997495D6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694"/>
            <a:ext cx="5509953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590" y="2402758"/>
            <a:ext cx="4455801" cy="11139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590" y="5529884"/>
            <a:ext cx="4270338" cy="1096331"/>
          </a:xfrm>
        </p:spPr>
        <p:txBody>
          <a:bodyPr>
            <a:normAutofit/>
          </a:bodyPr>
          <a:lstStyle/>
          <a:p>
            <a:r>
              <a:rPr lang="en-US" sz="3500" dirty="0"/>
              <a:t>Your Ideal Clients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0991" y="965199"/>
            <a:ext cx="3006076" cy="4020458"/>
          </a:xfrm>
        </p:spPr>
        <p:txBody>
          <a:bodyPr anchor="ctr">
            <a:normAutofit/>
          </a:bodyPr>
          <a:lstStyle/>
          <a:p>
            <a:pPr>
              <a:buNone/>
            </a:pPr>
            <a:endParaRPr lang="en-US" sz="1700" dirty="0"/>
          </a:p>
          <a:p>
            <a:pPr>
              <a:buClr>
                <a:srgbClr val="FF3399"/>
              </a:buClr>
            </a:pPr>
            <a:r>
              <a:rPr lang="en-US" sz="2000" dirty="0"/>
              <a:t>Are looking for you right now</a:t>
            </a:r>
          </a:p>
          <a:p>
            <a:pPr>
              <a:buClr>
                <a:srgbClr val="FF3399"/>
              </a:buClr>
            </a:pPr>
            <a:r>
              <a:rPr lang="en-US" sz="2000" dirty="0"/>
              <a:t>Have a challenge and need options</a:t>
            </a:r>
          </a:p>
          <a:p>
            <a:pPr>
              <a:buClr>
                <a:srgbClr val="FF3399"/>
              </a:buClr>
            </a:pPr>
            <a:r>
              <a:rPr lang="en-US" sz="2000" dirty="0"/>
              <a:t>Are shopping to solve a problem</a:t>
            </a:r>
          </a:p>
          <a:p>
            <a:pPr>
              <a:buClr>
                <a:srgbClr val="FF3399"/>
              </a:buClr>
            </a:pPr>
            <a:r>
              <a:rPr lang="en-US" sz="2000" dirty="0"/>
              <a:t>Are not aware that the problem they have even has a solution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50992" y="5529884"/>
            <a:ext cx="3006075" cy="365125"/>
          </a:xfrm>
          <a:noFill/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Sweetspot Strategies, Inc. 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954.804.9413/abigail@sweetspotstrategies.com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60FCA6E-0894-46CD-BD49-5955A51E00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966" y="5346696"/>
            <a:ext cx="4020034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78C6E4B-A1F1-4B6C-97EC-BE997495D6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694"/>
            <a:ext cx="5509953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590" y="2402758"/>
            <a:ext cx="4455801" cy="11139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590" y="5529884"/>
            <a:ext cx="4270338" cy="1096331"/>
          </a:xfrm>
        </p:spPr>
        <p:txBody>
          <a:bodyPr>
            <a:normAutofit/>
          </a:bodyPr>
          <a:lstStyle/>
          <a:p>
            <a:r>
              <a:rPr lang="en-US" sz="3500" dirty="0"/>
              <a:t>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0991" y="965199"/>
            <a:ext cx="3006076" cy="4020458"/>
          </a:xfrm>
        </p:spPr>
        <p:txBody>
          <a:bodyPr anchor="ctr">
            <a:normAutofit/>
          </a:bodyPr>
          <a:lstStyle/>
          <a:p>
            <a:pPr marL="514350" indent="-514350" algn="ctr">
              <a:buClr>
                <a:srgbClr val="FF3399"/>
              </a:buClr>
              <a:buNone/>
            </a:pPr>
            <a:r>
              <a:rPr lang="en-US" sz="2800" dirty="0"/>
              <a:t>Your BRAND says </a:t>
            </a:r>
          </a:p>
          <a:p>
            <a:pPr marL="514350" indent="-514350" algn="ctr">
              <a:buClr>
                <a:srgbClr val="FF3399"/>
              </a:buClr>
              <a:buNone/>
            </a:pPr>
            <a:r>
              <a:rPr lang="en-US" sz="2800" dirty="0"/>
              <a:t>who you are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50992" y="5529884"/>
            <a:ext cx="3006075" cy="365125"/>
          </a:xfrm>
          <a:noFill/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Sweetspot Strategies, Inc. 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954.804.9413/abigail@sweetspotstrategies.com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60FCA6E-0894-46CD-BD49-5955A51E00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966" y="5346696"/>
            <a:ext cx="4020034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78C6E4B-A1F1-4B6C-97EC-BE997495D6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694"/>
            <a:ext cx="5509953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590" y="2402758"/>
            <a:ext cx="4455801" cy="11139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590" y="5529884"/>
            <a:ext cx="4270338" cy="1096331"/>
          </a:xfrm>
        </p:spPr>
        <p:txBody>
          <a:bodyPr>
            <a:normAutofit/>
          </a:bodyPr>
          <a:lstStyle/>
          <a:p>
            <a:r>
              <a:rPr lang="en-US" sz="3500" dirty="0"/>
              <a:t>Your BRAND is your: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0991" y="965199"/>
            <a:ext cx="3006076" cy="4020458"/>
          </a:xfrm>
        </p:spPr>
        <p:txBody>
          <a:bodyPr anchor="ctr">
            <a:normAutofit/>
          </a:bodyPr>
          <a:lstStyle/>
          <a:p>
            <a:pPr>
              <a:buClr>
                <a:srgbClr val="FF3399"/>
              </a:buClr>
            </a:pPr>
            <a:r>
              <a:rPr lang="en-US" dirty="0"/>
              <a:t>Voice</a:t>
            </a:r>
          </a:p>
          <a:p>
            <a:pPr>
              <a:buClr>
                <a:srgbClr val="FF3399"/>
              </a:buClr>
            </a:pPr>
            <a:r>
              <a:rPr lang="en-US" dirty="0"/>
              <a:t>Platform</a:t>
            </a:r>
          </a:p>
          <a:p>
            <a:pPr>
              <a:buClr>
                <a:srgbClr val="FF3399"/>
              </a:buClr>
            </a:pPr>
            <a:r>
              <a:rPr lang="en-US" dirty="0"/>
              <a:t>Positioning</a:t>
            </a:r>
          </a:p>
          <a:p>
            <a:pPr>
              <a:buNone/>
            </a:pPr>
            <a:endParaRPr lang="en-US" sz="17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50992" y="5529884"/>
            <a:ext cx="3006075" cy="365125"/>
          </a:xfrm>
          <a:noFill/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Sweetspot Strategies, Inc. 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954.804.9413/abigail@sweetspotstrategies.com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3096127" cy="3399518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Your voice gives you confidence to share what you know in a way that is authentic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Your Brand platform tells your prospects what you do, why you do it, and for whom you do it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Your Brand positioning lets you show up unique and different in your marketplace</a:t>
            </a:r>
          </a:p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16">
            <a:extLst>
              <a:ext uri="{FF2B5EF4-FFF2-40B4-BE49-F238E27FC236}">
                <a16:creationId xmlns:a16="http://schemas.microsoft.com/office/drawing/2014/main" id="{F60FCA6E-0894-46CD-BD49-5955A51E00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966" y="5346696"/>
            <a:ext cx="4020034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: Shape 18">
            <a:extLst>
              <a:ext uri="{FF2B5EF4-FFF2-40B4-BE49-F238E27FC236}">
                <a16:creationId xmlns:a16="http://schemas.microsoft.com/office/drawing/2014/main" id="{E78C6E4B-A1F1-4B6C-97EC-BE997495D6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694"/>
            <a:ext cx="5509953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590" y="2402758"/>
            <a:ext cx="4455801" cy="11139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590" y="5529884"/>
            <a:ext cx="4270338" cy="1096331"/>
          </a:xfrm>
        </p:spPr>
        <p:txBody>
          <a:bodyPr>
            <a:normAutofit/>
          </a:bodyPr>
          <a:lstStyle/>
          <a:p>
            <a:r>
              <a:rPr lang="en-US" sz="3500" dirty="0"/>
              <a:t>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9953" y="304800"/>
            <a:ext cx="3147114" cy="468085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Clr>
                <a:srgbClr val="FF3399"/>
              </a:buClr>
            </a:pPr>
            <a:r>
              <a:rPr lang="en-US" sz="2000" dirty="0"/>
              <a:t>Establish branding as the first step in creating marketing and sales content that brings more customers and more sales to your business</a:t>
            </a:r>
          </a:p>
          <a:p>
            <a:pPr>
              <a:lnSpc>
                <a:spcPct val="90000"/>
              </a:lnSpc>
              <a:buClr>
                <a:srgbClr val="FF3399"/>
              </a:buClr>
            </a:pPr>
            <a:r>
              <a:rPr lang="en-US" sz="2000" dirty="0"/>
              <a:t>Identify the critical elements that go into the branding process so you can be effective with your time and your budget</a:t>
            </a:r>
          </a:p>
          <a:p>
            <a:pPr>
              <a:lnSpc>
                <a:spcPct val="90000"/>
              </a:lnSpc>
              <a:buClr>
                <a:srgbClr val="FF3399"/>
              </a:buClr>
            </a:pPr>
            <a:r>
              <a:rPr lang="en-US" sz="2000" dirty="0"/>
              <a:t>Better understand the process of branding, and the role of your Brand for your business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50992" y="5529884"/>
            <a:ext cx="3006075" cy="365125"/>
          </a:xfrm>
          <a:noFill/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Sweetspot Strategies, Inc. 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954.804.9413/abigail@sweetspotstrategies.com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3096127" cy="3886200"/>
          </a:xfrm>
        </p:spPr>
        <p:txBody>
          <a:bodyPr>
            <a:normAutofit fontScale="77500" lnSpcReduction="20000"/>
          </a:bodyPr>
          <a:lstStyle/>
          <a:p>
            <a:pPr lvl="1">
              <a:buNone/>
            </a:pPr>
            <a:r>
              <a:rPr lang="en-US" sz="2600" dirty="0">
                <a:solidFill>
                  <a:schemeClr val="bg1"/>
                </a:solidFill>
              </a:rPr>
              <a:t>	Karen started a home health services company</a:t>
            </a:r>
          </a:p>
          <a:p>
            <a:pPr>
              <a:buNone/>
            </a:pPr>
            <a:endParaRPr lang="en-US" sz="26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600" dirty="0">
                <a:solidFill>
                  <a:schemeClr val="bg1"/>
                </a:solidFill>
              </a:rPr>
              <a:t>Before branding she was:</a:t>
            </a:r>
          </a:p>
          <a:p>
            <a:pPr>
              <a:buClr>
                <a:srgbClr val="FF3399"/>
              </a:buClr>
            </a:pPr>
            <a:r>
              <a:rPr lang="en-US" sz="2600" dirty="0">
                <a:solidFill>
                  <a:schemeClr val="bg1"/>
                </a:solidFill>
              </a:rPr>
              <a:t>The 143</a:t>
            </a:r>
            <a:r>
              <a:rPr lang="en-US" sz="2600" baseline="30000" dirty="0">
                <a:solidFill>
                  <a:schemeClr val="bg1"/>
                </a:solidFill>
              </a:rPr>
              <a:t>rd</a:t>
            </a:r>
            <a:r>
              <a:rPr lang="en-US" sz="2600" dirty="0">
                <a:solidFill>
                  <a:schemeClr val="bg1"/>
                </a:solidFill>
              </a:rPr>
              <a:t> home health provider in her market</a:t>
            </a:r>
          </a:p>
          <a:p>
            <a:pPr>
              <a:buClr>
                <a:srgbClr val="FF3399"/>
              </a:buClr>
            </a:pPr>
            <a:r>
              <a:rPr lang="en-US" sz="2600" dirty="0">
                <a:solidFill>
                  <a:schemeClr val="bg1"/>
                </a:solidFill>
              </a:rPr>
              <a:t>Positioned like every other HHS </a:t>
            </a:r>
          </a:p>
          <a:p>
            <a:pPr lvl="1">
              <a:buClr>
                <a:srgbClr val="FF3399"/>
              </a:buClr>
            </a:pPr>
            <a:r>
              <a:rPr lang="en-US" sz="2600" dirty="0">
                <a:solidFill>
                  <a:schemeClr val="bg1"/>
                </a:solidFill>
              </a:rPr>
              <a:t>There to help your loved one with quality care</a:t>
            </a:r>
          </a:p>
          <a:p>
            <a:pPr>
              <a:buNone/>
            </a:pPr>
            <a:r>
              <a:rPr lang="en-US" sz="2600" dirty="0">
                <a:solidFill>
                  <a:schemeClr val="bg1"/>
                </a:solidFill>
              </a:rPr>
              <a:t>	</a:t>
            </a:r>
          </a:p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3096127" cy="33995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Her branding process: </a:t>
            </a:r>
          </a:p>
          <a:p>
            <a:pPr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Segment her market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Target her “best” ideal customer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Position her in a space where no one else was talking</a:t>
            </a:r>
          </a:p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8" y="1524000"/>
            <a:ext cx="3096127" cy="33995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	After branding she is the only provider:</a:t>
            </a:r>
          </a:p>
          <a:p>
            <a:pPr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Focused on the caregiver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Focused on memory care vs. general HHS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Starting conversations about the memory care caregiver experience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3096127" cy="33995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Her positioning:</a:t>
            </a: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We come in so you can go out</a:t>
            </a:r>
          </a:p>
          <a:p>
            <a:pPr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Her tagline:</a:t>
            </a: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“Nurturers by Nature”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3096127" cy="33995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	By being focused on the caregiver Karen:</a:t>
            </a:r>
          </a:p>
          <a:p>
            <a:pPr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Gets to relevant conversations faster  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Talks about their specific journey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Emotionally connects with their pain points  </a:t>
            </a:r>
          </a:p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9672"/>
            <a:ext cx="3343776" cy="4038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So, if you’re looking for speed: 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Relating to client’s needs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Bringing income into your business </a:t>
            </a:r>
          </a:p>
          <a:p>
            <a:pPr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Having a Big Bold Brand allows you to focus on key messages your prospects need to hear NOW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213"/>
            <a:ext cx="3096127" cy="339951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	Branding is not about getting your target market to choose you over the competition, but about getting your prospects to see you as the only one who provides a solution to their specific problem in the way they want their problem solved  </a:t>
            </a:r>
          </a:p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60FCA6E-0894-46CD-BD49-5955A51E00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966" y="5346696"/>
            <a:ext cx="4020034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78C6E4B-A1F1-4B6C-97EC-BE997495D6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694"/>
            <a:ext cx="5509953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590" y="2402758"/>
            <a:ext cx="4455801" cy="11139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590" y="5529884"/>
            <a:ext cx="4270338" cy="1096331"/>
          </a:xfrm>
        </p:spPr>
        <p:txBody>
          <a:bodyPr>
            <a:normAutofit/>
          </a:bodyPr>
          <a:lstStyle/>
          <a:p>
            <a:r>
              <a:rPr lang="en-US" sz="3500" dirty="0"/>
              <a:t>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0991" y="965199"/>
            <a:ext cx="3006076" cy="4020458"/>
          </a:xfrm>
        </p:spPr>
        <p:txBody>
          <a:bodyPr anchor="ctr">
            <a:normAutofit/>
          </a:bodyPr>
          <a:lstStyle/>
          <a:p>
            <a:pPr marL="514350" indent="-514350" algn="ctr">
              <a:buClr>
                <a:srgbClr val="FF3399"/>
              </a:buClr>
              <a:buNone/>
            </a:pPr>
            <a:r>
              <a:rPr lang="en-US" sz="2000" dirty="0"/>
              <a:t>	Your BRAND is your foundation for successful marketing and sales conversations</a:t>
            </a:r>
          </a:p>
          <a:p>
            <a:pPr>
              <a:buNone/>
            </a:pPr>
            <a:endParaRPr lang="en-US" sz="17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50992" y="5529884"/>
            <a:ext cx="3006075" cy="365125"/>
          </a:xfrm>
          <a:noFill/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Sweetspot Strategies, Inc. 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954.804.9413/abigail@sweetspotstrategies.com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3096127" cy="3399518"/>
          </a:xfrm>
        </p:spPr>
        <p:txBody>
          <a:bodyPr>
            <a:normAutofit/>
          </a:bodyPr>
          <a:lstStyle/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Your BRAND gets you closer to knowing which conversations your prospects want to have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Your BRAND messaging is specific to the problems you solve</a:t>
            </a:r>
          </a:p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29241"/>
            <a:ext cx="3096127" cy="339951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Stuart runs an IT company</a:t>
            </a:r>
          </a:p>
          <a:p>
            <a:pPr>
              <a:buClr>
                <a:srgbClr val="FF3399"/>
              </a:buClr>
              <a:buNone/>
            </a:pPr>
            <a:r>
              <a:rPr lang="en-US" sz="2000" dirty="0">
                <a:solidFill>
                  <a:schemeClr val="bg1"/>
                </a:solidFill>
              </a:rPr>
              <a:t>Before branding he:</a:t>
            </a:r>
          </a:p>
          <a:p>
            <a:pPr>
              <a:buClr>
                <a:srgbClr val="FF3399"/>
              </a:buClr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Targeted any type of business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Traded hours of IT services for dollars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Was a hunter convincing business owners they needed professional IT support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60FCA6E-0894-46CD-BD49-5955A51E00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966" y="5346696"/>
            <a:ext cx="4020034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78C6E4B-A1F1-4B6C-97EC-BE997495D6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694"/>
            <a:ext cx="5509953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590" y="2402758"/>
            <a:ext cx="4455801" cy="11139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529884"/>
            <a:ext cx="4754328" cy="1096331"/>
          </a:xfrm>
        </p:spPr>
        <p:txBody>
          <a:bodyPr>
            <a:normAutofit fontScale="90000"/>
          </a:bodyPr>
          <a:lstStyle/>
          <a:p>
            <a:r>
              <a:rPr lang="en-US" sz="3500" dirty="0"/>
              <a:t>3 Things I Know to be True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0991" y="965199"/>
            <a:ext cx="3006076" cy="4020458"/>
          </a:xfrm>
        </p:spPr>
        <p:txBody>
          <a:bodyPr anchor="ctr">
            <a:normAutofit/>
          </a:bodyPr>
          <a:lstStyle/>
          <a:p>
            <a:pPr>
              <a:buNone/>
            </a:pPr>
            <a:endParaRPr lang="en-US" sz="1700" dirty="0"/>
          </a:p>
          <a:p>
            <a:pPr marL="514350" indent="-514350">
              <a:buClr>
                <a:srgbClr val="FF3399"/>
              </a:buClr>
              <a:buAutoNum type="arabicPeriod"/>
            </a:pPr>
            <a:r>
              <a:rPr lang="en-US" sz="2000" dirty="0"/>
              <a:t>Building a business takes work</a:t>
            </a:r>
          </a:p>
          <a:p>
            <a:pPr marL="514350" indent="-514350">
              <a:buClr>
                <a:srgbClr val="FF3399"/>
              </a:buClr>
              <a:buAutoNum type="arabicPeriod"/>
            </a:pPr>
            <a:r>
              <a:rPr lang="en-US" sz="2000" dirty="0"/>
              <a:t>Every successful business owner understands that branding, marketing, and sales are critical</a:t>
            </a:r>
          </a:p>
          <a:p>
            <a:pPr marL="514350" indent="-514350">
              <a:buClr>
                <a:srgbClr val="FF3399"/>
              </a:buClr>
              <a:buAutoNum type="arabicPeriod"/>
            </a:pPr>
            <a:r>
              <a:rPr lang="en-US" sz="2000" dirty="0"/>
              <a:t>And, every successful business owner incorporates all three of these processes</a:t>
            </a:r>
          </a:p>
          <a:p>
            <a:pPr>
              <a:buNone/>
            </a:pPr>
            <a:endParaRPr lang="en-US" sz="1700" dirty="0"/>
          </a:p>
          <a:p>
            <a:pPr>
              <a:buNone/>
            </a:pPr>
            <a:endParaRPr lang="en-US" sz="1700" dirty="0"/>
          </a:p>
          <a:p>
            <a:endParaRPr lang="en-US" sz="17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50992" y="5529884"/>
            <a:ext cx="3006075" cy="365125"/>
          </a:xfrm>
          <a:noFill/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Sweetspot Strategies, Inc. 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954.804.9413/abigail@sweetspotstrategies.com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1072"/>
            <a:ext cx="3096127" cy="4495800"/>
          </a:xfrm>
        </p:spPr>
        <p:txBody>
          <a:bodyPr>
            <a:noAutofit/>
          </a:bodyPr>
          <a:lstStyle/>
          <a:p>
            <a:pPr lvl="1">
              <a:lnSpc>
                <a:spcPct val="90000"/>
              </a:lnSpc>
              <a:buNone/>
            </a:pPr>
            <a:r>
              <a:rPr lang="en-US" sz="2000" dirty="0">
                <a:solidFill>
                  <a:schemeClr val="bg1"/>
                </a:solidFill>
              </a:rPr>
              <a:t>His branding process: </a:t>
            </a:r>
          </a:p>
          <a:p>
            <a:pPr lvl="1">
              <a:lnSpc>
                <a:spcPct val="90000"/>
              </a:lnSpc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lvl="1">
              <a:lnSpc>
                <a:spcPct val="90000"/>
              </a:lnSpc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Set up all foundational marketing elements</a:t>
            </a:r>
          </a:p>
          <a:p>
            <a:pPr lvl="1">
              <a:lnSpc>
                <a:spcPct val="90000"/>
              </a:lnSpc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Refocused his target audience profile</a:t>
            </a:r>
          </a:p>
          <a:p>
            <a:pPr lvl="1">
              <a:lnSpc>
                <a:spcPct val="90000"/>
              </a:lnSpc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Created messaging that is consistent and unique to his “best” ideal client</a:t>
            </a:r>
          </a:p>
          <a:p>
            <a:pPr lvl="1">
              <a:lnSpc>
                <a:spcPct val="90000"/>
              </a:lnSpc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Created a marketing plan and follows it frequently and with intention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3096127" cy="3962400"/>
          </a:xfrm>
        </p:spPr>
        <p:txBody>
          <a:bodyPr>
            <a:noAutofit/>
          </a:bodyPr>
          <a:lstStyle/>
          <a:p>
            <a:pPr>
              <a:buClr>
                <a:srgbClr val="FF3399"/>
              </a:buClr>
              <a:buNone/>
            </a:pPr>
            <a:r>
              <a:rPr lang="en-US" sz="2000" dirty="0">
                <a:solidFill>
                  <a:schemeClr val="bg1"/>
                </a:solidFill>
              </a:rPr>
              <a:t>After branding he:</a:t>
            </a:r>
          </a:p>
          <a:p>
            <a:pPr>
              <a:buClr>
                <a:srgbClr val="FF3399"/>
              </a:buClr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Prioritizes his marketing allocations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Focuses on one industry where he has proven success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Has built visibility and credibility in his market, simply by showing up consistently, frequently and with intention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3096127" cy="4267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	So, if you’re looking to  get into the zone more quickly:</a:t>
            </a:r>
          </a:p>
          <a:p>
            <a:pPr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To have relevant conversations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Position yourself as an expert</a:t>
            </a:r>
            <a:br>
              <a:rPr lang="en-US" sz="2000" dirty="0">
                <a:solidFill>
                  <a:schemeClr val="bg1"/>
                </a:solidFill>
              </a:rPr>
            </a:br>
            <a:endParaRPr lang="en-US" sz="20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Your Big Bold Brand allows you to start marketing and sales conversations more easily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39213"/>
            <a:ext cx="3096127" cy="33995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His positioning:</a:t>
            </a: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Your IT health affects your financial health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His tagline:</a:t>
            </a: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“Your Trusted IT Advisor”</a:t>
            </a:r>
          </a:p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60FCA6E-0894-46CD-BD49-5955A51E00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966" y="5346696"/>
            <a:ext cx="4020034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78C6E4B-A1F1-4B6C-97EC-BE997495D6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694"/>
            <a:ext cx="5509953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590" y="2402758"/>
            <a:ext cx="4455801" cy="11139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590" y="5529884"/>
            <a:ext cx="4270338" cy="1096331"/>
          </a:xfrm>
        </p:spPr>
        <p:txBody>
          <a:bodyPr>
            <a:normAutofit/>
          </a:bodyPr>
          <a:lstStyle/>
          <a:p>
            <a:r>
              <a:rPr lang="en-US" sz="3500" dirty="0"/>
              <a:t>Your Big Bold Brand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0991" y="965199"/>
            <a:ext cx="3006076" cy="4020458"/>
          </a:xfrm>
        </p:spPr>
        <p:txBody>
          <a:bodyPr anchor="ctr">
            <a:normAutofit/>
          </a:bodyPr>
          <a:lstStyle/>
          <a:p>
            <a:pPr lvl="0">
              <a:buClr>
                <a:srgbClr val="FF3399"/>
              </a:buClr>
            </a:pPr>
            <a:r>
              <a:rPr lang="en-US" sz="2000" dirty="0"/>
              <a:t>Delivers the message clearly</a:t>
            </a:r>
          </a:p>
          <a:p>
            <a:pPr lvl="0">
              <a:buClr>
                <a:srgbClr val="FF3399"/>
              </a:buClr>
            </a:pPr>
            <a:r>
              <a:rPr lang="en-US" sz="2000" dirty="0"/>
              <a:t>Confirms your ability to solve a problem uniquely</a:t>
            </a:r>
          </a:p>
          <a:p>
            <a:pPr lvl="0">
              <a:buClr>
                <a:srgbClr val="FF3399"/>
              </a:buClr>
            </a:pPr>
            <a:r>
              <a:rPr lang="en-US" sz="2000" dirty="0"/>
              <a:t>Starts the relationship-building process</a:t>
            </a:r>
          </a:p>
          <a:p>
            <a:pPr lvl="0">
              <a:buClr>
                <a:srgbClr val="FF3399"/>
              </a:buClr>
            </a:pPr>
            <a:r>
              <a:rPr lang="en-US" sz="2000" dirty="0"/>
              <a:t>Connects with your ideal client emotionally</a:t>
            </a:r>
          </a:p>
          <a:p>
            <a:pPr lvl="0">
              <a:buClr>
                <a:srgbClr val="FF3399"/>
              </a:buClr>
            </a:pPr>
            <a:r>
              <a:rPr lang="en-US" sz="2000" dirty="0"/>
              <a:t>Motivates your ideal client to action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50992" y="5529884"/>
            <a:ext cx="3006075" cy="365125"/>
          </a:xfrm>
          <a:noFill/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Sweetspot Strategies, Inc. 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954.804.9413/abigail@sweetspotstrategies.com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60FCA6E-0894-46CD-BD49-5955A51E00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966" y="5346696"/>
            <a:ext cx="4020034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78C6E4B-A1F1-4B6C-97EC-BE997495D6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694"/>
            <a:ext cx="5509953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590" y="2402758"/>
            <a:ext cx="4455801" cy="11139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590" y="5529884"/>
            <a:ext cx="4270338" cy="1096331"/>
          </a:xfrm>
        </p:spPr>
        <p:txBody>
          <a:bodyPr>
            <a:normAutofit/>
          </a:bodyPr>
          <a:lstStyle/>
          <a:p>
            <a:r>
              <a:rPr lang="en-US" sz="3500" dirty="0"/>
              <a:t>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0991" y="965199"/>
            <a:ext cx="3006076" cy="4020458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en-US" sz="2000" dirty="0"/>
              <a:t>	Helps you show up consistently so you can decide:</a:t>
            </a:r>
            <a:br>
              <a:rPr lang="en-US" sz="2000" dirty="0"/>
            </a:br>
            <a:endParaRPr lang="en-US" sz="2000" dirty="0"/>
          </a:p>
          <a:p>
            <a:pPr lvl="1">
              <a:buClr>
                <a:srgbClr val="FF3399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Who really matters</a:t>
            </a:r>
          </a:p>
          <a:p>
            <a:pPr lvl="1">
              <a:buClr>
                <a:srgbClr val="FF3399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What really matters</a:t>
            </a:r>
          </a:p>
          <a:p>
            <a:pPr lvl="1">
              <a:buClr>
                <a:srgbClr val="FF3399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What problems really matter</a:t>
            </a:r>
          </a:p>
          <a:p>
            <a:pPr>
              <a:buNone/>
            </a:pPr>
            <a:endParaRPr lang="en-US" sz="17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50992" y="5529884"/>
            <a:ext cx="3006075" cy="365125"/>
          </a:xfrm>
          <a:noFill/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Sweetspot Strategies, Inc. 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954.804.9413/abigail@sweetspotstrategies.com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3096127" cy="33995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	Visibility, Credibility, and Authority happen with: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Consistency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Frequency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Intention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3096127" cy="339951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If you’re looking for visibility: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Where your ideal clients will see you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To get to the discovery phase faster</a:t>
            </a:r>
          </a:p>
          <a:p>
            <a:pPr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Your Big Bold Brand allows you to create a marketing plan that builds credibility, visibility and authority</a:t>
            </a:r>
          </a:p>
          <a:p>
            <a:pPr lvl="1">
              <a:buNone/>
            </a:pPr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9241"/>
            <a:ext cx="3096127" cy="3399518"/>
          </a:xfrm>
        </p:spPr>
        <p:txBody>
          <a:bodyPr>
            <a:normAutofit/>
          </a:bodyPr>
          <a:lstStyle/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Your Brand is built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Your Brand is fluid and designed to evolve as your business evolves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Your Brand permeates everything you do</a:t>
            </a:r>
          </a:p>
          <a:p>
            <a:pPr>
              <a:buClr>
                <a:srgbClr val="FF3399"/>
              </a:buClr>
            </a:pPr>
            <a:r>
              <a:rPr lang="en-US" sz="2000" dirty="0">
                <a:solidFill>
                  <a:schemeClr val="bg1"/>
                </a:solidFill>
              </a:rPr>
              <a:t>Your Brand must be nurtured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3096127" cy="3399518"/>
          </a:xfrm>
        </p:spPr>
        <p:txBody>
          <a:bodyPr>
            <a:normAutofit/>
          </a:bodyPr>
          <a:lstStyle/>
          <a:p>
            <a:pPr>
              <a:buClr>
                <a:srgbClr val="FF3399"/>
              </a:buClr>
            </a:pPr>
            <a:r>
              <a:rPr lang="en-US" dirty="0">
                <a:solidFill>
                  <a:schemeClr val="bg1"/>
                </a:solidFill>
              </a:rPr>
              <a:t>Own your Brand</a:t>
            </a:r>
          </a:p>
          <a:p>
            <a:pPr>
              <a:buClr>
                <a:srgbClr val="FF3399"/>
              </a:buClr>
            </a:pPr>
            <a:endParaRPr lang="en-US" dirty="0">
              <a:solidFill>
                <a:schemeClr val="bg1"/>
              </a:solidFill>
            </a:endParaRPr>
          </a:p>
          <a:p>
            <a:pPr>
              <a:buClr>
                <a:srgbClr val="FF3399"/>
              </a:buClr>
            </a:pPr>
            <a:r>
              <a:rPr lang="en-US" dirty="0">
                <a:solidFill>
                  <a:schemeClr val="bg1"/>
                </a:solidFill>
              </a:rPr>
              <a:t>Control your Brand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60FCA6E-0894-46CD-BD49-5955A51E00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966" y="5346696"/>
            <a:ext cx="4020034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78C6E4B-A1F1-4B6C-97EC-BE997495D6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694"/>
            <a:ext cx="5509953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4281" y="1055363"/>
            <a:ext cx="4455801" cy="11139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590" y="5529884"/>
            <a:ext cx="4270338" cy="1096331"/>
          </a:xfrm>
        </p:spPr>
        <p:txBody>
          <a:bodyPr>
            <a:normAutofit/>
          </a:bodyPr>
          <a:lstStyle/>
          <a:p>
            <a:r>
              <a:rPr lang="en-US" sz="3500" dirty="0"/>
              <a:t>Sales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0991" y="965199"/>
            <a:ext cx="3006076" cy="4020458"/>
          </a:xfrm>
        </p:spPr>
        <p:txBody>
          <a:bodyPr anchor="ctr">
            <a:normAutofit/>
          </a:bodyPr>
          <a:lstStyle/>
          <a:p>
            <a:pPr algn="ctr">
              <a:buNone/>
            </a:pPr>
            <a:endParaRPr lang="en-US" sz="2000" dirty="0"/>
          </a:p>
          <a:p>
            <a:pPr algn="ctr">
              <a:buNone/>
            </a:pPr>
            <a:endParaRPr lang="en-US" sz="2000" dirty="0"/>
          </a:p>
          <a:p>
            <a:pPr algn="ctr">
              <a:buNone/>
            </a:pPr>
            <a:r>
              <a:rPr lang="en-US" sz="2000" dirty="0"/>
              <a:t>	2-way conversations focused on qualifying, overcoming objections, and closing customers to bring new clients into your business which translates to income, and success.</a:t>
            </a:r>
          </a:p>
          <a:p>
            <a:pPr>
              <a:buNone/>
            </a:pPr>
            <a:endParaRPr lang="en-US" sz="1700" dirty="0"/>
          </a:p>
          <a:p>
            <a:pPr>
              <a:buNone/>
            </a:pPr>
            <a:endParaRPr lang="en-US" sz="1700" dirty="0"/>
          </a:p>
          <a:p>
            <a:endParaRPr lang="en-US" sz="17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50992" y="5529884"/>
            <a:ext cx="3006075" cy="365125"/>
          </a:xfrm>
          <a:noFill/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Sweetspot Strategies, Inc. 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954.804.9413/abigail@sweetspotstrategies.com</a:t>
            </a:r>
          </a:p>
        </p:txBody>
      </p:sp>
      <p:pic>
        <p:nvPicPr>
          <p:cNvPr id="9" name="Picture 8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35F851FA-6D45-467F-9747-A99A295240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914400" y="3124200"/>
            <a:ext cx="3435631" cy="1684132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60FCA6E-0894-46CD-BD49-5955A51E00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966" y="5346696"/>
            <a:ext cx="4020034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78C6E4B-A1F1-4B6C-97EC-BE997495D6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694"/>
            <a:ext cx="5509953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590" y="2402758"/>
            <a:ext cx="4455801" cy="11139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590" y="5529884"/>
            <a:ext cx="4270338" cy="1096331"/>
          </a:xfrm>
        </p:spPr>
        <p:txBody>
          <a:bodyPr>
            <a:normAutofit/>
          </a:bodyPr>
          <a:lstStyle/>
          <a:p>
            <a:r>
              <a:rPr lang="en-US" sz="3500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9953" y="685800"/>
            <a:ext cx="3147114" cy="4299857"/>
          </a:xfrm>
        </p:spPr>
        <p:txBody>
          <a:bodyPr anchor="ctr">
            <a:normAutofit fontScale="85000" lnSpcReduction="20000"/>
          </a:bodyPr>
          <a:lstStyle/>
          <a:p>
            <a:pPr lvl="1">
              <a:lnSpc>
                <a:spcPct val="90000"/>
              </a:lnSpc>
              <a:buNone/>
            </a:pPr>
            <a:endParaRPr lang="en-US" sz="1600" dirty="0"/>
          </a:p>
          <a:p>
            <a:pPr lvl="1">
              <a:lnSpc>
                <a:spcPct val="90000"/>
              </a:lnSpc>
              <a:buNone/>
            </a:pPr>
            <a:r>
              <a:rPr lang="en-US" sz="2400" dirty="0"/>
              <a:t>Your Big Bold Brand:</a:t>
            </a:r>
          </a:p>
          <a:p>
            <a:pPr marL="971550" lvl="1" indent="-514350">
              <a:lnSpc>
                <a:spcPct val="90000"/>
              </a:lnSpc>
              <a:buClr>
                <a:srgbClr val="FF3399"/>
              </a:buClr>
              <a:buAutoNum type="arabicPeriod"/>
            </a:pPr>
            <a:r>
              <a:rPr lang="en-US" sz="2400" dirty="0"/>
              <a:t>Confirms who you are to more quickly show up connected to your ideal client</a:t>
            </a:r>
          </a:p>
          <a:p>
            <a:pPr marL="971550" lvl="1" indent="-514350">
              <a:lnSpc>
                <a:spcPct val="90000"/>
              </a:lnSpc>
              <a:buClr>
                <a:srgbClr val="FF3399"/>
              </a:buClr>
              <a:buAutoNum type="arabicPeriod"/>
            </a:pPr>
            <a:r>
              <a:rPr lang="en-US" sz="2400" dirty="0"/>
              <a:t>Supports your marketing and sales activities for better conversations</a:t>
            </a:r>
          </a:p>
          <a:p>
            <a:pPr marL="971550" lvl="1" indent="-514350">
              <a:lnSpc>
                <a:spcPct val="90000"/>
              </a:lnSpc>
              <a:buClr>
                <a:srgbClr val="FF3399"/>
              </a:buClr>
              <a:buAutoNum type="arabicPeriod"/>
            </a:pPr>
            <a:r>
              <a:rPr lang="en-US" sz="2400" dirty="0"/>
              <a:t>Has your business showing up consistently to build that know, like, trust factor quicker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50992" y="5529884"/>
            <a:ext cx="3006075" cy="365125"/>
          </a:xfrm>
          <a:noFill/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Sweetspot Strategies, Inc. 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954.804.9413/abigail@sweetspotstrategies.com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60FCA6E-0894-46CD-BD49-5955A51E00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966" y="5346696"/>
            <a:ext cx="4020034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78C6E4B-A1F1-4B6C-97EC-BE997495D6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694"/>
            <a:ext cx="5509953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590" y="2402758"/>
            <a:ext cx="4455801" cy="11139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590" y="5529884"/>
            <a:ext cx="4270338" cy="1096331"/>
          </a:xfrm>
        </p:spPr>
        <p:txBody>
          <a:bodyPr>
            <a:normAutofit fontScale="90000"/>
          </a:bodyPr>
          <a:lstStyle/>
          <a:p>
            <a:r>
              <a:rPr lang="en-US" sz="3500" dirty="0"/>
              <a:t>On a scale of 1 to 10 does your Brand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0991" y="965199"/>
            <a:ext cx="3006076" cy="4020458"/>
          </a:xfrm>
        </p:spPr>
        <p:txBody>
          <a:bodyPr anchor="ctr">
            <a:normAutofit/>
          </a:bodyPr>
          <a:lstStyle/>
          <a:p>
            <a:pPr marL="514350" indent="-514350">
              <a:buClr>
                <a:srgbClr val="FF3399"/>
              </a:buClr>
              <a:buAutoNum type="arabicPeriod"/>
            </a:pPr>
            <a:r>
              <a:rPr lang="en-US" sz="2000" dirty="0"/>
              <a:t>Confirm who you are?</a:t>
            </a:r>
          </a:p>
          <a:p>
            <a:pPr marL="514350" indent="-514350">
              <a:buClr>
                <a:srgbClr val="FF3399"/>
              </a:buClr>
              <a:buAutoNum type="arabicPeriod"/>
            </a:pPr>
            <a:r>
              <a:rPr lang="en-US" sz="2000" dirty="0"/>
              <a:t>Support your marketing and sales conversations?</a:t>
            </a:r>
          </a:p>
          <a:p>
            <a:pPr marL="514350" indent="-514350">
              <a:buClr>
                <a:srgbClr val="FF3399"/>
              </a:buClr>
              <a:buAutoNum type="arabicPeriod"/>
            </a:pPr>
            <a:r>
              <a:rPr lang="en-US" sz="2000" dirty="0"/>
              <a:t>Show up consistently?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50992" y="5529884"/>
            <a:ext cx="3006075" cy="365125"/>
          </a:xfrm>
          <a:noFill/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Sweetspot Strategies, Inc. 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954.804.9413/abigail@sweetspotstrategies.com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60FCA6E-0894-46CD-BD49-5955A51E00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966" y="5346696"/>
            <a:ext cx="4020034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78C6E4B-A1F1-4B6C-97EC-BE997495D6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694"/>
            <a:ext cx="5509953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590" y="2402758"/>
            <a:ext cx="4455801" cy="11139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590" y="5529884"/>
            <a:ext cx="4270338" cy="1096331"/>
          </a:xfrm>
        </p:spPr>
        <p:txBody>
          <a:bodyPr>
            <a:normAutofit fontScale="90000"/>
          </a:bodyPr>
          <a:lstStyle/>
          <a:p>
            <a:r>
              <a:rPr lang="en-US" sz="3500" dirty="0"/>
              <a:t>What goes into creating a brand?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2459" y="457200"/>
            <a:ext cx="3670809" cy="4299857"/>
          </a:xfrm>
        </p:spPr>
        <p:txBody>
          <a:bodyPr anchor="ctr">
            <a:normAutofit fontScale="85000" lnSpcReduction="10000"/>
          </a:bodyPr>
          <a:lstStyle/>
          <a:p>
            <a:pPr lvl="1">
              <a:lnSpc>
                <a:spcPct val="90000"/>
              </a:lnSpc>
              <a:buNone/>
            </a:pPr>
            <a:endParaRPr lang="en-US" sz="1600" dirty="0"/>
          </a:p>
          <a:p>
            <a:pPr lvl="1">
              <a:lnSpc>
                <a:spcPct val="90000"/>
              </a:lnSpc>
              <a:buNone/>
            </a:pPr>
            <a:r>
              <a:rPr lang="en-US" sz="2400" dirty="0"/>
              <a:t>The branding process:</a:t>
            </a:r>
          </a:p>
          <a:p>
            <a:pPr marL="971550" lvl="1" indent="-514350">
              <a:lnSpc>
                <a:spcPct val="90000"/>
              </a:lnSpc>
              <a:buClr>
                <a:srgbClr val="FF3399"/>
              </a:buClr>
              <a:buAutoNum type="arabicPeriod"/>
            </a:pPr>
            <a:r>
              <a:rPr lang="en-US" sz="2400" dirty="0"/>
              <a:t>Determine goals</a:t>
            </a:r>
          </a:p>
          <a:p>
            <a:pPr marL="971550" lvl="1" indent="-514350">
              <a:lnSpc>
                <a:spcPct val="90000"/>
              </a:lnSpc>
              <a:buClr>
                <a:srgbClr val="FF3399"/>
              </a:buClr>
              <a:buAutoNum type="arabicPeriod"/>
            </a:pPr>
            <a:r>
              <a:rPr lang="en-US" sz="2400" dirty="0"/>
              <a:t>Confirm your Why</a:t>
            </a:r>
          </a:p>
          <a:p>
            <a:pPr marL="971550" lvl="1" indent="-514350">
              <a:lnSpc>
                <a:spcPct val="90000"/>
              </a:lnSpc>
              <a:buClr>
                <a:srgbClr val="FF3399"/>
              </a:buClr>
              <a:buAutoNum type="arabicPeriod"/>
            </a:pPr>
            <a:r>
              <a:rPr lang="en-US" sz="2400" dirty="0"/>
              <a:t>Select your target audience</a:t>
            </a:r>
          </a:p>
          <a:p>
            <a:pPr marL="971550" lvl="1" indent="-514350">
              <a:lnSpc>
                <a:spcPct val="90000"/>
              </a:lnSpc>
              <a:buClr>
                <a:srgbClr val="FF3399"/>
              </a:buClr>
              <a:buAutoNum type="arabicPeriod"/>
            </a:pPr>
            <a:r>
              <a:rPr lang="en-US" sz="2400" dirty="0"/>
              <a:t>Identify your target’s Why</a:t>
            </a:r>
          </a:p>
          <a:p>
            <a:pPr marL="971550" lvl="1" indent="-514350">
              <a:lnSpc>
                <a:spcPct val="90000"/>
              </a:lnSpc>
              <a:buClr>
                <a:srgbClr val="FF3399"/>
              </a:buClr>
              <a:buAutoNum type="arabicPeriod"/>
            </a:pPr>
            <a:r>
              <a:rPr lang="en-US" sz="2400" dirty="0"/>
              <a:t>Decide on strategy</a:t>
            </a:r>
          </a:p>
          <a:p>
            <a:pPr marL="971550" lvl="1" indent="-514350">
              <a:lnSpc>
                <a:spcPct val="90000"/>
              </a:lnSpc>
              <a:buClr>
                <a:srgbClr val="FF3399"/>
              </a:buClr>
              <a:buAutoNum type="arabicPeriod"/>
            </a:pPr>
            <a:r>
              <a:rPr lang="en-US" sz="2400" dirty="0"/>
              <a:t>Determine how you want to show up</a:t>
            </a:r>
          </a:p>
          <a:p>
            <a:pPr marL="971550" lvl="1" indent="-514350">
              <a:lnSpc>
                <a:spcPct val="90000"/>
              </a:lnSpc>
              <a:buClr>
                <a:srgbClr val="FF3399"/>
              </a:buClr>
              <a:buAutoNum type="arabicPeriod"/>
            </a:pPr>
            <a:r>
              <a:rPr lang="en-US" sz="2400" dirty="0"/>
              <a:t>Research marketplace</a:t>
            </a:r>
          </a:p>
          <a:p>
            <a:pPr marL="971550" lvl="1" indent="-514350">
              <a:lnSpc>
                <a:spcPct val="90000"/>
              </a:lnSpc>
              <a:buClr>
                <a:srgbClr val="FF3399"/>
              </a:buClr>
              <a:buAutoNum type="arabicPeriod"/>
            </a:pPr>
            <a:r>
              <a:rPr lang="en-US" sz="2400" dirty="0"/>
              <a:t>Create a unique positioning</a:t>
            </a:r>
          </a:p>
          <a:p>
            <a:pPr marL="971550" lvl="1" indent="-514350">
              <a:lnSpc>
                <a:spcPct val="90000"/>
              </a:lnSpc>
              <a:buClr>
                <a:srgbClr val="FF3399"/>
              </a:buClr>
              <a:buAutoNum type="arabicPeriod"/>
            </a:pPr>
            <a:r>
              <a:rPr lang="en-US" sz="2400" dirty="0"/>
              <a:t>Prepare marketing plan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50992" y="5529884"/>
            <a:ext cx="3006075" cy="365125"/>
          </a:xfrm>
          <a:noFill/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Sweetspot Strategies, Inc. 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954.804.9413/abigail@sweetspotstrategies.com</a:t>
            </a:r>
          </a:p>
        </p:txBody>
      </p:sp>
    </p:spTree>
    <p:extLst>
      <p:ext uri="{BB962C8B-B14F-4D97-AF65-F5344CB8AC3E}">
        <p14:creationId xmlns:p14="http://schemas.microsoft.com/office/powerpoint/2010/main" val="23772776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60FCA6E-0894-46CD-BD49-5955A51E00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966" y="5346696"/>
            <a:ext cx="4020034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78C6E4B-A1F1-4B6C-97EC-BE997495D6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694"/>
            <a:ext cx="5509953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2590" y="2402758"/>
            <a:ext cx="4455801" cy="11139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33" y="5529884"/>
            <a:ext cx="4495995" cy="1096331"/>
          </a:xfrm>
        </p:spPr>
        <p:txBody>
          <a:bodyPr>
            <a:normAutofit fontScale="90000"/>
          </a:bodyPr>
          <a:lstStyle/>
          <a:p>
            <a:r>
              <a:rPr lang="en-US" sz="3500" i="1" dirty="0"/>
              <a:t>“Branding is about everything” </a:t>
            </a:r>
            <a:r>
              <a:rPr lang="en-US" sz="3500" dirty="0"/>
              <a:t>(Tom Peters)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0991" y="965199"/>
            <a:ext cx="3006076" cy="40204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1700" dirty="0"/>
          </a:p>
          <a:p>
            <a:pPr>
              <a:buClr>
                <a:srgbClr val="FF3399"/>
              </a:buClr>
            </a:pPr>
            <a:r>
              <a:rPr lang="en-US" sz="2000" dirty="0"/>
              <a:t>What are you doing to build Your Big Bold Brand? </a:t>
            </a:r>
          </a:p>
          <a:p>
            <a:pPr>
              <a:buClr>
                <a:srgbClr val="FF3399"/>
              </a:buClr>
            </a:pPr>
            <a:r>
              <a:rPr lang="en-US" sz="2000" dirty="0"/>
              <a:t>And, Your Big Bold Brand Experience?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50992" y="5529884"/>
            <a:ext cx="3006075" cy="365125"/>
          </a:xfrm>
          <a:noFill/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Sweetspot Strategies, Inc. 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954.804.9413/abigail@sweetspotstrategies.com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60FCA6E-0894-46CD-BD49-5955A51E00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966" y="5346696"/>
            <a:ext cx="4020034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78C6E4B-A1F1-4B6C-97EC-BE997495D6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694"/>
            <a:ext cx="5509953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7127" y="838200"/>
            <a:ext cx="4455801" cy="11139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590" y="5529884"/>
            <a:ext cx="4270338" cy="1096331"/>
          </a:xfrm>
        </p:spPr>
        <p:txBody>
          <a:bodyPr>
            <a:normAutofit/>
          </a:bodyPr>
          <a:lstStyle/>
          <a:p>
            <a:r>
              <a:rPr lang="en-US" sz="3500" dirty="0"/>
              <a:t>Marketing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9953" y="965199"/>
            <a:ext cx="3147114" cy="4020458"/>
          </a:xfrm>
        </p:spPr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2000" dirty="0"/>
              <a:t>	1-way conversations designed to make your brand visible and credible so that prospects are compelled to self-qualify that they want to know more about what you do, and how you do it.</a:t>
            </a:r>
          </a:p>
          <a:p>
            <a:pPr>
              <a:buNone/>
            </a:pPr>
            <a:endParaRPr lang="en-US" sz="1700" dirty="0"/>
          </a:p>
          <a:p>
            <a:pPr>
              <a:buNone/>
            </a:pPr>
            <a:endParaRPr lang="en-US" sz="1700" dirty="0"/>
          </a:p>
          <a:p>
            <a:endParaRPr lang="en-US" sz="17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50992" y="5529884"/>
            <a:ext cx="3006075" cy="365125"/>
          </a:xfrm>
          <a:noFill/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Sweetspot Strategies, Inc. 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954.804.9413/abigail@sweetspotstrategies.com</a:t>
            </a:r>
          </a:p>
        </p:txBody>
      </p:sp>
      <p:pic>
        <p:nvPicPr>
          <p:cNvPr id="7" name="Picture 6" descr="A person holding a speaker&#10;&#10;Description generated with high confidence">
            <a:extLst>
              <a:ext uri="{FF2B5EF4-FFF2-40B4-BE49-F238E27FC236}">
                <a16:creationId xmlns:a16="http://schemas.microsoft.com/office/drawing/2014/main" id="{476D46C2-85E3-46D0-B648-7495C10DDB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45" y="2420544"/>
            <a:ext cx="3525092" cy="233743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21" name="Freeform: Shape 16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: Shape 18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8" y="1371600"/>
            <a:ext cx="3096127" cy="339951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</a:rPr>
              <a:t>MARKETING brings people to your sales table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</a:rPr>
              <a:t>SALES closes the deal</a:t>
            </a:r>
          </a:p>
          <a:p>
            <a:pPr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  <a:p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60FCA6E-0894-46CD-BD49-5955A51E00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966" y="5346696"/>
            <a:ext cx="4020034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78C6E4B-A1F1-4B6C-97EC-BE997495D6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694"/>
            <a:ext cx="5509953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590" y="2402758"/>
            <a:ext cx="4455801" cy="11139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590" y="5529884"/>
            <a:ext cx="4270338" cy="1096331"/>
          </a:xfrm>
        </p:spPr>
        <p:txBody>
          <a:bodyPr>
            <a:normAutofit/>
          </a:bodyPr>
          <a:lstStyle/>
          <a:p>
            <a:r>
              <a:rPr lang="en-US" sz="3500" dirty="0"/>
              <a:t>Branding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4224" y="962991"/>
            <a:ext cx="3006076" cy="4020458"/>
          </a:xfrm>
        </p:spPr>
        <p:txBody>
          <a:bodyPr anchor="ctr">
            <a:normAutofit lnSpcReduction="10000"/>
          </a:bodyPr>
          <a:lstStyle/>
          <a:p>
            <a:pPr>
              <a:buNone/>
            </a:pPr>
            <a:endParaRPr lang="en-US" sz="1700" dirty="0"/>
          </a:p>
          <a:p>
            <a:pPr algn="ctr">
              <a:buNone/>
            </a:pPr>
            <a:r>
              <a:rPr lang="en-US" sz="2000" dirty="0"/>
              <a:t>	The American Marketing Association (AMA) defines a brand as a, “Name, term, sign, symbol or design, or a combination, intended to identify the goods and services of one seller or group of sellers and to differentiate them from those of other sellers.”</a:t>
            </a:r>
          </a:p>
          <a:p>
            <a:endParaRPr lang="en-US" sz="17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50992" y="5529884"/>
            <a:ext cx="3006075" cy="365125"/>
          </a:xfrm>
          <a:noFill/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Sweetspot Strategies, Inc. 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954.804.9413/abigail@sweetspotstrategies.com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60FCA6E-0894-46CD-BD49-5955A51E00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966" y="5346696"/>
            <a:ext cx="4020034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78C6E4B-A1F1-4B6C-97EC-BE997495D6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694"/>
            <a:ext cx="5509953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7127" y="1132505"/>
            <a:ext cx="4455801" cy="11139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590" y="5529884"/>
            <a:ext cx="4270338" cy="1096331"/>
          </a:xfrm>
        </p:spPr>
        <p:txBody>
          <a:bodyPr>
            <a:normAutofit/>
          </a:bodyPr>
          <a:lstStyle/>
          <a:p>
            <a:r>
              <a:rPr lang="en-US" sz="3500" dirty="0"/>
              <a:t>Key Takeaway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9953" y="965199"/>
            <a:ext cx="3147114" cy="4020458"/>
          </a:xfrm>
        </p:spPr>
        <p:txBody>
          <a:bodyPr anchor="ctr">
            <a:normAutofit/>
          </a:bodyPr>
          <a:lstStyle/>
          <a:p>
            <a:pPr>
              <a:buNone/>
            </a:pPr>
            <a:endParaRPr lang="en-US" sz="1700" dirty="0"/>
          </a:p>
          <a:p>
            <a:pPr algn="ctr">
              <a:buNone/>
            </a:pPr>
            <a:r>
              <a:rPr lang="en-US" dirty="0"/>
              <a:t>To differentiate from other sellers</a:t>
            </a:r>
          </a:p>
          <a:p>
            <a:pPr>
              <a:buNone/>
            </a:pPr>
            <a:endParaRPr lang="en-US" sz="1700" dirty="0"/>
          </a:p>
          <a:p>
            <a:endParaRPr lang="en-US" sz="17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50992" y="5529884"/>
            <a:ext cx="3006075" cy="365125"/>
          </a:xfrm>
          <a:noFill/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Sweetspot Strategies, Inc. 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alpha val="80000"/>
                  </a:schemeClr>
                </a:solidFill>
              </a:rPr>
              <a:t>954.804.9413/abigail@sweetspotstrategies.com</a:t>
            </a:r>
          </a:p>
        </p:txBody>
      </p:sp>
      <p:pic>
        <p:nvPicPr>
          <p:cNvPr id="7" name="Picture 6" descr="An open umbrella&#10;&#10;Description generated with very high confidence">
            <a:extLst>
              <a:ext uri="{FF2B5EF4-FFF2-40B4-BE49-F238E27FC236}">
                <a16:creationId xmlns:a16="http://schemas.microsoft.com/office/drawing/2014/main" id="{0C4A0131-E6C0-47FE-99DE-7B7B5A938C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38200" y="2596109"/>
            <a:ext cx="3429000" cy="205127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 Powerpoint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9738" y="3438972"/>
            <a:ext cx="3195611" cy="7989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3096127" cy="339951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Differentiation makes you a leader</a:t>
            </a: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Prospects will watch what you  do</a:t>
            </a:r>
          </a:p>
          <a:p>
            <a:pPr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bg1"/>
                </a:solidFill>
              </a:rPr>
              <a:t>How would it feel to be considered an authority in your industry?</a:t>
            </a:r>
          </a:p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  <a:p>
            <a:pPr>
              <a:buNone/>
            </a:pPr>
            <a:endParaRPr lang="en-US" sz="1700" dirty="0">
              <a:solidFill>
                <a:schemeClr val="bg1"/>
              </a:solidFill>
            </a:endParaRPr>
          </a:p>
          <a:p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37214" y="6356350"/>
            <a:ext cx="3412671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Sweetspot Strategies, Inc.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954.804.9413/abigail@sweetspotstrategies.com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7682</TotalTime>
  <Words>1377</Words>
  <Application>Microsoft Office PowerPoint</Application>
  <PresentationFormat>On-screen Show (4:3)</PresentationFormat>
  <Paragraphs>294</Paragraphs>
  <Slides>43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Arial</vt:lpstr>
      <vt:lpstr>Calibri</vt:lpstr>
      <vt:lpstr>Office Theme</vt:lpstr>
      <vt:lpstr>PowerPoint Presentation</vt:lpstr>
      <vt:lpstr>Expectations</vt:lpstr>
      <vt:lpstr>3 Things I Know to be True</vt:lpstr>
      <vt:lpstr>Sales</vt:lpstr>
      <vt:lpstr>Marketing</vt:lpstr>
      <vt:lpstr>PowerPoint Presentation</vt:lpstr>
      <vt:lpstr>Branding</vt:lpstr>
      <vt:lpstr>Key Takeaway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Your Ideal Clients</vt:lpstr>
      <vt:lpstr>#1</vt:lpstr>
      <vt:lpstr>Your BRAND is your: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#2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Your Big Bold Brand</vt:lpstr>
      <vt:lpstr>#3</vt:lpstr>
      <vt:lpstr>PowerPoint Presentation</vt:lpstr>
      <vt:lpstr>PowerPoint Presentation</vt:lpstr>
      <vt:lpstr>PowerPoint Presentation</vt:lpstr>
      <vt:lpstr>PowerPoint Presentation</vt:lpstr>
      <vt:lpstr>Recap</vt:lpstr>
      <vt:lpstr>On a scale of 1 to 10 does your Brand</vt:lpstr>
      <vt:lpstr>What goes into creating a brand?</vt:lpstr>
      <vt:lpstr>“Branding is about everything” (Tom Peters)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Abigail</dc:creator>
  <cp:lastModifiedBy>Abigail Tiefenthaler</cp:lastModifiedBy>
  <cp:revision>32</cp:revision>
  <dcterms:created xsi:type="dcterms:W3CDTF">2017-06-11T01:32:40Z</dcterms:created>
  <dcterms:modified xsi:type="dcterms:W3CDTF">2018-04-04T22:38:31Z</dcterms:modified>
</cp:coreProperties>
</file>