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6" r:id="rId2"/>
    <p:sldId id="256" r:id="rId3"/>
    <p:sldId id="266" r:id="rId4"/>
    <p:sldId id="289" r:id="rId5"/>
    <p:sldId id="257" r:id="rId6"/>
    <p:sldId id="290" r:id="rId7"/>
    <p:sldId id="291" r:id="rId8"/>
    <p:sldId id="292" r:id="rId9"/>
    <p:sldId id="294" r:id="rId10"/>
    <p:sldId id="270" r:id="rId11"/>
    <p:sldId id="269" r:id="rId12"/>
    <p:sldId id="265" r:id="rId13"/>
    <p:sldId id="318" r:id="rId14"/>
    <p:sldId id="317" r:id="rId15"/>
    <p:sldId id="263" r:id="rId16"/>
    <p:sldId id="296" r:id="rId17"/>
    <p:sldId id="303" r:id="rId18"/>
    <p:sldId id="258" r:id="rId19"/>
    <p:sldId id="295" r:id="rId20"/>
    <p:sldId id="271" r:id="rId21"/>
    <p:sldId id="297" r:id="rId22"/>
    <p:sldId id="276" r:id="rId23"/>
    <p:sldId id="262" r:id="rId24"/>
    <p:sldId id="298" r:id="rId25"/>
    <p:sldId id="299" r:id="rId26"/>
    <p:sldId id="300" r:id="rId27"/>
    <p:sldId id="310" r:id="rId28"/>
    <p:sldId id="309" r:id="rId29"/>
    <p:sldId id="301" r:id="rId30"/>
    <p:sldId id="308" r:id="rId31"/>
    <p:sldId id="307" r:id="rId32"/>
    <p:sldId id="302" r:id="rId33"/>
    <p:sldId id="311" r:id="rId34"/>
    <p:sldId id="312" r:id="rId35"/>
    <p:sldId id="313" r:id="rId36"/>
    <p:sldId id="314" r:id="rId37"/>
    <p:sldId id="316" r:id="rId38"/>
    <p:sldId id="315" r:id="rId39"/>
    <p:sldId id="305" r:id="rId40"/>
    <p:sldId id="320" r:id="rId41"/>
    <p:sldId id="321" r:id="rId42"/>
    <p:sldId id="337" r:id="rId43"/>
    <p:sldId id="338" r:id="rId44"/>
    <p:sldId id="330" r:id="rId45"/>
    <p:sldId id="331" r:id="rId46"/>
    <p:sldId id="332" r:id="rId47"/>
    <p:sldId id="333" r:id="rId48"/>
    <p:sldId id="334" r:id="rId49"/>
    <p:sldId id="323" r:id="rId50"/>
    <p:sldId id="325" r:id="rId51"/>
    <p:sldId id="335" r:id="rId52"/>
    <p:sldId id="324" r:id="rId53"/>
    <p:sldId id="328" r:id="rId54"/>
    <p:sldId id="326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13" autoAdjust="0"/>
    <p:restoredTop sz="86429" autoAdjust="0"/>
  </p:normalViewPr>
  <p:slideViewPr>
    <p:cSldViewPr>
      <p:cViewPr varScale="1">
        <p:scale>
          <a:sx n="91" d="100"/>
          <a:sy n="91" d="100"/>
        </p:scale>
        <p:origin x="-14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ocuments\SCOREworkshops\BasicFinancials\SpreadsheetInse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977282626905667"/>
          <c:y val="0.24038708691833721"/>
          <c:w val="0.82698840769903992"/>
          <c:h val="0.61498432487605659"/>
        </c:manualLayout>
      </c:layout>
      <c:lineChart>
        <c:grouping val="standard"/>
        <c:ser>
          <c:idx val="0"/>
          <c:order val="0"/>
          <c:tx>
            <c:strRef>
              <c:f>SRChart!$B$4</c:f>
              <c:strCache>
                <c:ptCount val="1"/>
                <c:pt idx="0">
                  <c:v>Sales Goal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SRChart!$A$5:$A$10</c:f>
              <c:strCache>
                <c:ptCount val="6"/>
                <c:pt idx="0">
                  <c:v>June</c:v>
                </c:pt>
                <c:pt idx="1">
                  <c:v>July</c:v>
                </c:pt>
                <c:pt idx="2">
                  <c:v>Aug</c:v>
                </c:pt>
                <c:pt idx="3">
                  <c:v>Sept</c:v>
                </c:pt>
                <c:pt idx="4">
                  <c:v>Oct</c:v>
                </c:pt>
                <c:pt idx="5">
                  <c:v>Nov</c:v>
                </c:pt>
              </c:strCache>
            </c:strRef>
          </c:cat>
          <c:val>
            <c:numRef>
              <c:f>SRChart!$B$5:$B$10</c:f>
              <c:numCache>
                <c:formatCode>"$"#,##0</c:formatCode>
                <c:ptCount val="6"/>
                <c:pt idx="0">
                  <c:v>4000</c:v>
                </c:pt>
                <c:pt idx="1">
                  <c:v>4000</c:v>
                </c:pt>
                <c:pt idx="2">
                  <c:v>4000</c:v>
                </c:pt>
                <c:pt idx="3">
                  <c:v>4000</c:v>
                </c:pt>
                <c:pt idx="4">
                  <c:v>4000</c:v>
                </c:pt>
                <c:pt idx="5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E3-46E1-94BC-6A0C0D02F26A}"/>
            </c:ext>
          </c:extLst>
        </c:ser>
        <c:ser>
          <c:idx val="1"/>
          <c:order val="1"/>
          <c:tx>
            <c:strRef>
              <c:f>SRChart!$C$4</c:f>
              <c:strCache>
                <c:ptCount val="1"/>
                <c:pt idx="0">
                  <c:v>Sales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SRChart!$A$5:$A$10</c:f>
              <c:strCache>
                <c:ptCount val="6"/>
                <c:pt idx="0">
                  <c:v>June</c:v>
                </c:pt>
                <c:pt idx="1">
                  <c:v>July</c:v>
                </c:pt>
                <c:pt idx="2">
                  <c:v>Aug</c:v>
                </c:pt>
                <c:pt idx="3">
                  <c:v>Sept</c:v>
                </c:pt>
                <c:pt idx="4">
                  <c:v>Oct</c:v>
                </c:pt>
                <c:pt idx="5">
                  <c:v>Nov</c:v>
                </c:pt>
              </c:strCache>
            </c:strRef>
          </c:cat>
          <c:val>
            <c:numRef>
              <c:f>SRChart!$C$5:$C$10</c:f>
              <c:numCache>
                <c:formatCode>"$"#,##0</c:formatCode>
                <c:ptCount val="6"/>
                <c:pt idx="0">
                  <c:v>2000</c:v>
                </c:pt>
                <c:pt idx="1">
                  <c:v>2000</c:v>
                </c:pt>
                <c:pt idx="2">
                  <c:v>2800</c:v>
                </c:pt>
                <c:pt idx="3">
                  <c:v>3000</c:v>
                </c:pt>
                <c:pt idx="4">
                  <c:v>4000</c:v>
                </c:pt>
                <c:pt idx="5">
                  <c:v>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E3-46E1-94BC-6A0C0D02F26A}"/>
            </c:ext>
          </c:extLst>
        </c:ser>
        <c:ser>
          <c:idx val="2"/>
          <c:order val="2"/>
          <c:tx>
            <c:strRef>
              <c:f>SRChart!$D$4</c:f>
              <c:strCache>
                <c:ptCount val="1"/>
                <c:pt idx="0">
                  <c:v>Expenses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SRChart!$A$5:$A$10</c:f>
              <c:strCache>
                <c:ptCount val="6"/>
                <c:pt idx="0">
                  <c:v>June</c:v>
                </c:pt>
                <c:pt idx="1">
                  <c:v>July</c:v>
                </c:pt>
                <c:pt idx="2">
                  <c:v>Aug</c:v>
                </c:pt>
                <c:pt idx="3">
                  <c:v>Sept</c:v>
                </c:pt>
                <c:pt idx="4">
                  <c:v>Oct</c:v>
                </c:pt>
                <c:pt idx="5">
                  <c:v>Nov</c:v>
                </c:pt>
              </c:strCache>
            </c:strRef>
          </c:cat>
          <c:val>
            <c:numRef>
              <c:f>SRChart!$D$5:$D$10</c:f>
              <c:numCache>
                <c:formatCode>"$"#,##0</c:formatCode>
                <c:ptCount val="6"/>
                <c:pt idx="0">
                  <c:v>905</c:v>
                </c:pt>
                <c:pt idx="1">
                  <c:v>905</c:v>
                </c:pt>
                <c:pt idx="2">
                  <c:v>940</c:v>
                </c:pt>
                <c:pt idx="3">
                  <c:v>940</c:v>
                </c:pt>
                <c:pt idx="4">
                  <c:v>970</c:v>
                </c:pt>
                <c:pt idx="5">
                  <c:v>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E3-46E1-94BC-6A0C0D02F26A}"/>
            </c:ext>
          </c:extLst>
        </c:ser>
        <c:marker val="1"/>
        <c:axId val="124662912"/>
        <c:axId val="124664448"/>
      </c:lineChart>
      <c:catAx>
        <c:axId val="12466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64448"/>
        <c:crosses val="autoZero"/>
        <c:auto val="1"/>
        <c:lblAlgn val="ctr"/>
        <c:lblOffset val="100"/>
      </c:catAx>
      <c:valAx>
        <c:axId val="124664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6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096306621959653"/>
          <c:y val="6.726064127871044E-2"/>
          <c:w val="0.15865415866078939"/>
          <c:h val="0.183210984155547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Understanding Basic Business Financials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55D88D-2F3D-486B-A54C-AFBE4313FA36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Greater Aiken SCORE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0A7F87-8521-49F5-8682-6317580D1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64B5D20-985A-4AC0-8FA3-E208FFB1566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E6567DC-A0E9-48F2-9C18-8B6D7753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C1DD-85A1-448C-970F-6B5C59B160E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3C83-29C9-4E31-A5F2-2B3B34482694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FD54-FD53-4B5C-BEFA-696F354F3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Excel_Worksheet8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9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0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jpe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Office_Excel_Worksheet18.xlsx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Office_Excel_Worksheet19.xls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Office_Excel_Worksheet20.xls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package" Target="../embeddings/Microsoft_Office_Excel_Worksheet21.xls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Office_Excel_Worksheet26.xlsx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_Worksheet4.xlsx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updated except the Soapy Rides financials.</a:t>
            </a:r>
          </a:p>
          <a:p>
            <a:r>
              <a:rPr lang="en-US" dirty="0" smtClean="0"/>
              <a:t>The loan payment on the Monthly </a:t>
            </a:r>
            <a:r>
              <a:rPr lang="en-US" dirty="0" smtClean="0"/>
              <a:t>Expenses slide is $250, but on the Income Statement and Cash Flow it’s $600. We are in the process of revising Soapy Rides to resolve this.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04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Pricing Your Product/Service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038601"/>
          </a:xfrm>
          <a:ln w="19050">
            <a:solidFill>
              <a:srgbClr val="996633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u="sng" dirty="0"/>
              <a:t>First determine your COSTS</a:t>
            </a:r>
          </a:p>
          <a:p>
            <a:pPr>
              <a:buNone/>
            </a:pPr>
            <a:endParaRPr lang="en-US" sz="1300" b="1" u="sng" dirty="0"/>
          </a:p>
          <a:p>
            <a:r>
              <a:rPr lang="en-US" dirty="0"/>
              <a:t>Service business</a:t>
            </a:r>
          </a:p>
          <a:p>
            <a:pPr lvl="1"/>
            <a:r>
              <a:rPr lang="en-US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mostly labor</a:t>
            </a:r>
          </a:p>
          <a:p>
            <a:r>
              <a:rPr lang="en-US" dirty="0"/>
              <a:t>Buy wholesale sell retail</a:t>
            </a:r>
          </a:p>
          <a:p>
            <a:pPr lvl="1"/>
            <a:r>
              <a:rPr lang="en-US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mostly cost of product plus overhead</a:t>
            </a:r>
          </a:p>
          <a:p>
            <a:r>
              <a:rPr lang="en-US" dirty="0"/>
              <a:t>Build/create product</a:t>
            </a:r>
          </a:p>
          <a:p>
            <a:pPr lvl="1"/>
            <a:r>
              <a:rPr lang="en-US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 of materials plus labor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65073" y="2102210"/>
            <a:ext cx="4038600" cy="4038600"/>
          </a:xfrm>
          <a:ln w="19050">
            <a:solidFill>
              <a:srgbClr val="996633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u="sng" dirty="0"/>
              <a:t>Then plan your PRICING</a:t>
            </a:r>
          </a:p>
          <a:p>
            <a:pPr>
              <a:buNone/>
            </a:pPr>
            <a:endParaRPr lang="en-US" sz="1300" dirty="0"/>
          </a:p>
          <a:p>
            <a:r>
              <a:rPr lang="en-US" sz="2600" dirty="0"/>
              <a:t>How much do you need to break even?</a:t>
            </a:r>
          </a:p>
          <a:p>
            <a:r>
              <a:rPr lang="en-US" sz="2600" dirty="0"/>
              <a:t>What does the competition charge?</a:t>
            </a:r>
          </a:p>
          <a:p>
            <a:r>
              <a:rPr lang="en-US" sz="2600" dirty="0"/>
              <a:t>Does your competitive advantage allow you to charge more?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5697" y="6248400"/>
            <a:ext cx="485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If COSTS are greater than SALES, you will lose $$.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6316" y="0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29F203-C09D-443E-915C-6D3AE1191EF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E30246-4494-4780-9E68-92B8CC43A1CA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48DC0-C85D-44E9-ADD0-846D32FB723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r>
              <a:rPr lang="en-US" sz="3200" b="1" dirty="0"/>
              <a:t>PRICING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48AA8F7-8BFD-47FE-ADBA-3B7AEA64B4A9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94BB4A-8EFA-489B-966D-CB80ACABE10D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0309BA6-51B7-4929-BC18-9F181B0AB29C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Service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/>
              <a:t>Ways to charge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by the hour</a:t>
            </a:r>
          </a:p>
          <a:p>
            <a:pPr lvl="2"/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mow lawn and do yard work for $25/hour</a:t>
            </a:r>
          </a:p>
          <a:p>
            <a:pPr lvl="2"/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will want to know how many hours it will take</a:t>
            </a:r>
          </a:p>
          <a:p>
            <a:pPr lvl="1"/>
            <a:r>
              <a:rPr lang="en-US" sz="2400" dirty="0"/>
              <a:t>by the service</a:t>
            </a:r>
          </a:p>
          <a:p>
            <a:pPr lvl="2"/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mow lawn for $100</a:t>
            </a:r>
          </a:p>
          <a:p>
            <a:pPr lvl="2"/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specify exactly what is included</a:t>
            </a:r>
          </a:p>
          <a:p>
            <a:pPr lvl="1"/>
            <a:r>
              <a:rPr lang="en-US" sz="2400" dirty="0"/>
              <a:t>long-term contract</a:t>
            </a:r>
          </a:p>
          <a:p>
            <a:pPr lvl="2"/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bi-weekly yard care $300/month</a:t>
            </a:r>
          </a:p>
          <a:p>
            <a:pPr lvl="2">
              <a:spcAft>
                <a:spcPts val="1800"/>
              </a:spcAft>
            </a:pPr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includes trimming, raking, mowing, edging, pruning</a:t>
            </a:r>
          </a:p>
          <a:p>
            <a:pPr algn="ctr">
              <a:buNone/>
            </a:pPr>
            <a:r>
              <a:rPr lang="en-US" sz="2800" b="1" i="1" dirty="0"/>
              <a:t>Research competition to determine your rate.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6316" y="0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Pricing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84E315-D178-4AD1-9C87-7AB4AE197A5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140E72-B9E8-49FE-B6EA-ECC87B529BD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0DEE81-1C5C-439D-AD5D-6F2168999C2B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r>
              <a:rPr lang="en-US" sz="3200" b="1" dirty="0"/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A32320-198E-4738-B8B1-1626DB17CD90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7A80D-5893-4A10-856F-EDCB7C885F3A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4A2458-1DC2-4B1B-A1B5-0A14BF2E49AE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9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Clara’s Cleaning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5" y="1880756"/>
            <a:ext cx="7561235" cy="4525963"/>
          </a:xfrm>
        </p:spPr>
        <p:txBody>
          <a:bodyPr>
            <a:normAutofit/>
          </a:bodyPr>
          <a:lstStyle/>
          <a:p>
            <a:r>
              <a:rPr lang="en-US" sz="3000" dirty="0"/>
              <a:t>Goal: $35,000/year</a:t>
            </a:r>
          </a:p>
          <a:p>
            <a:r>
              <a:rPr lang="en-US" sz="3000" dirty="0"/>
              <a:t>$100 to clean a home</a:t>
            </a:r>
          </a:p>
          <a:p>
            <a:r>
              <a:rPr lang="en-US" sz="3000" dirty="0"/>
              <a:t>Average 2 homes a day                                                     for 15 days/month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homes/month =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360 homes/year =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$36,000</a:t>
            </a:r>
          </a:p>
          <a:p>
            <a:r>
              <a:rPr lang="en-US" sz="3000" dirty="0"/>
              <a:t>$1000 covers cost of fuel,                                    cleaning supplies, business cards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6316" y="0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Pricing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116F0D-6F99-462B-9920-4FAEE93004B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CA9159-078C-4D4C-9C2B-1CAEEE6BA85F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9BAB13-448C-4E93-B82A-030DF2880E49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r>
              <a:rPr lang="en-US" sz="3200" b="1" dirty="0"/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96E045-15C8-4B50-A860-4359A301D631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77684-4B24-4F3A-961E-5624E2CDCB9F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C4D161-DDE5-49A6-B695-BF9EF70F8274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13" name="Picture 2" descr="Image result for house cleaning">
            <a:extLst>
              <a:ext uri="{FF2B5EF4-FFF2-40B4-BE49-F238E27FC236}">
                <a16:creationId xmlns:a16="http://schemas.microsoft.com/office/drawing/2014/main" xmlns="" id="{8D710E92-A8FD-407F-B09F-17487D4A7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21"/>
          <a:stretch/>
        </p:blipFill>
        <p:spPr bwMode="auto">
          <a:xfrm>
            <a:off x="5017469" y="2590800"/>
            <a:ext cx="2947247" cy="24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1" y="1114862"/>
            <a:ext cx="8229600" cy="765413"/>
          </a:xfrm>
        </p:spPr>
        <p:txBody>
          <a:bodyPr>
            <a:normAutofit/>
          </a:bodyPr>
          <a:lstStyle/>
          <a:p>
            <a:r>
              <a:rPr lang="en-US" sz="4000" b="1" dirty="0"/>
              <a:t>Larry’s Big Landscaping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685" y="2027871"/>
            <a:ext cx="74955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One of Larry’s customers wants a quote for a major landscaping project.</a:t>
            </a:r>
          </a:p>
          <a:p>
            <a:endParaRPr lang="en-US" sz="3000" dirty="0"/>
          </a:p>
          <a:p>
            <a:r>
              <a:rPr lang="en-US" sz="3000" dirty="0"/>
              <a:t>Larry needs 3 people for 4 days to help him complete the job.</a:t>
            </a:r>
          </a:p>
          <a:p>
            <a:endParaRPr lang="en-US" sz="3000" dirty="0"/>
          </a:p>
          <a:p>
            <a:r>
              <a:rPr lang="en-US" sz="3000" dirty="0"/>
              <a:t>Should he hire employees,                                                                                 or contract extra                                                       temporary help?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7629BC-F58D-42D6-A03F-71468987DD0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HIRING HELP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46781F-07E0-41A4-A5E8-10CBF484EBD4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9B814C-4EDD-4FA2-80C4-5C9C88D93B6C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4BA3C1-525C-45E8-ACFE-70628D558FD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52226" name="Picture 2" descr="Image result for landscaping">
            <a:extLst>
              <a:ext uri="{FF2B5EF4-FFF2-40B4-BE49-F238E27FC236}">
                <a16:creationId xmlns:a16="http://schemas.microsoft.com/office/drawing/2014/main" xmlns="" id="{9E57E3E7-7DFE-41B6-8544-19D4AA91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31293"/>
            <a:ext cx="3810000" cy="20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81315"/>
            <a:ext cx="8229600" cy="792163"/>
          </a:xfrm>
        </p:spPr>
        <p:txBody>
          <a:bodyPr>
            <a:normAutofit/>
          </a:bodyPr>
          <a:lstStyle/>
          <a:p>
            <a:r>
              <a:rPr lang="en-US" sz="4000" b="1" dirty="0"/>
              <a:t>Hiring Help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313" y="2046514"/>
            <a:ext cx="8229600" cy="2743199"/>
          </a:xfrm>
        </p:spPr>
        <p:txBody>
          <a:bodyPr/>
          <a:lstStyle/>
          <a:p>
            <a:r>
              <a:rPr lang="en-US" sz="3000" dirty="0"/>
              <a:t>Your business reputation depends on the quality of work performed by anyone working for you.</a:t>
            </a:r>
          </a:p>
          <a:p>
            <a:r>
              <a:rPr lang="en-US" sz="3000" dirty="0"/>
              <a:t>Consider the costs of background checks and bonding.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0365" y="5486401"/>
            <a:ext cx="7043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is ILLEGAL to pay someone as a “contractor”</a:t>
            </a:r>
            <a:b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he/she is really an employee!!!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909E70-1F5C-4A9F-9860-91272AF046A8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E84642-2F18-4177-829F-BF6013290701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2007C8-F85E-4DCE-A8F7-088F16B6C55E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HIRING HELP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EBA7C4-73A4-4863-92A3-C462C8828449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81A5A3-355E-44F8-AAEA-29CD081B3BE6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5D34E8-A99B-4654-8DED-315D33D837E3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53250" name="Picture 2" descr="Image result for carpenter">
            <a:extLst>
              <a:ext uri="{FF2B5EF4-FFF2-40B4-BE49-F238E27FC236}">
                <a16:creationId xmlns:a16="http://schemas.microsoft.com/office/drawing/2014/main" xmlns="" id="{009FAC86-97C3-44CB-87FF-48D28099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399" y="3733801"/>
            <a:ext cx="2401205" cy="15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Employees </a:t>
            </a:r>
            <a:r>
              <a:rPr lang="en-US" sz="4000" b="1" dirty="0" smtClean="0"/>
              <a:t>vs. </a:t>
            </a:r>
            <a:r>
              <a:rPr lang="en-US" sz="4000" b="1" dirty="0"/>
              <a:t>Contractors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112" y="1828800"/>
            <a:ext cx="3984173" cy="4702628"/>
          </a:xfrm>
          <a:ln w="412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/>
              <a:t>Employees</a:t>
            </a:r>
          </a:p>
          <a:p>
            <a:r>
              <a:rPr lang="en-US" sz="2600" dirty="0"/>
              <a:t>hourly or salary</a:t>
            </a:r>
          </a:p>
          <a:p>
            <a:r>
              <a:rPr lang="en-US" sz="2600" dirty="0"/>
              <a:t>need training/supervision</a:t>
            </a:r>
          </a:p>
          <a:p>
            <a:r>
              <a:rPr lang="en-US" sz="2600" dirty="0"/>
              <a:t>record keeping</a:t>
            </a:r>
          </a:p>
          <a:p>
            <a:pPr lvl="1"/>
            <a:r>
              <a:rPr lang="en-US" sz="1900" dirty="0"/>
              <a:t>SS, </a:t>
            </a:r>
            <a:r>
              <a:rPr lang="en-US" sz="1900" dirty="0" err="1"/>
              <a:t>medicare</a:t>
            </a:r>
            <a:r>
              <a:rPr lang="en-US" sz="1900" dirty="0"/>
              <a:t> withholding</a:t>
            </a:r>
          </a:p>
          <a:p>
            <a:pPr lvl="1"/>
            <a:r>
              <a:rPr lang="en-US" sz="1900" dirty="0"/>
              <a:t>SS, </a:t>
            </a:r>
            <a:r>
              <a:rPr lang="en-US" sz="1900" dirty="0" err="1"/>
              <a:t>medicare</a:t>
            </a:r>
            <a:r>
              <a:rPr lang="en-US" sz="1900" dirty="0"/>
              <a:t> deposits</a:t>
            </a:r>
          </a:p>
          <a:p>
            <a:r>
              <a:rPr lang="en-US" sz="2600" dirty="0"/>
              <a:t>benefits</a:t>
            </a:r>
          </a:p>
          <a:p>
            <a:pPr lvl="1"/>
            <a:r>
              <a:rPr lang="en-US" sz="1900" dirty="0"/>
              <a:t>Worker’s Comp</a:t>
            </a:r>
          </a:p>
          <a:p>
            <a:pPr lvl="1"/>
            <a:r>
              <a:rPr lang="en-US" sz="1900" dirty="0"/>
              <a:t>Unemployment Insurance</a:t>
            </a:r>
          </a:p>
          <a:p>
            <a:pPr lvl="1"/>
            <a:r>
              <a:rPr lang="en-US" sz="1900" dirty="0"/>
              <a:t>vacation</a:t>
            </a:r>
          </a:p>
          <a:p>
            <a:pPr lvl="1"/>
            <a:r>
              <a:rPr lang="en-US" sz="1900" dirty="0"/>
              <a:t>medical, dental, retirement</a:t>
            </a:r>
          </a:p>
          <a:p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599" y="1828799"/>
            <a:ext cx="4242509" cy="4702629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/>
              <a:t>Contractors</a:t>
            </a:r>
          </a:p>
          <a:p>
            <a:r>
              <a:rPr lang="en-US" sz="2600" dirty="0"/>
              <a:t>higher hourly rate</a:t>
            </a:r>
          </a:p>
          <a:p>
            <a:r>
              <a:rPr lang="en-US" sz="2600" dirty="0"/>
              <a:t>already trained/skilled</a:t>
            </a:r>
          </a:p>
          <a:p>
            <a:r>
              <a:rPr lang="en-US" sz="2600" dirty="0"/>
              <a:t>simple recordkeeping</a:t>
            </a:r>
          </a:p>
          <a:p>
            <a:pPr lvl="1"/>
            <a:r>
              <a:rPr lang="en-US" sz="1900" dirty="0"/>
              <a:t>no withholding or deposits</a:t>
            </a:r>
          </a:p>
          <a:p>
            <a:pPr lvl="1"/>
            <a:r>
              <a:rPr lang="en-US" sz="1900" dirty="0"/>
              <a:t>payments reported on 1099-MISC</a:t>
            </a:r>
          </a:p>
          <a:p>
            <a:r>
              <a:rPr lang="en-US" sz="2600" dirty="0"/>
              <a:t>no benefits</a:t>
            </a:r>
          </a:p>
          <a:p>
            <a:r>
              <a:rPr lang="en-US" sz="2600" dirty="0"/>
              <a:t>no commitment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1A5BCA-1020-48F7-BBC5-46000CF538B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450ABF-A4C3-4A11-AF1F-A89AC9D593F5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C6EA5-B9A4-45CB-AC57-3E39566095F7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HIRING HELP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591547-83CC-40D8-860F-95EAAE01F3CA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B39DDC-EDD5-4F41-90C6-D94B6CE73F7F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10B6AB-66AA-41A1-BACA-FFD85A7796F1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2923"/>
            <a:ext cx="8229600" cy="708277"/>
          </a:xfrm>
        </p:spPr>
        <p:txBody>
          <a:bodyPr>
            <a:normAutofit/>
          </a:bodyPr>
          <a:lstStyle/>
          <a:p>
            <a:r>
              <a:rPr lang="en-US" sz="4000" b="1" dirty="0"/>
              <a:t>Larry’s Landscaping Project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4485225"/>
              </p:ext>
            </p:extLst>
          </p:nvPr>
        </p:nvGraphicFramePr>
        <p:xfrm>
          <a:off x="1752601" y="2997015"/>
          <a:ext cx="5224825" cy="1600829"/>
        </p:xfrm>
        <a:graphic>
          <a:graphicData uri="http://schemas.openxmlformats.org/presentationml/2006/ole">
            <p:oleObj spid="_x0000_s4107" name="Worksheet" r:id="rId3" imgW="2676625" imgH="819021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9026" y="2242886"/>
            <a:ext cx="7144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Larry hires 3 people for 4 days to complete the job.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026" y="4738693"/>
            <a:ext cx="72097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Add cost for use of Larry’s equipment</a:t>
            </a:r>
          </a:p>
          <a:p>
            <a:r>
              <a:rPr lang="en-US" sz="2600" dirty="0"/>
              <a:t>Add fixed costs (insurance, accounting)</a:t>
            </a:r>
          </a:p>
          <a:p>
            <a:r>
              <a:rPr lang="en-US" sz="2600" dirty="0"/>
              <a:t>Add $$ for Larry</a:t>
            </a:r>
          </a:p>
          <a:p>
            <a:r>
              <a:rPr lang="en-US" sz="2600" dirty="0"/>
              <a:t>What happens if the project ends up taking 5 days?!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2BE165C-D8C0-4464-9B28-2A858EAD8F4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E0A655-BF1A-40FC-B255-E96379C0DA7D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14EA1C-17A2-4586-A15D-54B9477DB252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HIRING HELP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FEF05B-F2EE-4863-A6FE-7FAD8FF6FD51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AAD154-A96E-4661-AA90-B340DAFF49E5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9D7B15-E64F-4F45-A11A-6793FEBA453C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elated image">
            <a:extLst>
              <a:ext uri="{FF2B5EF4-FFF2-40B4-BE49-F238E27FC236}">
                <a16:creationId xmlns:a16="http://schemas.microsoft.com/office/drawing/2014/main" xmlns="" id="{3712CBB8-B62D-4DCC-9860-47DCC34D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571" y="4843464"/>
            <a:ext cx="358140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347"/>
            <a:ext cx="8229600" cy="704294"/>
          </a:xfrm>
        </p:spPr>
        <p:txBody>
          <a:bodyPr>
            <a:normAutofit/>
          </a:bodyPr>
          <a:lstStyle/>
          <a:p>
            <a:r>
              <a:rPr lang="en-US" sz="4000" b="1" dirty="0"/>
              <a:t>Product Sales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242"/>
            <a:ext cx="8229600" cy="4525963"/>
          </a:xfrm>
        </p:spPr>
        <p:txBody>
          <a:bodyPr/>
          <a:lstStyle/>
          <a:p>
            <a:r>
              <a:rPr lang="en-US" sz="3000" dirty="0"/>
              <a:t>Your income is the difference between your sales income and your costs/expenses.</a:t>
            </a:r>
          </a:p>
          <a:p>
            <a:r>
              <a:rPr lang="en-US" sz="3000" dirty="0"/>
              <a:t>First figure your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 costs (cost per unit)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fixed costs (things you have to pay no matter how much you sell)</a:t>
            </a:r>
          </a:p>
          <a:p>
            <a:r>
              <a:rPr lang="en-US" sz="3000" dirty="0"/>
              <a:t>How much do you want to make?</a:t>
            </a:r>
          </a:p>
          <a:p>
            <a:r>
              <a:rPr lang="en-US" sz="3000" dirty="0"/>
              <a:t>What is your competition charging?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B2EF3C-FD6A-4926-B675-19952FF71F3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5362C7-01D9-4E59-9920-55B58B13F159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6047CB-40F5-4618-BBCE-0D379FEBD22D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3526DC-1FC2-49F8-B857-7775DED35786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D39356-79C2-42E7-8D35-F1C5D2084708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98D0A1-BE05-4079-B399-9A7A6C2FBA93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01DB21-5B01-47D3-97E9-87B12F2F7189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VARIABLE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3BB7D3-64A9-453E-A240-4FC69EFA191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774732-4C21-4A5A-9B8B-14322FF2E532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2F9D36-1E8E-4ABC-8F57-498C3339F3DA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Buy Wholesale / Sell Retail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83" y="1947182"/>
            <a:ext cx="7315200" cy="2865439"/>
          </a:xfrm>
        </p:spPr>
        <p:txBody>
          <a:bodyPr>
            <a:normAutofit/>
          </a:bodyPr>
          <a:lstStyle/>
          <a:p>
            <a:r>
              <a:rPr lang="en-US" sz="3000" dirty="0"/>
              <a:t>Define specific product list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with the products you’ll sell the most</a:t>
            </a:r>
          </a:p>
          <a:p>
            <a:r>
              <a:rPr lang="en-US" sz="3000" dirty="0"/>
              <a:t>Identify wholesalers and costs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they give a bigger discount at higher volume?</a:t>
            </a:r>
          </a:p>
          <a:p>
            <a:r>
              <a:rPr lang="en-US" sz="3000" dirty="0"/>
              <a:t>Cost of supplies for each product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80CD00-C4D7-4017-9873-78A4B646606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C25024-0FC1-457D-9401-FFAD9FD051D0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8D2168-8FB6-4C8B-B8BA-1C442E828BC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0B4403-FA3E-4D09-ADFF-7CB51FE14469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2AC215-50DA-427B-8C47-0C4A2BAA88D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FD704F-43E6-4E3A-A228-FE6F129FCF17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984EF2-88B6-4627-853A-A4FB32CCBFA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3C44C9-E981-4A08-8782-A92E879C7979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408184C-A905-44C4-A0C9-FAF9876F8E98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VARIABLE COSTS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71BD68-F8F7-4D1A-AC49-2A45091AAEC4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F63420-29C1-4B37-9C2E-9B5488E42FA6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AD78B9-3D33-4DC4-BC25-F08BDB918266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56324" name="Picture 4" descr="Image result for profit">
            <a:extLst>
              <a:ext uri="{FF2B5EF4-FFF2-40B4-BE49-F238E27FC236}">
                <a16:creationId xmlns:a16="http://schemas.microsoft.com/office/drawing/2014/main" xmlns="" id="{2DB71E6A-2C9E-40CF-A416-C51C63B9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750" y="4463498"/>
            <a:ext cx="2394503" cy="23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Kayla’s Hair Salon</a:t>
            </a:r>
            <a:br>
              <a:rPr lang="en-US" sz="4000" b="1" dirty="0" smtClean="0"/>
            </a:br>
            <a:r>
              <a:rPr lang="en-US" sz="3100" dirty="0" smtClean="0"/>
              <a:t>Wholesale Suppliers of Sleek &amp; Shiny Brand Products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4D7C6B-4956-4F8D-8EFB-9803B32F786B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B83135-4BC4-4F4A-B7A9-C49A7EEAF425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306DE72-97BB-448D-9AE9-923EBB9A906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325550-DE4E-4007-848C-7862E158CB1A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028CAB-BD20-4F43-BC8C-7F1BBDAAC54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B192DA-F82C-4FAF-9022-F1AE0060AFF2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D407F3-06DB-42BA-87C7-F199196A58C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BF5A7C-3BB6-4461-B78F-65FDB09095D6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DA7D97-B466-4CAA-8B03-FC26CD41BE1D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VARIABLE COSTS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166E3A-1A62-49F3-BE1F-137488FF2381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F16C18-E9CE-4CB1-83C8-024F7D4134CE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3E4D1C-A3F4-42B3-87A6-60CDC8E00A13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33400" y="2438400"/>
          <a:ext cx="8075979" cy="3662362"/>
        </p:xfrm>
        <a:graphic>
          <a:graphicData uri="http://schemas.openxmlformats.org/presentationml/2006/ole">
            <p:oleObj spid="_x0000_s32769" name="Worksheet" r:id="rId3" imgW="5734005" imgH="26003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34340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Understanding</a:t>
            </a:r>
            <a:br>
              <a:rPr lang="en-US" b="1" dirty="0"/>
            </a:br>
            <a:r>
              <a:rPr lang="en-US" b="1" dirty="0"/>
              <a:t>Basic Business Financials</a:t>
            </a:r>
          </a:p>
        </p:txBody>
      </p:sp>
      <p:pic>
        <p:nvPicPr>
          <p:cNvPr id="3" name="Picture 4" descr="Image result for planning">
            <a:extLst>
              <a:ext uri="{FF2B5EF4-FFF2-40B4-BE49-F238E27FC236}">
                <a16:creationId xmlns:a16="http://schemas.microsoft.com/office/drawing/2014/main" xmlns="" id="{67356EF8-99E3-48AC-802A-7E1435F7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794" y="304800"/>
            <a:ext cx="5680413" cy="37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06"/>
            <a:ext cx="8229600" cy="704294"/>
          </a:xfrm>
        </p:spPr>
        <p:txBody>
          <a:bodyPr>
            <a:normAutofit/>
          </a:bodyPr>
          <a:lstStyle/>
          <a:p>
            <a:r>
              <a:rPr lang="en-US" sz="4000" b="1" dirty="0"/>
              <a:t>Create/Build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248" y="2255837"/>
            <a:ext cx="6580667" cy="4068763"/>
          </a:xfrm>
        </p:spPr>
        <p:txBody>
          <a:bodyPr>
            <a:normAutofit/>
          </a:bodyPr>
          <a:lstStyle/>
          <a:p>
            <a:r>
              <a:rPr lang="en-US" sz="3000" dirty="0"/>
              <a:t>What supplies do you need?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 wholesalers, sources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Determine the cost of materials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(Costs will go down as volume grows)</a:t>
            </a:r>
          </a:p>
          <a:p>
            <a:r>
              <a:rPr lang="en-US" sz="3000" dirty="0"/>
              <a:t>How long does it take you to make?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 fair hourly rate to pay yourself?</a:t>
            </a:r>
          </a:p>
          <a:p>
            <a:r>
              <a:rPr lang="en-US" sz="3000" dirty="0" smtClean="0"/>
              <a:t>What </a:t>
            </a:r>
            <a:r>
              <a:rPr lang="en-US" sz="3000" dirty="0"/>
              <a:t>can you charge?</a:t>
            </a:r>
          </a:p>
          <a:p>
            <a:r>
              <a:rPr lang="en-US" sz="3000" dirty="0"/>
              <a:t>What is the competition charging</a:t>
            </a:r>
            <a:r>
              <a:rPr lang="en-US" sz="3000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C1DF57-2635-418F-977F-AA820F476A1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F58E2A-01B6-422F-A4B9-06D145DA3D52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36E03C-0174-4718-AF72-9DA4C8335AD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F8453A-C40B-4B20-81A9-7EAE95BF2017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218B56-66B0-4BAF-B409-AA2A437FC27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F9636D-3030-4F7A-9A1D-53FAEE16AF52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6EB39E-DA92-49C6-B8FB-375F0165C9F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F148D0-32BB-48F7-9484-8C658CBD4603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F59EDC-B767-4082-AC0C-FB53C5D5FACC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VARIABLE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2DA0AE-9E50-4DE2-99E3-C82D9D80D437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0DD65B-6AF7-443E-92ED-91562FDBC1A7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E3D7BF-0526-42DD-9D2E-A697254874FB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881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Cooper’s Copper Cleaner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9750943"/>
              </p:ext>
            </p:extLst>
          </p:nvPr>
        </p:nvGraphicFramePr>
        <p:xfrm>
          <a:off x="1599920" y="2327689"/>
          <a:ext cx="6096559" cy="2328831"/>
        </p:xfrm>
        <a:graphic>
          <a:graphicData uri="http://schemas.openxmlformats.org/presentationml/2006/ole">
            <p:oleObj spid="_x0000_s5129" name="Worksheet" r:id="rId3" imgW="2990728" imgH="1143116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6176" y="1732243"/>
            <a:ext cx="658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Cooper will mix up batches of 100 at a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0874" y="5083622"/>
            <a:ext cx="469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he sells them online, what added costs might he have?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4EE558-D239-4ABC-BC86-D8CD9A361C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82C0B-763A-4AC1-96A4-F9F59348E5E3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54B18F-235D-4F2E-B492-BCA51C5E9E7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0C49E3-4767-49AF-B478-CADA73089FD8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CD3E05-E011-48C1-8B04-142C3ECC0D8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9DCD90-DB0F-4AB3-86FC-FC44E5337B77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B60895-7588-44B0-A666-910BA5A46091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3F424A-A4E7-4B9E-ABB4-AB564E79ADCD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2F8F71-A3E2-4753-9123-2B3924B49B25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VARIABLE COSTS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4AD190-4045-41B4-B657-51CDBF1916FD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EEF483-525E-466C-8A15-69EC9C0009DB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29AE73-432A-42E3-AF4E-07F82AA977B0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2" name="Picture 2" descr="Related image">
            <a:extLst>
              <a:ext uri="{FF2B5EF4-FFF2-40B4-BE49-F238E27FC236}">
                <a16:creationId xmlns:a16="http://schemas.microsoft.com/office/drawing/2014/main" xmlns="" id="{BAA8CED8-65E6-4636-804A-BC22EE52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602" y="4828044"/>
            <a:ext cx="3383260" cy="20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147"/>
            <a:ext cx="8229600" cy="704294"/>
          </a:xfrm>
        </p:spPr>
        <p:txBody>
          <a:bodyPr>
            <a:normAutofit/>
          </a:bodyPr>
          <a:lstStyle/>
          <a:p>
            <a:r>
              <a:rPr lang="en-US" sz="4000" b="1" dirty="0"/>
              <a:t>Fixed Costs = Overhead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5" y="1790733"/>
            <a:ext cx="7713635" cy="4952999"/>
          </a:xfrm>
        </p:spPr>
        <p:txBody>
          <a:bodyPr>
            <a:normAutofit/>
          </a:bodyPr>
          <a:lstStyle/>
          <a:p>
            <a:r>
              <a:rPr lang="en-US" sz="3000" dirty="0"/>
              <a:t>Insurance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liability, property, bonding, disability, malpractice</a:t>
            </a:r>
          </a:p>
          <a:p>
            <a:pPr lvl="1">
              <a:spcBef>
                <a:spcPts val="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discuss </a:t>
            </a: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needs and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get quotes from multiple agents</a:t>
            </a:r>
          </a:p>
          <a:p>
            <a:r>
              <a:rPr lang="en-US" sz="3000" dirty="0"/>
              <a:t>Accounting/Bookkeeping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accounting software or</a:t>
            </a:r>
          </a:p>
          <a:p>
            <a:pPr lvl="1">
              <a:spcBef>
                <a:spcPts val="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paid professional</a:t>
            </a:r>
          </a:p>
          <a:p>
            <a:r>
              <a:rPr lang="en-US" sz="3000" dirty="0"/>
              <a:t>Payroll</a:t>
            </a:r>
          </a:p>
          <a:p>
            <a:pPr lvl="1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have paid staff</a:t>
            </a:r>
          </a:p>
          <a:p>
            <a:r>
              <a:rPr lang="en-US" sz="3000" dirty="0"/>
              <a:t>Loan payments</a:t>
            </a:r>
          </a:p>
          <a:p>
            <a:r>
              <a:rPr lang="en-US" sz="3000" dirty="0"/>
              <a:t>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DEE3CE-96E6-4244-9B2B-EA3BC6974676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E27B78-5443-42CD-BFD6-3513D394738A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E49A09-F8D8-4D55-99D7-75E171EA6B6E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FIXED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AD9C93-5987-4347-8E58-85AE9D25D761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564AD3-AC1F-4875-813C-85A0135C7E31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17D156-0BCF-43B7-8409-22D7B2C8A715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973"/>
            <a:ext cx="8229600" cy="6719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Rental/Lease Fixed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93" y="1828800"/>
            <a:ext cx="8229600" cy="3200400"/>
          </a:xfrm>
        </p:spPr>
        <p:txBody>
          <a:bodyPr>
            <a:normAutofit/>
          </a:bodyPr>
          <a:lstStyle/>
          <a:p>
            <a:r>
              <a:rPr lang="en-US" sz="3000" dirty="0"/>
              <a:t>Monthly payment</a:t>
            </a:r>
          </a:p>
          <a:p>
            <a:r>
              <a:rPr lang="en-US" sz="3000" dirty="0"/>
              <a:t>Utilities – heat, lights, security, telephone</a:t>
            </a:r>
          </a:p>
          <a:p>
            <a:r>
              <a:rPr lang="en-US" sz="3000" dirty="0"/>
              <a:t>Insurance</a:t>
            </a:r>
          </a:p>
          <a:p>
            <a:r>
              <a:rPr lang="en-US" sz="3000" dirty="0"/>
              <a:t>Cleaning service</a:t>
            </a:r>
          </a:p>
          <a:p>
            <a:r>
              <a:rPr lang="en-US" sz="3000" dirty="0"/>
              <a:t>...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60684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lease is a long term $$ obligation</a:t>
            </a:r>
            <a:b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 if your business fails!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5C96E4-A4F4-41EA-B1E3-6E252DC4BE9E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40E96B-8E6D-4FB5-A867-19B32DAE5702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CF9E0B-3DDA-45A8-9F35-4E1A651CFB6B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9DAEBB-CAE4-4184-B328-C6D3BE3850D9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6E7C3F-7A00-4B22-99E7-275202E41172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FIXED COSTS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52A3B9-2BC2-4D79-9015-48F1BBDA321E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0E8670-DC7C-49A4-AC8C-0A0D61482222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CDA38CE-020B-49FE-9F77-E4CA75A94188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58370" name="Picture 2" descr="Image result for coffee shop">
            <a:extLst>
              <a:ext uri="{FF2B5EF4-FFF2-40B4-BE49-F238E27FC236}">
                <a16:creationId xmlns:a16="http://schemas.microsoft.com/office/drawing/2014/main" xmlns="" id="{244339D1-D031-420D-AFFA-FDA0A750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298" y="2971800"/>
            <a:ext cx="5013703" cy="25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558"/>
            <a:ext cx="8229600" cy="819870"/>
          </a:xfrm>
        </p:spPr>
        <p:txBody>
          <a:bodyPr>
            <a:normAutofit/>
          </a:bodyPr>
          <a:lstStyle/>
          <a:p>
            <a:r>
              <a:rPr lang="en-US" sz="4000" b="1" dirty="0"/>
              <a:t>Use of Vehicle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643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Clara is going to drive a lot to provide her cleaning service, but she can use a vehicle she already owns.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5B122B-7579-40E5-A53C-138E2174BD5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8BCE3A-3601-4C82-B3BB-954FAA45AADC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147EE7-6DBA-4B55-B2FF-860FE6173B7B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VEHICLE COSTS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BB5D36-BDEA-48C4-BF83-530E18A6885B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F97793-0042-48EF-AF5A-58877C8DF378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5AC493-9845-4621-94FF-9207210DE223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1" name="Picture 2" descr="Image result for house cleaning">
            <a:extLst>
              <a:ext uri="{FF2B5EF4-FFF2-40B4-BE49-F238E27FC236}">
                <a16:creationId xmlns:a16="http://schemas.microsoft.com/office/drawing/2014/main" xmlns="" id="{C7124008-99AD-4ADA-9C94-D46176D10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21"/>
          <a:stretch/>
        </p:blipFill>
        <p:spPr bwMode="auto">
          <a:xfrm>
            <a:off x="794577" y="3583155"/>
            <a:ext cx="2947247" cy="24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8746368"/>
              </p:ext>
            </p:extLst>
          </p:nvPr>
        </p:nvGraphicFramePr>
        <p:xfrm>
          <a:off x="3124201" y="3361052"/>
          <a:ext cx="5037700" cy="1525308"/>
        </p:xfrm>
        <a:graphic>
          <a:graphicData uri="http://schemas.openxmlformats.org/presentationml/2006/ole">
            <p:oleObj spid="_x0000_s6154" name="Worksheet" r:id="rId4" imgW="2705070" imgH="81924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4250"/>
            <a:ext cx="8229600" cy="8080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Bobby’s </a:t>
            </a:r>
            <a:r>
              <a:rPr lang="en-US" sz="4000" b="1" dirty="0"/>
              <a:t>Handyman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484" y="1856366"/>
            <a:ext cx="781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Bobby needs </a:t>
            </a:r>
            <a:r>
              <a:rPr lang="en-US" sz="2400" dirty="0"/>
              <a:t>to buy a pick-up truck that he will use exclusively for his handyman business.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5993467"/>
              </p:ext>
            </p:extLst>
          </p:nvPr>
        </p:nvGraphicFramePr>
        <p:xfrm>
          <a:off x="1634838" y="2737312"/>
          <a:ext cx="5874327" cy="3056438"/>
        </p:xfrm>
        <a:graphic>
          <a:graphicData uri="http://schemas.openxmlformats.org/presentationml/2006/ole">
            <p:oleObj spid="_x0000_s7177" name="Worksheet" r:id="rId3" imgW="3752779" imgH="1952676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60198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first $1030 </a:t>
            </a:r>
            <a:r>
              <a:rPr lang="en-US" b="1" dirty="0" smtClean="0"/>
              <a:t>Bobby makes </a:t>
            </a:r>
            <a:r>
              <a:rPr lang="en-US" b="1" dirty="0"/>
              <a:t>in a month goes directly to his vehicle.</a:t>
            </a:r>
          </a:p>
          <a:p>
            <a:pPr algn="ctr"/>
            <a:r>
              <a:rPr lang="en-US" b="1" i="1" dirty="0"/>
              <a:t>Let’s talk about that loan.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0A919E-F144-4B82-AE2F-1EA666A6BD8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495345-23E4-4E69-9DDC-3123744FCEA7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FC892B-8D90-4F5D-AAD7-C3AB0FDD7A9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31D535-23AB-47B0-9BE6-376F70F70987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3107CD-CC66-4885-961B-8AF90D130C91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7B1016-C10B-4F6E-B742-63C2CDF68E9C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E85FA2-45DD-4615-A99D-B930C88A7EA2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E9D121-5176-4BF7-8BD3-D89A514CE5D1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1124240"/>
            <a:ext cx="8229600" cy="65563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Loan Payment Calculation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4753868"/>
              </p:ext>
            </p:extLst>
          </p:nvPr>
        </p:nvGraphicFramePr>
        <p:xfrm>
          <a:off x="1087437" y="1905001"/>
          <a:ext cx="6490656" cy="2155825"/>
        </p:xfrm>
        <a:graphic>
          <a:graphicData uri="http://schemas.openxmlformats.org/presentationml/2006/ole">
            <p:oleObj spid="_x0000_s8201" name="Worksheet" r:id="rId3" imgW="3438406" imgH="1143116" progId="Excel.Shee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867401"/>
            <a:ext cx="84151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A loan is a long term $$ obligation even if your business fails!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80" y="4419601"/>
            <a:ext cx="7639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 has a function that calculates loan payments for you:</a:t>
            </a:r>
            <a:b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=PMT(</a:t>
            </a:r>
            <a:r>
              <a:rPr lang="en-US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/12,months,loanamount</a:t>
            </a: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/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loan calculators online.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983F09-8776-4EAB-9AD8-7A19F2A6834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68B5A6-6BD9-492E-94CE-E089F49B4E43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8553F6-2CE8-4810-A54E-E5247047192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0D4A59-0DA3-4854-9253-191A3F9BC64F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AC08A5-80C3-47C0-B381-0C1EE6378BAD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BUSINESS LOAN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DD46-E055-4113-BC95-B86215D7547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FA9A31-6E46-4407-94C2-11373D829ECB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8259D61-D237-4234-A76A-F5573FD854CD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079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Loan Payoff Keeps Decreasing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893" y="4267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Bobby borrows </a:t>
            </a:r>
            <a:r>
              <a:rPr lang="en-US" sz="2400" dirty="0"/>
              <a:t>$11,000.</a:t>
            </a:r>
          </a:p>
          <a:p>
            <a:r>
              <a:rPr lang="en-US" sz="2400" dirty="0"/>
              <a:t>One month’s interest on $11,000 is $36.67.</a:t>
            </a:r>
          </a:p>
          <a:p>
            <a:r>
              <a:rPr lang="en-US" sz="2400" dirty="0"/>
              <a:t>The rest of the payment, $211.70, goes to reduce the loan value (also called principal).</a:t>
            </a:r>
            <a:br>
              <a:rPr lang="en-US" sz="2400" dirty="0"/>
            </a:br>
            <a:r>
              <a:rPr lang="en-US" sz="2400" dirty="0"/>
              <a:t>After the 1</a:t>
            </a:r>
            <a:r>
              <a:rPr lang="en-US" sz="2400" baseline="30000" dirty="0"/>
              <a:t>st</a:t>
            </a:r>
            <a:r>
              <a:rPr lang="en-US" sz="2400" dirty="0"/>
              <a:t> payment, </a:t>
            </a:r>
            <a:r>
              <a:rPr lang="en-US" sz="2400" dirty="0" smtClean="0"/>
              <a:t>Bobby owes </a:t>
            </a:r>
            <a:r>
              <a:rPr lang="en-US" sz="2400" dirty="0"/>
              <a:t>only $10,788.30.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803931-78A5-4798-AD3F-9D6467C58768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A93F73-0116-4A53-A6C6-E64C87A605E1}"/>
              </a:ext>
            </a:extLst>
          </p:cNvPr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95F7FC-9414-42A9-9FA4-603D03EDFA8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59ABE0-5B27-446C-8839-F6698C1E3111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ABA45B-47DF-495A-8515-B1D5AFE2AC54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6DA178-F2C7-4D4D-A55D-D6AA512F9A5F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B4F3E3-9513-4982-AF76-6E1C282485EA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BUSINESS LOAN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733CFD-FC8E-4739-8388-E624A2171E80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530269-B02B-40ED-A9B1-EF48F3CBCB6C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D8D691-9EE4-41F8-B75B-B79F8281ABEE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087439" y="1905001"/>
          <a:ext cx="6491287" cy="2155825"/>
        </p:xfrm>
        <a:graphic>
          <a:graphicData uri="http://schemas.openxmlformats.org/presentationml/2006/ole">
            <p:oleObj spid="_x0000_s44042" name="Worksheet" r:id="rId3" imgW="3438406" imgH="114311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amortization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</a:pPr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loan payoff amount decreases    with each payment you make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3DFE12-CF0A-4FEE-BC59-7C5612BD0A3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56EDE2-0847-4B91-8B55-415A1970E878}"/>
              </a:ext>
            </a:extLst>
          </p:cNvPr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BA062E-5C12-4A4D-8396-98D7C7A40EE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526E2F-8DAE-4DCC-9161-EADE6771BC50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2DFBCF7-0520-4B53-8DCD-5D880F123B2E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3D1F90-6E8F-4C97-9B8B-E41621B208EE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BACF00-4A78-4C07-B479-DBC2DF85C9D5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BUSINESS LOAN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45047F-7FDB-4CE5-A498-5A92B00F8A34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404C96-4ABD-4B2C-938A-2F2127264439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ECE3133-ED16-43B4-AE81-5B9428CD0331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6590740"/>
              </p:ext>
            </p:extLst>
          </p:nvPr>
        </p:nvGraphicFramePr>
        <p:xfrm>
          <a:off x="3048001" y="1191280"/>
          <a:ext cx="5863775" cy="5361920"/>
        </p:xfrm>
        <a:graphic>
          <a:graphicData uri="http://schemas.openxmlformats.org/presentationml/2006/ole">
            <p:oleObj spid="_x0000_s9226" name="Worksheet" r:id="rId3" imgW="6343592" imgH="5800725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746" y="1331894"/>
            <a:ext cx="2138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Amortization</a:t>
            </a:r>
          </a:p>
          <a:p>
            <a:r>
              <a:rPr lang="en-US" sz="2800" b="1" dirty="0"/>
              <a:t>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478882"/>
            <a:ext cx="220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Bobby </a:t>
            </a:r>
            <a:r>
              <a:rPr lang="en-US" dirty="0"/>
              <a:t>borrowed $11,000.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end of a year, </a:t>
            </a:r>
            <a:r>
              <a:rPr lang="en-US" dirty="0" smtClean="0"/>
              <a:t>Bobby owed just $8412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the equipment isn’t worth $11,000 </a:t>
            </a:r>
            <a:r>
              <a:rPr lang="en-US" dirty="0" smtClean="0"/>
              <a:t>after one </a:t>
            </a:r>
            <a:r>
              <a:rPr lang="en-US" dirty="0"/>
              <a:t>year either.</a:t>
            </a:r>
          </a:p>
          <a:p>
            <a:endParaRPr lang="en-US" dirty="0"/>
          </a:p>
          <a:p>
            <a:r>
              <a:rPr lang="en-US" dirty="0"/>
              <a:t>Because it has depreciated.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388726-54B4-4099-B577-6F8023FCB66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0E3A4F-F02F-42FB-9C1E-C73F34482D81}"/>
              </a:ext>
            </a:extLst>
          </p:cNvPr>
          <p:cNvSpPr txBox="1"/>
          <p:nvPr/>
        </p:nvSpPr>
        <p:spPr>
          <a:xfrm>
            <a:off x="7478245" y="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Loan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966CFC5-A88C-4D4E-A0B5-133AE0BC0481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4128E4-0337-4096-9515-B41C45775407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622EBB-B472-4E86-B927-915B5013AC8D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1BD330-D182-4932-90ED-AE2DD803AE30}"/>
              </a:ext>
            </a:extLst>
          </p:cNvPr>
          <p:cNvSpPr txBox="1"/>
          <p:nvPr/>
        </p:nvSpPr>
        <p:spPr>
          <a:xfrm>
            <a:off x="7741137" y="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Hiring Help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85CC68-F41A-49C1-A2A5-32EFBEB856F8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BUSINESS LOAN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B357C8-368B-4C7A-9724-B3C5473643FF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0B1DA0-B931-41C7-B983-E008D713E0C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A079F1-2747-46B2-871F-5675B6296B78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0" y="1048210"/>
            <a:ext cx="3851564" cy="808038"/>
          </a:xfrm>
        </p:spPr>
        <p:txBody>
          <a:bodyPr>
            <a:noAutofit/>
          </a:bodyPr>
          <a:lstStyle/>
          <a:p>
            <a:r>
              <a:rPr lang="en-US" sz="4000" b="1" dirty="0"/>
              <a:t>Workshop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2890507"/>
            <a:ext cx="8229600" cy="3429000"/>
          </a:xfrm>
        </p:spPr>
        <p:txBody>
          <a:bodyPr/>
          <a:lstStyle/>
          <a:p>
            <a:pPr algn="ctr">
              <a:buNone/>
            </a:pPr>
            <a:r>
              <a:rPr lang="en-US" sz="3000" dirty="0"/>
              <a:t>Explain terms, costs, calculations</a:t>
            </a:r>
          </a:p>
          <a:p>
            <a:pPr algn="ctr">
              <a:buNone/>
            </a:pPr>
            <a:r>
              <a:rPr lang="en-US" sz="3000" dirty="0"/>
              <a:t>Determine what you need</a:t>
            </a:r>
          </a:p>
          <a:p>
            <a:pPr algn="ctr">
              <a:buNone/>
            </a:pPr>
            <a:r>
              <a:rPr lang="en-US" sz="3000" dirty="0"/>
              <a:t>Discuss how to determine $$</a:t>
            </a:r>
          </a:p>
          <a:p>
            <a:pPr algn="ctr">
              <a:buNone/>
            </a:pPr>
            <a:r>
              <a:rPr lang="en-US" sz="3000" dirty="0"/>
              <a:t>Understand fixed vs. variable expenses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 algn="ctr"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let’s take a step-by-step approach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xmlns="" id="{2A5EDA63-A56C-462C-A6F7-2A3487D9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511" y="468384"/>
            <a:ext cx="3027219" cy="19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depreciation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</a:pPr>
            <a:r>
              <a:rPr lang="en-US" sz="3000" b="1" i="1" dirty="0"/>
              <a:t>some things lose value over time</a:t>
            </a:r>
          </a:p>
          <a:p>
            <a:pPr>
              <a:lnSpc>
                <a:spcPct val="94000"/>
              </a:lnSpc>
              <a:spcBef>
                <a:spcPts val="0"/>
              </a:spcBef>
            </a:pPr>
            <a:r>
              <a:rPr lang="en-US" sz="3000" b="1" i="1" dirty="0"/>
              <a:t>depreciation is the loss in 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4364" y="0"/>
            <a:ext cx="13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Depreciation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B17126-0CAE-41FC-B66C-1429D41202A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493B37-792A-4720-83AA-2B03B7C849F2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CF07F9-A3C5-425B-ABE5-A75C6D2B7CE4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148BB2-0FFC-4AA9-9C84-1BBD3BA4D291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38C67B-8755-4478-AE7A-2ABA6FA2758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0F73BE-14CA-469D-A783-62700F99BA2A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50E2A8F-F91E-4DFE-A52F-6E9CC630C1C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54691A-DFB1-41B0-97A6-CA71A339E98F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B976A6-6953-4FAD-8CC4-22564C32D5A4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07BB1D-27D4-4A16-A8B0-10E676455A19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686DFDB-012B-4DEC-BC10-11F96D4E96F9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DEPRECIATION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CAA62C8-FED6-49BB-A06B-289809984FA7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8EFE1A-99A0-42A7-8B25-21870CD5CE0F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E53318-A1AC-4BB9-823A-8F11069A6451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asset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something the company owns that has value:</a:t>
            </a:r>
            <a:b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vehicles, inventory, balance in bank accounts,</a:t>
            </a:r>
            <a:b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buildings, furniture, fixtures</a:t>
            </a:r>
          </a:p>
          <a:p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asset value may not = market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84364" y="0"/>
            <a:ext cx="13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Depreciation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F20EBC-B350-4225-B8EF-8D8D54AFA7E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F562BE-132C-492C-90AE-8E1CE1AC3478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5112F9-D96A-428A-AB68-7A5320E3364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156881-693A-43DB-95D3-93DAABC7C878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673812-509B-408D-A87D-375B80149E2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F1FA63-1AF2-4FC1-85E6-B940C04373F6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53BC16-2E43-431E-B252-4E65C397A7D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A6F348-6E24-4668-A38F-6966A3149A90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6796CF-F3B9-4C21-9DE6-AF13DA7930B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7A3AE8-7FDC-42E1-8563-3B28F720B3E5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D072D0-7B71-4350-89B4-FE38ED259017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DEPRECIATION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E73B76-9858-4E0A-B6DA-F32AA12EF568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1DA11C0-E55B-4B79-A1D8-6BAEA005DF59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3ACBD78-A6B1-4920-8B7E-252A18E12E9B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Straight Line Depreciation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5164958"/>
              </p:ext>
            </p:extLst>
          </p:nvPr>
        </p:nvGraphicFramePr>
        <p:xfrm>
          <a:off x="944339" y="2026862"/>
          <a:ext cx="7255324" cy="2362199"/>
        </p:xfrm>
        <a:graphic>
          <a:graphicData uri="http://schemas.openxmlformats.org/presentationml/2006/ole">
            <p:oleObj spid="_x0000_s10249" name="Worksheet" r:id="rId3" imgW="4505386" imgH="1466940" progId="Excel.Shee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152" y="4580194"/>
            <a:ext cx="7683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year 5, </a:t>
            </a:r>
            <a:r>
              <a:rPr lang="en-US" sz="2400" dirty="0" smtClean="0"/>
              <a:t>Bobby needs </a:t>
            </a:r>
            <a:r>
              <a:rPr lang="en-US" sz="2400" dirty="0"/>
              <a:t>to replace his truck with a </a:t>
            </a:r>
            <a:r>
              <a:rPr lang="en-US" sz="2400" dirty="0" smtClean="0"/>
              <a:t>newer</a:t>
            </a:r>
            <a:br>
              <a:rPr lang="en-US" sz="2400" dirty="0" smtClean="0"/>
            </a:br>
            <a:r>
              <a:rPr lang="en-US" sz="2400" dirty="0" smtClean="0"/>
              <a:t>one that </a:t>
            </a:r>
            <a:r>
              <a:rPr lang="en-US" sz="2400" dirty="0"/>
              <a:t>is going to cost much more.</a:t>
            </a:r>
          </a:p>
          <a:p>
            <a:endParaRPr lang="en-US" sz="2400" dirty="0"/>
          </a:p>
          <a:p>
            <a:pPr algn="ctr"/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TIP: Set aside $$ every year for equipment replacement.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84364" y="0"/>
            <a:ext cx="13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Depreciation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AFFA70-1F7D-4380-A57C-334827F2E70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DD23B0-1B2D-4222-8B72-EB9D2CCA8520}"/>
              </a:ext>
            </a:extLst>
          </p:cNvPr>
          <p:cNvSpPr txBox="1"/>
          <p:nvPr/>
        </p:nvSpPr>
        <p:spPr>
          <a:xfrm>
            <a:off x="7584364" y="0"/>
            <a:ext cx="13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Depreciation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56BB41-21F8-437B-A1E5-2966426023E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2BBF8F-5168-415D-92D2-96BBB95475DD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36E705-E8A3-4467-BF88-C248947846F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7D672A-6093-4620-966D-548E22FA7012}"/>
              </a:ext>
            </a:extLst>
          </p:cNvPr>
          <p:cNvSpPr txBox="1"/>
          <p:nvPr/>
        </p:nvSpPr>
        <p:spPr>
          <a:xfrm>
            <a:off x="7474397" y="0"/>
            <a:ext cx="149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391E4A-2497-4665-88C7-EF75C937C2D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9DA4F2-0590-470E-9B13-DB4FAB04F23B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C6FEDF-2A70-4DED-8EB5-8236E1C92FE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07FB35-4D07-49AD-BA06-B09282A56EEB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BF8930-4983-4F6E-9AB5-3B1F0966804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4DC921-2AA0-42D4-ABBC-93B3283CA344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DCB4A8-30D7-4E9E-B011-F0EF8530160F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DEPRECIATION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7D38086-EB87-4FEC-BFC0-3D0D86C66CA1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5445873-3379-4A97-88F5-6B00463461AD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FDBF2FD-7085-4CC9-987F-8BCBA22BDA63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03E711-AD06-40BB-B4B2-34AD7D1D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817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Soapy Rides </a:t>
            </a:r>
            <a:r>
              <a:rPr lang="en-US" sz="4000" b="1" dirty="0" smtClean="0"/>
              <a:t>Business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FD4494-51EE-462C-B47C-358A5CB2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4706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Mobile car wash and detailing business operating in Aiken and North Augusta.</a:t>
            </a:r>
          </a:p>
          <a:p>
            <a:r>
              <a:rPr lang="en-US" sz="3000" dirty="0"/>
              <a:t>Owner </a:t>
            </a:r>
            <a:r>
              <a:rPr lang="en-US" sz="3000" dirty="0" smtClean="0"/>
              <a:t>takes all </a:t>
            </a:r>
            <a:r>
              <a:rPr lang="en-US" sz="3000" dirty="0"/>
              <a:t>materials and cleaning supplies in a trailer to the customer’s residence or place of business.</a:t>
            </a:r>
          </a:p>
          <a:p>
            <a:r>
              <a:rPr lang="en-US" sz="3000" dirty="0"/>
              <a:t>Startup costs are $14,600.</a:t>
            </a:r>
          </a:p>
          <a:p>
            <a:r>
              <a:rPr lang="en-US" sz="3000" dirty="0"/>
              <a:t>Owner owns a 2 year old truck and has $6000 in cash but needs an $11,000 loan to purchase a trailer.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E63D5E-5C3D-4DC7-8480-037261C64DCE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CE3694-5A1B-49ED-A6A2-12CD69AD8A7B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740A9C-2254-4FBD-881D-B9945BA4145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28CE5B-625B-497E-AD3A-145C07DC70BA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9F777B-A8B6-4829-A8DF-9E2639AEF5F7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0F1973-2D3F-4E07-9773-221A55AECE57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34D280-17EB-4169-AEB1-AE140C7AE556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REALITY CHECK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68BC81-E595-48CB-A285-B81509942EB8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B7AA52-5B84-414C-9EB8-A94C0344441C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2E2AFA-B21A-4089-9728-D4E9BAC081F3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203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842F3-B4D2-44EE-B04F-AECA0366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4509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Soapy Rides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3EDC08-ABF4-477B-94B3-DF9B750C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42090"/>
            <a:ext cx="7848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Basic car wash, wax and interior cleaning takes 2 </a:t>
            </a:r>
            <a:r>
              <a:rPr lang="en-US" sz="3000" dirty="0" smtClean="0"/>
              <a:t>hours</a:t>
            </a:r>
            <a:endParaRPr lang="en-US" sz="3000" dirty="0"/>
          </a:p>
          <a:p>
            <a:r>
              <a:rPr lang="en-US" sz="3000" dirty="0"/>
              <a:t>Assume 3 customer sales/day 4 days/week</a:t>
            </a:r>
          </a:p>
          <a:p>
            <a:r>
              <a:rPr lang="en-US" sz="3000" dirty="0"/>
              <a:t>Competition is brick and mortar car wash services and other mobile services</a:t>
            </a:r>
          </a:p>
          <a:p>
            <a:r>
              <a:rPr lang="en-US" sz="3000" dirty="0"/>
              <a:t>Initial pricing of $50 per car is based on researching competitors’ pricing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CDE9A8-B0E7-4FA2-8F51-2412DAAD233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25E144-3F88-4258-9E91-F7AD3B1F7A0C}"/>
              </a:ext>
            </a:extLst>
          </p:cNvPr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1787F8-C1B2-4769-8005-D74C07CC833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0ADB8F-B0B4-4E4A-8F1A-6A65F01C60EA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FEEB17-A707-45C6-815F-7BDB99877BA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84B7CF-1803-48B3-90D2-CA24C80947EB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CE33D0-3B50-48D9-8B34-7B0635A3A33B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6BB3F7-2D3A-40F5-AE9A-AA755B0ED70E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315774-CF11-427D-AB1D-2A35BA901C3E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REALITY CHECK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4413E5-779E-48B3-AC6C-470E8800D76B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2C254B-DB49-4B78-8B3E-BCF676D42E1E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1F30C4-18C9-4325-A508-85529F272ED4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75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AD210-E517-42AF-AC67-BCE0531E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Soap Rides Monthly Expenses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9FFB8DE9-AEA9-4F19-95A9-3389BECFC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2095303"/>
              </p:ext>
            </p:extLst>
          </p:nvPr>
        </p:nvGraphicFramePr>
        <p:xfrm>
          <a:off x="723901" y="1896097"/>
          <a:ext cx="7696201" cy="3922812"/>
        </p:xfrm>
        <a:graphic>
          <a:graphicData uri="http://schemas.openxmlformats.org/presentationml/2006/ole">
            <p:oleObj spid="_x0000_s45065" name="Worksheet" r:id="rId3" imgW="4724503" imgH="2409761" progId="Excel.Sheet.12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188236-EEC8-4F8B-BD16-4F75163A8D0E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F54FCE-A2CF-4289-8311-66FE059B67FE}"/>
              </a:ext>
            </a:extLst>
          </p:cNvPr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1CDA5F-75AA-434E-8D76-95A6D6B12DDB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5D50A5-FD71-4B20-BBF4-78625E887DAE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6F360C-CB88-43EA-8234-FBA03227C934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AFB3EF-AF7D-45F6-A6F2-3C2E59D32CA1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08685B-D08A-4B01-801A-A77F98F8BEBE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BCA814-140D-44A0-B07C-0EF4E599BE27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6B89F6-9C4E-4CB0-8A84-B5514BE8DF08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REALITY CHECK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FA49367-5011-4D66-A524-5FEC7FF3027F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5D0146C-A9CB-4B55-B0A4-CB301681FE61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C85F0CD-03C7-4F9B-8846-106E04EBB2BD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279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7F769-AB29-4C37-A80C-F5941FB6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5492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Soapy Rides Monthly Sales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1378226"/>
              </p:ext>
            </p:extLst>
          </p:nvPr>
        </p:nvGraphicFramePr>
        <p:xfrm>
          <a:off x="1140291" y="1854432"/>
          <a:ext cx="6701873" cy="1253196"/>
        </p:xfrm>
        <a:graphic>
          <a:graphicData uri="http://schemas.openxmlformats.org/presentationml/2006/ole">
            <p:oleObj spid="_x0000_s46089" name="Worksheet" r:id="rId3" imgW="3514773" imgH="657109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86825" y="556260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you rely on 3 sales/day as soon</a:t>
            </a:r>
            <a:b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you start your business?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A126BE-B89E-475B-ACE1-B7F0CCA5741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FB4ECA-3681-47FF-A33C-21EA38B5F790}"/>
              </a:ext>
            </a:extLst>
          </p:cNvPr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83AA88-1225-408C-863B-17DBD1DA97AE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8EE94E-E055-4068-B11C-A762ACF8E64E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D09B1A-24A9-4A22-B15B-4D74841379B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B1BE5D-E81A-4C5A-AFED-76E8D797D325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D9DCD8-83CB-4921-B0C3-D6897A4A3287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10FDF4-22ED-4D21-9DF3-9E6088E43B31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E3081BB-8A51-498E-8E95-5C3B7E0E1644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REALITY CHECK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59A2B5-9FF6-41A1-B902-A99D1A8E9E3D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4A44FF8-44E0-4785-B502-D217B1C990FC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7F8DC06-FDDA-48BB-8287-9F42EBDE89B2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3" name="Picture 22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637653D4-060B-40FE-B7EB-00622FF1D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197" y="3358866"/>
            <a:ext cx="3191256" cy="195021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6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gross revenue</a:t>
            </a:r>
            <a:br>
              <a:rPr lang="en-US" b="1" dirty="0"/>
            </a:br>
            <a:r>
              <a:rPr lang="en-US" b="1" dirty="0"/>
              <a:t>gross income</a:t>
            </a:r>
            <a:br>
              <a:rPr lang="en-US" b="1" dirty="0"/>
            </a:br>
            <a:r>
              <a:rPr lang="en-US" b="1" dirty="0"/>
              <a:t>gross sales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6391" y="5257800"/>
            <a:ext cx="5943600" cy="1241424"/>
          </a:xfrm>
        </p:spPr>
        <p:txBody>
          <a:bodyPr/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$$ collected before any expenses are subtracted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FF883E-AD8A-4F5F-9A86-87A779CAE14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7277A7-80A3-47F0-82FC-FC916427DD01}"/>
              </a:ext>
            </a:extLst>
          </p:cNvPr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4063015-8908-40FA-BC42-B9F30A25520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610971-FE1C-413A-B1B4-2C5FAD8FACC0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0A245A-E4C4-4A2A-A990-C661A97376EB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936928-09CC-4940-8257-AE0AB582E061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24F65A-CA36-462C-862B-4692C73317A0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3D505B-D26E-4053-9C4A-AC47BF85C453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03C0EE9-2118-425F-85F3-D888AED175D0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REALITY CHECK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3ECF-F43B-4FF6-A181-F982C46127B8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7A992F-7B3D-4184-A83B-BFE7C5BAEF50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7D7E8F-1948-49D7-9140-FEE802DEE972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59396" name="Picture 4" descr="Related image">
            <a:extLst>
              <a:ext uri="{FF2B5EF4-FFF2-40B4-BE49-F238E27FC236}">
                <a16:creationId xmlns:a16="http://schemas.microsoft.com/office/drawing/2014/main" xmlns="" id="{193D01D1-88B8-4DA5-9753-1E193B13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465" y="3195205"/>
            <a:ext cx="1695451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1"/>
            <a:ext cx="8229600" cy="704293"/>
          </a:xfrm>
        </p:spPr>
        <p:txBody>
          <a:bodyPr>
            <a:normAutofit/>
          </a:bodyPr>
          <a:lstStyle/>
          <a:p>
            <a:r>
              <a:rPr lang="en-US" sz="4000" b="1" dirty="0"/>
              <a:t>Soapy Rides </a:t>
            </a:r>
            <a:r>
              <a:rPr lang="en-US" sz="4000" b="1" dirty="0" smtClean="0"/>
              <a:t>Reality Check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1"/>
            <a:ext cx="8153400" cy="3505199"/>
          </a:xfrm>
        </p:spPr>
        <p:txBody>
          <a:bodyPr>
            <a:noAutofit/>
          </a:bodyPr>
          <a:lstStyle/>
          <a:p>
            <a:r>
              <a:rPr lang="en-US" sz="2800" dirty="0"/>
              <a:t>Can you live on $1,880/month?</a:t>
            </a:r>
          </a:p>
          <a:p>
            <a:r>
              <a:rPr lang="en-US" sz="2800" dirty="0"/>
              <a:t>What if you can’t work for a week?</a:t>
            </a:r>
          </a:p>
          <a:p>
            <a:r>
              <a:rPr lang="en-US" sz="2800" dirty="0"/>
              <a:t>What if you have an unexpected emergency repair?</a:t>
            </a:r>
          </a:p>
          <a:p>
            <a:r>
              <a:rPr lang="en-US" sz="2800" dirty="0"/>
              <a:t>Can you save $250/month to cover unforeseen expenses?</a:t>
            </a:r>
          </a:p>
          <a:p>
            <a:r>
              <a:rPr lang="en-US" sz="2800" dirty="0"/>
              <a:t>Working a 5</a:t>
            </a:r>
            <a:r>
              <a:rPr lang="en-US" sz="2800" baseline="30000" dirty="0"/>
              <a:t>th</a:t>
            </a:r>
            <a:r>
              <a:rPr lang="en-US" sz="2800" dirty="0"/>
              <a:t> day per week increases monthly revenue by $645 ...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4453181"/>
              </p:ext>
            </p:extLst>
          </p:nvPr>
        </p:nvGraphicFramePr>
        <p:xfrm>
          <a:off x="1905000" y="1778001"/>
          <a:ext cx="5425511" cy="1269999"/>
        </p:xfrm>
        <a:graphic>
          <a:graphicData uri="http://schemas.openxmlformats.org/presentationml/2006/ole">
            <p:oleObj spid="_x0000_s47113" name="Worksheet" r:id="rId3" imgW="2095372" imgH="495197" progId="Excel.Sheet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48B189-9E90-4399-A4C6-9F4B87E0037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A97AE7-2525-4D0B-B26C-BE4BD6B0DBE7}"/>
              </a:ext>
            </a:extLst>
          </p:cNvPr>
          <p:cNvSpPr txBox="1"/>
          <p:nvPr/>
        </p:nvSpPr>
        <p:spPr>
          <a:xfrm>
            <a:off x="7539993" y="0"/>
            <a:ext cx="14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Reality Check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7C66DE-EAC4-411C-820E-289B177817B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1FC6AC-0E28-43CB-9951-35A9738C9AED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248B1E-769A-4582-B7A6-5935BFC5CE1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9C9423-E597-446E-A7C3-6EF294120ECB}"/>
              </a:ext>
            </a:extLst>
          </p:cNvPr>
          <p:cNvSpPr txBox="1"/>
          <p:nvPr/>
        </p:nvSpPr>
        <p:spPr>
          <a:xfrm>
            <a:off x="7748190" y="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Fixed 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894837-A8AB-4BBD-B9DF-78A6CC3E4836}"/>
              </a:ext>
            </a:extLst>
          </p:cNvPr>
          <p:cNvSpPr/>
          <p:nvPr/>
        </p:nvSpPr>
        <p:spPr>
          <a:xfrm>
            <a:off x="4372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B3F6C2-83A0-49C4-861F-EA3E61AD48CC}"/>
              </a:ext>
            </a:extLst>
          </p:cNvPr>
          <p:cNvSpPr txBox="1"/>
          <p:nvPr/>
        </p:nvSpPr>
        <p:spPr>
          <a:xfrm>
            <a:off x="7042240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E6F644B-8817-4958-95A4-0A7040EA1F63}"/>
              </a:ext>
            </a:extLst>
          </p:cNvPr>
          <p:cNvSpPr/>
          <p:nvPr/>
        </p:nvSpPr>
        <p:spPr>
          <a:xfrm>
            <a:off x="-31231" y="0"/>
            <a:ext cx="4607603" cy="9906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 </a:t>
            </a:r>
            <a:r>
              <a:rPr lang="en-US" sz="3200" b="1" dirty="0"/>
              <a:t>REALITY CHECK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7AC5C0-543E-46CA-8A45-B94297E12D60}"/>
              </a:ext>
            </a:extLst>
          </p:cNvPr>
          <p:cNvSpPr/>
          <p:nvPr/>
        </p:nvSpPr>
        <p:spPr>
          <a:xfrm>
            <a:off x="4576372" y="0"/>
            <a:ext cx="1905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40ED7E-034F-46C3-8AFC-25205435B80B}"/>
              </a:ext>
            </a:extLst>
          </p:cNvPr>
          <p:cNvSpPr/>
          <p:nvPr/>
        </p:nvSpPr>
        <p:spPr>
          <a:xfrm>
            <a:off x="6481372" y="0"/>
            <a:ext cx="1524000" cy="9906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09C768-003C-40C6-8DB4-CDE3FEE89F9E}"/>
              </a:ext>
            </a:extLst>
          </p:cNvPr>
          <p:cNvSpPr/>
          <p:nvPr/>
        </p:nvSpPr>
        <p:spPr>
          <a:xfrm>
            <a:off x="8005372" y="0"/>
            <a:ext cx="1143000" cy="9906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shows the revenue (income), expenses, and net profit</a:t>
            </a:r>
            <a:b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 given time period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/>
              <a:t>income statement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6EE900-0021-443C-85EA-7360ED7BE0C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7E0835-4D20-4F37-8C8D-DF477E2A286B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7ED8E6-E5E9-4A22-AD46-AAF823534794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B12EEA-E2CC-4310-8EDD-CA5DC44693D1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6D79CB-76F0-45BA-99B0-7E6B92520F61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000C72-2F1A-4657-BCC0-6D2C147C68B4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08731B-37BD-4F18-A934-C3C6B1EAF447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6D2FE2-12C4-4DC5-AA92-227F4217EE04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1447800" y="5029200"/>
            <a:ext cx="6400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several time periods are shown side by side to identify trends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639"/>
            <a:ext cx="6248400" cy="4525963"/>
          </a:xfrm>
        </p:spPr>
        <p:txBody>
          <a:bodyPr>
            <a:noAutofit/>
          </a:bodyPr>
          <a:lstStyle/>
          <a:p>
            <a:r>
              <a:rPr lang="en-US" sz="2700" dirty="0"/>
              <a:t>Start Up Costs</a:t>
            </a:r>
          </a:p>
          <a:p>
            <a:r>
              <a:rPr lang="en-US" sz="2700" dirty="0"/>
              <a:t>Pricing Your Service or Product</a:t>
            </a:r>
          </a:p>
          <a:p>
            <a:r>
              <a:rPr lang="en-US" sz="2700" dirty="0"/>
              <a:t>Hiring Help</a:t>
            </a:r>
          </a:p>
          <a:p>
            <a:r>
              <a:rPr lang="en-US" sz="2700" dirty="0"/>
              <a:t>Variable Costs</a:t>
            </a:r>
          </a:p>
          <a:p>
            <a:r>
              <a:rPr lang="en-US" sz="2700" dirty="0"/>
              <a:t>Fixed Costs</a:t>
            </a:r>
          </a:p>
          <a:p>
            <a:r>
              <a:rPr lang="en-US" sz="2700" dirty="0"/>
              <a:t>Use of Vehicle</a:t>
            </a:r>
          </a:p>
          <a:p>
            <a:r>
              <a:rPr lang="en-US" sz="2700" dirty="0"/>
              <a:t>Business Loan</a:t>
            </a:r>
          </a:p>
          <a:p>
            <a:r>
              <a:rPr lang="en-US" sz="2700" dirty="0"/>
              <a:t>Depreciation</a:t>
            </a:r>
          </a:p>
          <a:p>
            <a:r>
              <a:rPr lang="en-US" sz="2700" dirty="0"/>
              <a:t>Reality Check</a:t>
            </a:r>
          </a:p>
          <a:p>
            <a:r>
              <a:rPr lang="en-US" sz="2700" dirty="0"/>
              <a:t>Financial Statements</a:t>
            </a:r>
          </a:p>
        </p:txBody>
      </p:sp>
      <p:sp>
        <p:nvSpPr>
          <p:cNvPr id="4" name="AutoShape 2" descr="Image result for steps">
            <a:extLst>
              <a:ext uri="{FF2B5EF4-FFF2-40B4-BE49-F238E27FC236}">
                <a16:creationId xmlns:a16="http://schemas.microsoft.com/office/drawing/2014/main" xmlns="" id="{E5D041E7-173D-4F33-86C6-0AA77C5ED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Image result for steps">
            <a:extLst>
              <a:ext uri="{FF2B5EF4-FFF2-40B4-BE49-F238E27FC236}">
                <a16:creationId xmlns:a16="http://schemas.microsoft.com/office/drawing/2014/main" xmlns="" id="{EA2945EE-B1D9-4437-8AA9-04FC33009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8" r="7018"/>
          <a:stretch/>
        </p:blipFill>
        <p:spPr bwMode="auto">
          <a:xfrm>
            <a:off x="3810001" y="2743200"/>
            <a:ext cx="430879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0222096"/>
              </p:ext>
            </p:extLst>
          </p:nvPr>
        </p:nvGraphicFramePr>
        <p:xfrm>
          <a:off x="3863078" y="1219201"/>
          <a:ext cx="4313447" cy="5322399"/>
        </p:xfrm>
        <a:graphic>
          <a:graphicData uri="http://schemas.openxmlformats.org/presentationml/2006/ole">
            <p:oleObj spid="_x0000_s49160" name="Worksheet" r:id="rId3" imgW="3752779" imgH="4629227" progId="Excel.Shee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6C1CB5-597C-4DD1-B50E-C15E93E4E8F3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505CB2-2D7F-4A96-8A0A-B4D5B507505C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81F4BB-4D95-4476-B86E-B328907B8E2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072CA-46E6-4688-B793-3EA16DC4777E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C9F448-3257-472E-875C-50FF41DD15EC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E7296E-D6BA-4387-A039-8D3BC939658D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A2CDEF-62BB-434C-9296-B4683C5D7C28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1D70F2-7267-4A9F-BC24-59C3ABA487A9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52B489-3038-4029-A5B7-31C79FD6A3E3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A06B2BF-E9DA-4A2C-9524-CF9F5A90ACAF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533400" y="1447800"/>
            <a:ext cx="26670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Cooper’s Copper Cleaner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Income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Statement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October 2018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xmlns="" id="{58531D11-344E-4BBF-B117-A283B940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1"/>
            <a:ext cx="2210955" cy="13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352800"/>
            <a:ext cx="7010400" cy="2419350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snapshot of the assets                                       </a:t>
            </a:r>
            <a:r>
              <a:rPr lang="en-US" sz="2800" i="1" dirty="0">
                <a:solidFill>
                  <a:schemeClr val="tx1"/>
                </a:solidFill>
              </a:rPr>
              <a:t>(value of things the business owns)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liabilities                                                               </a:t>
            </a:r>
            <a:r>
              <a:rPr lang="en-US" sz="2800" i="1" dirty="0">
                <a:solidFill>
                  <a:schemeClr val="tx1"/>
                </a:solidFill>
              </a:rPr>
              <a:t>(loans and debts)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a specific date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/>
              <a:t>balance sheet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17650A-055D-4CBD-A57A-418E0BC9196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C95687-F3D9-4D6C-8F02-F21C87FE1008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906650-1826-4D5C-BF46-9A52ED78B64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20872A-56DD-46DC-ABA9-FE7CA0AFC8D3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D83960-0ADD-4E9C-BBFE-0C6BA8072C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37F0CD-23A9-4B26-A54C-33B5CC874E9C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1386FC-C377-4B0D-8628-904C4B495941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D3B7F6-8DB4-4C34-A6B1-C3DAA101216E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34E9E0-0422-4172-B562-AF8EE50EA937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4C0631-E934-44F9-91D2-12233D9BCF98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asset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311399"/>
            <a:ext cx="7924800" cy="15240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something the company owns that has value:</a:t>
            </a:r>
            <a:b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vehicles, inventory, balance in bank accounts,</a:t>
            </a:r>
            <a:b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buildings, furniture,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fixtures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685800" y="3657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asset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ubtitle 3"/>
          <p:cNvSpPr txBox="1">
            <a:spLocks/>
          </p:cNvSpPr>
          <p:nvPr/>
        </p:nvSpPr>
        <p:spPr>
          <a:xfrm>
            <a:off x="533400" y="4746625"/>
            <a:ext cx="7924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asset that can be converted to cash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one year: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inventory, supplies, cash on hand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D17650A-055D-4CBD-A57A-418E0BC9196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2C95687-F3D9-4D6C-8F02-F21C87FE1008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4906650-1826-4D5C-BF46-9A52ED78B64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E20872A-56DD-46DC-ABA9-FE7CA0AFC8D3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5D83960-0ADD-4E9C-BBFE-0C6BA8072C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37F0CD-23A9-4B26-A54C-33B5CC874E9C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386FC-C377-4B0D-8628-904C4B495941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2D3B7F6-8DB4-4C34-A6B1-C3DAA101216E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134E9E0-0422-4172-B562-AF8EE50EA937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54C0631-E934-44F9-91D2-12233D9BCF98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447800"/>
            <a:ext cx="2667000" cy="5410200"/>
          </a:xfrm>
        </p:spPr>
        <p:txBody>
          <a:bodyPr>
            <a:normAutofit fontScale="90000"/>
          </a:bodyPr>
          <a:lstStyle/>
          <a:p>
            <a:pPr algn="l">
              <a:lnSpc>
                <a:spcPct val="94000"/>
              </a:lnSpc>
            </a:pPr>
            <a:r>
              <a:rPr lang="en-US" dirty="0"/>
              <a:t>Cooper’s Copper Cleaner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Balance Sheet</a:t>
            </a:r>
            <a:br>
              <a:rPr lang="en-US" dirty="0"/>
            </a:br>
            <a:r>
              <a:rPr lang="en-US" sz="2700" dirty="0"/>
              <a:t>October 31, 2018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xmlns="" id="{58531D11-344E-4BBF-B117-A283B940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1"/>
            <a:ext cx="2210955" cy="13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3733800" y="1487487"/>
          <a:ext cx="4791075" cy="4760913"/>
        </p:xfrm>
        <a:graphic>
          <a:graphicData uri="http://schemas.openxmlformats.org/presentationml/2006/ole">
            <p:oleObj spid="_x0000_s112643" name="Worksheet" r:id="rId4" imgW="2790696" imgH="277162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7010400" cy="1905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of</a:t>
            </a:r>
            <a:b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cash in and out of a business</a:t>
            </a:r>
            <a:b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during a specific period of time</a:t>
            </a:r>
            <a:endParaRPr lang="en-US" sz="3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cash flow statement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17650A-055D-4CBD-A57A-418E0BC9196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C95687-F3D9-4D6C-8F02-F21C87FE1008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906650-1826-4D5C-BF46-9A52ED78B64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20872A-56DD-46DC-ABA9-FE7CA0AFC8D3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D83960-0ADD-4E9C-BBFE-0C6BA8072C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37F0CD-23A9-4B26-A54C-33B5CC874E9C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1386FC-C377-4B0D-8628-904C4B495941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D3B7F6-8DB4-4C34-A6B1-C3DAA101216E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34E9E0-0422-4172-B562-AF8EE50EA937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4C0631-E934-44F9-91D2-12233D9BCF98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447800"/>
            <a:ext cx="2667000" cy="5410200"/>
          </a:xfrm>
        </p:spPr>
        <p:txBody>
          <a:bodyPr>
            <a:normAutofit fontScale="90000"/>
          </a:bodyPr>
          <a:lstStyle/>
          <a:p>
            <a:pPr algn="l">
              <a:lnSpc>
                <a:spcPct val="94000"/>
              </a:lnSpc>
            </a:pPr>
            <a:r>
              <a:rPr lang="en-US" dirty="0"/>
              <a:t>Cooper’s Copper Cleaner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Cash Flow Statement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October </a:t>
            </a:r>
            <a:r>
              <a:rPr lang="en-US" sz="2700" dirty="0" smtClean="0"/>
              <a:t>2018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xmlns="" id="{58531D11-344E-4BBF-B117-A283B940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1"/>
            <a:ext cx="2210955" cy="13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3581400" y="1295400"/>
          <a:ext cx="5146675" cy="5181600"/>
        </p:xfrm>
        <a:graphic>
          <a:graphicData uri="http://schemas.openxmlformats.org/presentationml/2006/ole">
            <p:oleObj spid="_x0000_s102404" name="Worksheet" r:id="rId4" imgW="2971762" imgH="29908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447800"/>
            <a:ext cx="2667000" cy="5410200"/>
          </a:xfrm>
        </p:spPr>
        <p:txBody>
          <a:bodyPr>
            <a:normAutofit fontScale="90000"/>
          </a:bodyPr>
          <a:lstStyle/>
          <a:p>
            <a:pPr algn="l">
              <a:lnSpc>
                <a:spcPct val="94000"/>
              </a:lnSpc>
            </a:pPr>
            <a:r>
              <a:rPr lang="en-US" dirty="0"/>
              <a:t>Cooper’s Copper Cleaner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Cash Flow Statement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November 2018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xmlns="" id="{58531D11-344E-4BBF-B117-A283B940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1"/>
            <a:ext cx="2210955" cy="13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570288" y="1295400"/>
          <a:ext cx="5146675" cy="5181600"/>
        </p:xfrm>
        <a:graphic>
          <a:graphicData uri="http://schemas.openxmlformats.org/presentationml/2006/ole">
            <p:oleObj spid="_x0000_s103428" name="Worksheet" r:id="rId4" imgW="2971762" imgH="29908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447800"/>
            <a:ext cx="2667000" cy="5410200"/>
          </a:xfrm>
        </p:spPr>
        <p:txBody>
          <a:bodyPr>
            <a:normAutofit fontScale="90000"/>
          </a:bodyPr>
          <a:lstStyle/>
          <a:p>
            <a:pPr algn="l">
              <a:lnSpc>
                <a:spcPct val="94000"/>
              </a:lnSpc>
            </a:pPr>
            <a:r>
              <a:rPr lang="en-US" dirty="0"/>
              <a:t>Cooper’s Copper Cleaner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Cash Flow Statement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December 2018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xmlns="" id="{58531D11-344E-4BBF-B117-A283B940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1"/>
            <a:ext cx="2210955" cy="13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3571039" y="1295400"/>
          <a:ext cx="5145924" cy="5181600"/>
        </p:xfrm>
        <a:graphic>
          <a:graphicData uri="http://schemas.openxmlformats.org/presentationml/2006/ole">
            <p:oleObj spid="_x0000_s104450" name="Worksheet" r:id="rId4" imgW="2971762" imgH="29908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1447801" y="1141042"/>
          <a:ext cx="7390286" cy="5412158"/>
        </p:xfrm>
        <a:graphic>
          <a:graphicData uri="http://schemas.openxmlformats.org/presentationml/2006/ole">
            <p:oleObj spid="_x0000_s105475" name="Worksheet" r:id="rId3" imgW="4447998" imgH="32575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447800"/>
            <a:ext cx="2971800" cy="4800600"/>
          </a:xfrm>
        </p:spPr>
        <p:txBody>
          <a:bodyPr>
            <a:normAutofit/>
          </a:bodyPr>
          <a:lstStyle/>
          <a:p>
            <a:pPr algn="l">
              <a:lnSpc>
                <a:spcPct val="94000"/>
              </a:lnSpc>
            </a:pPr>
            <a:r>
              <a:rPr lang="en-US" dirty="0" smtClean="0"/>
              <a:t>Soapy Rides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Income</a:t>
            </a:r>
            <a:br>
              <a:rPr lang="en-US" dirty="0" smtClean="0"/>
            </a:br>
            <a:r>
              <a:rPr lang="en-US" dirty="0" smtClean="0"/>
              <a:t>Statement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July 2018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3576780"/>
              </p:ext>
            </p:extLst>
          </p:nvPr>
        </p:nvGraphicFramePr>
        <p:xfrm>
          <a:off x="3733800" y="1600201"/>
          <a:ext cx="5213351" cy="4735513"/>
        </p:xfrm>
        <a:graphic>
          <a:graphicData uri="http://schemas.openxmlformats.org/presentationml/2006/ole">
            <p:oleObj spid="_x0000_s61442" name="Worksheet" r:id="rId3" imgW="3029046" imgH="2752776" progId="Excel.Sheet.12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21" name="Picture 20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68033"/>
            <a:ext cx="2971800" cy="181609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Image result for start-up businesses">
            <a:extLst>
              <a:ext uri="{FF2B5EF4-FFF2-40B4-BE49-F238E27FC236}">
                <a16:creationId xmlns:a16="http://schemas.microsoft.com/office/drawing/2014/main" xmlns="" id="{4C80481D-9981-4B89-820E-840B3FD7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331" y="4191753"/>
            <a:ext cx="4605339" cy="26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Start Up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019800" cy="2819400"/>
          </a:xfrm>
        </p:spPr>
        <p:txBody>
          <a:bodyPr>
            <a:normAutofit/>
          </a:bodyPr>
          <a:lstStyle/>
          <a:p>
            <a:r>
              <a:rPr lang="en-US" sz="3000" dirty="0"/>
              <a:t>One time costs</a:t>
            </a:r>
          </a:p>
          <a:p>
            <a:r>
              <a:rPr lang="en-US" sz="3000" dirty="0"/>
              <a:t>Associated with launching business</a:t>
            </a:r>
          </a:p>
          <a:p>
            <a:r>
              <a:rPr lang="en-US" sz="3000" dirty="0"/>
              <a:t>Generally funded by cash in hand</a:t>
            </a:r>
          </a:p>
          <a:p>
            <a:r>
              <a:rPr lang="en-US" sz="3000" dirty="0"/>
              <a:t>Depends on type and location of 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A02851-4946-4120-8B08-B38946E69BC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E0D946-8C75-48C8-A1E7-AA095A368B2B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13E8B1-8F76-4FF9-9246-3917382632F4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82371E-26B0-49D0-8BF1-67A1C4EA069D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0567BE-4941-44A5-88BA-4C4F9285B1E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START-UP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0C1192-0B1C-46E7-9636-E37581D0C516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837E3A-F94F-46BA-A045-4C171840F01B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1FE05E2-6AC5-424D-983E-B2642E29AA24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3576780"/>
              </p:ext>
            </p:extLst>
          </p:nvPr>
        </p:nvGraphicFramePr>
        <p:xfrm>
          <a:off x="4151312" y="1812926"/>
          <a:ext cx="4459288" cy="4130675"/>
        </p:xfrm>
        <a:graphic>
          <a:graphicData uri="http://schemas.openxmlformats.org/presentationml/2006/ole">
            <p:oleObj spid="_x0000_s63490" name="Worksheet" r:id="rId3" imgW="2590813" imgH="2400300" progId="Excel.Sheet.12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304800" y="1447800"/>
            <a:ext cx="2971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Soapy Rides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Balance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Sheet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July 31,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68033"/>
            <a:ext cx="2971800" cy="181609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3429000" y="1295400"/>
          <a:ext cx="5376863" cy="5181600"/>
        </p:xfrm>
        <a:graphic>
          <a:graphicData uri="http://schemas.openxmlformats.org/presentationml/2006/ole">
            <p:oleObj spid="_x0000_s111618" name="Worksheet" r:id="rId3" imgW="3105277" imgH="2990850" progId="Excel.Sheet.12">
              <p:embed/>
            </p:oleObj>
          </a:graphicData>
        </a:graphic>
      </p:graphicFrame>
      <p:sp>
        <p:nvSpPr>
          <p:cNvPr id="23" name="Title 6"/>
          <p:cNvSpPr txBox="1">
            <a:spLocks/>
          </p:cNvSpPr>
          <p:nvPr/>
        </p:nvSpPr>
        <p:spPr>
          <a:xfrm>
            <a:off x="304800" y="1447800"/>
            <a:ext cx="2971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Soapy Rides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Cash Flow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Report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October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68033"/>
            <a:ext cx="2971800" cy="181609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A8701-F92A-473F-92C6-CEFE1B7A296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81B4C-68FA-49AD-A04D-8F3C9972453F}"/>
              </a:ext>
            </a:extLst>
          </p:cNvPr>
          <p:cNvSpPr txBox="1"/>
          <p:nvPr/>
        </p:nvSpPr>
        <p:spPr>
          <a:xfrm>
            <a:off x="6844994" y="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Financial Statements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136765-E66E-48F0-A171-22523E39135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D938B-38EF-4366-B63A-D7B15E5B2948}"/>
              </a:ext>
            </a:extLst>
          </p:cNvPr>
          <p:cNvSpPr txBox="1"/>
          <p:nvPr/>
        </p:nvSpPr>
        <p:spPr>
          <a:xfrm>
            <a:off x="7561217" y="0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Vehicle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BCAED-D8C8-431B-86DE-E23B1565863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D26199-86BD-4827-BF88-B3209AD810C2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81526E-4CE0-49BF-BF80-3C42D123BBB0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FINANCIAL STATEMENTS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7B97CB-E61F-4B06-B68E-2D5383AF5AC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B2EF5-F00B-405C-A310-22268CF8F0F4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156DA8-C629-4401-AEDC-C3FC2E06078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6A9357EB-8748-426F-9422-2C6F840415E8}"/>
              </a:ext>
            </a:extLst>
          </p:cNvPr>
          <p:cNvGraphicFramePr/>
          <p:nvPr/>
        </p:nvGraphicFramePr>
        <p:xfrm>
          <a:off x="2357174" y="1586440"/>
          <a:ext cx="631163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1"/>
            <a:ext cx="1643048" cy="100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411011" y="5244040"/>
            <a:ext cx="502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159001" y="5438775"/>
          <a:ext cx="6438900" cy="1038225"/>
        </p:xfrm>
        <a:graphic>
          <a:graphicData uri="http://schemas.openxmlformats.org/presentationml/2006/ole">
            <p:oleObj spid="_x0000_s62467" name="Worksheet" r:id="rId5" imgW="6438849" imgH="1038238" progId="Excel.Sheet.12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6934200" y="18288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231901"/>
            <a:ext cx="2098963" cy="1282699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2590800" y="1371600"/>
            <a:ext cx="5919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Soapy Rides Sales vs. Expenses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752600"/>
            <a:ext cx="4267200" cy="4114800"/>
          </a:xfrm>
        </p:spPr>
        <p:txBody>
          <a:bodyPr>
            <a:noAutofit/>
          </a:bodyPr>
          <a:lstStyle/>
          <a:p>
            <a:r>
              <a:rPr lang="en-US" dirty="0"/>
              <a:t>Websites</a:t>
            </a:r>
          </a:p>
          <a:p>
            <a:pPr lvl="1"/>
            <a:r>
              <a:rPr lang="en-US" sz="2400" dirty="0" smtClean="0"/>
              <a:t>SCORE.org</a:t>
            </a:r>
          </a:p>
          <a:p>
            <a:pPr lvl="2"/>
            <a:r>
              <a:rPr lang="en-US" sz="1800" dirty="0" smtClean="0"/>
              <a:t>articles, webinars, checklists</a:t>
            </a:r>
          </a:p>
          <a:p>
            <a:pPr lvl="2"/>
            <a:r>
              <a:rPr lang="en-US" sz="1800" dirty="0" smtClean="0"/>
              <a:t>use the </a:t>
            </a:r>
            <a:r>
              <a:rPr lang="en-US" sz="1800" i="1" dirty="0" smtClean="0"/>
              <a:t>search</a:t>
            </a:r>
            <a:r>
              <a:rPr lang="en-US" sz="1800" dirty="0" smtClean="0"/>
              <a:t> tool</a:t>
            </a:r>
            <a:endParaRPr lang="en-US" sz="1800" dirty="0"/>
          </a:p>
          <a:p>
            <a:pPr lvl="1"/>
            <a:r>
              <a:rPr lang="en-US" sz="2400" dirty="0" smtClean="0"/>
              <a:t>bizplans.com</a:t>
            </a:r>
          </a:p>
          <a:p>
            <a:pPr lvl="2"/>
            <a:r>
              <a:rPr lang="en-US" sz="1800" dirty="0" smtClean="0"/>
              <a:t>templates for business models</a:t>
            </a:r>
            <a:endParaRPr lang="en-US" sz="1800" dirty="0"/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Mentoring </a:t>
            </a:r>
            <a:r>
              <a:rPr lang="en-US" dirty="0"/>
              <a:t>sessions</a:t>
            </a:r>
          </a:p>
          <a:p>
            <a:r>
              <a:rPr lang="en-US" dirty="0" smtClean="0"/>
              <a:t>Business </a:t>
            </a:r>
            <a:r>
              <a:rPr lang="en-US" dirty="0"/>
              <a:t>Brochures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783" y="4267200"/>
            <a:ext cx="2877528" cy="914400"/>
          </a:xfrm>
          <a:prstGeom prst="rect">
            <a:avLst/>
          </a:prstGeom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2A5EDA63-A56C-462C-A6F7-2A3487D9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581" y="1981200"/>
            <a:ext cx="3027219" cy="19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... and Good Luck!</a:t>
            </a:r>
          </a:p>
        </p:txBody>
      </p:sp>
      <p:pic>
        <p:nvPicPr>
          <p:cNvPr id="8" name="Content Placeholder 7" descr="AfricanAmericanOwnersOpenSig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01800"/>
            <a:ext cx="7086600" cy="47244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30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Typical Start Up Costs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9747772"/>
              </p:ext>
            </p:extLst>
          </p:nvPr>
        </p:nvGraphicFramePr>
        <p:xfrm>
          <a:off x="788989" y="2099542"/>
          <a:ext cx="7566025" cy="3740150"/>
        </p:xfrm>
        <a:graphic>
          <a:graphicData uri="http://schemas.openxmlformats.org/presentationml/2006/ole">
            <p:oleObj spid="_x0000_s1035" name="Worksheet" r:id="rId3" imgW="3295656" imgH="1628852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199" y="596702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Note: These are just examples, and all $ values are purely estimates. YOU must determine what YOU need and what YOUR costs will be. </a:t>
            </a:r>
            <a:r>
              <a:rPr lang="en-US" sz="1600" b="1" i="1" dirty="0"/>
              <a:t>HOW WILL YOU DO THAT?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FCCEA-2F30-4CD7-BBB1-5BD3A6E0E645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DAAB39-4BBE-4101-B622-112FD03DD4F2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7F79B0-BE27-42ED-8124-59BAB9201D68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416C91-349B-4996-B614-CD5C8D9984E4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5EE722C-EF3C-4E46-87D0-B0553F6CAD8F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START-UP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70A957-C594-4CAC-BE24-7B4DB09BD482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F48D16-F99C-44C5-A505-7D3A19198D41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5BBC8E6-879C-410E-A356-4FD9EFE24683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Store/Office Start Up Costs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3251344"/>
              </p:ext>
            </p:extLst>
          </p:nvPr>
        </p:nvGraphicFramePr>
        <p:xfrm>
          <a:off x="906462" y="1981201"/>
          <a:ext cx="7666039" cy="3406775"/>
        </p:xfrm>
        <a:graphic>
          <a:graphicData uri="http://schemas.openxmlformats.org/presentationml/2006/ole">
            <p:oleObj spid="_x0000_s2058" name="Worksheet" r:id="rId3" imgW="4029104" imgH="1790764" progId="Excel.Shee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8458AA-CD55-4277-B639-688464BE4D2D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91BED2-47E1-417D-9145-1ED749212823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32B594-8781-4101-BA4B-F949B8FAD41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CA0648-AB5C-453F-AEDC-DDE6FE2B1FE0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D3EE86-5653-46FA-B982-07DB4C48F6C8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START-UP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513120-C412-4CA3-B91E-8B5BA4E6D2EB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4E71E0-06C3-4AE8-9F55-9DE8E0618C08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7490E0-BA14-4AD3-BDA5-4481B50C2759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38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Product Sales Start Up Costs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B3FD7-3597-4C69-8457-29F017FE66BE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01A9D1-D2CD-47F0-9882-FFDC4DC647DC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CBDFE8-2A67-49F7-A02D-20ADB0666CD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5E83A9-68F6-4615-A416-DA2BF05A9EDF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D4372B-9188-4FE5-B2E9-11E496A1BF2A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START-UP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1E82B77-9607-4C3E-BAB5-BA352A3B9909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97F4E4-1AB5-4CEB-865F-CFB06DB3C106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31644B4-DD61-4E24-8840-980E93168D55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pic>
        <p:nvPicPr>
          <p:cNvPr id="3079" name="Picture 7" descr="Image result for INventory">
            <a:extLst>
              <a:ext uri="{FF2B5EF4-FFF2-40B4-BE49-F238E27FC236}">
                <a16:creationId xmlns:a16="http://schemas.microsoft.com/office/drawing/2014/main" xmlns="" id="{89DDC3F4-809D-494E-86CF-B838C981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163" y="4302990"/>
            <a:ext cx="5863936" cy="24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0519600"/>
              </p:ext>
            </p:extLst>
          </p:nvPr>
        </p:nvGraphicFramePr>
        <p:xfrm>
          <a:off x="2590799" y="2142660"/>
          <a:ext cx="3962403" cy="1972140"/>
        </p:xfrm>
        <a:graphic>
          <a:graphicData uri="http://schemas.openxmlformats.org/presentationml/2006/ole">
            <p:oleObj spid="_x0000_s3083" name="Worksheet" r:id="rId4" imgW="1971781" imgH="981204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628130"/>
            <a:ext cx="2286000" cy="1397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4210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Soapy </a:t>
            </a:r>
            <a:r>
              <a:rPr lang="en-US" sz="4000" b="1" dirty="0"/>
              <a:t>Rides Start Up Costs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D6B332-BFA3-4D25-8E28-87928F17BB9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2877B0-3D70-4B6E-879B-5BC70429804D}"/>
              </a:ext>
            </a:extLst>
          </p:cNvPr>
          <p:cNvSpPr txBox="1"/>
          <p:nvPr/>
        </p:nvSpPr>
        <p:spPr>
          <a:xfrm>
            <a:off x="7467601" y="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Start Up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7E091E-A3AC-467D-A73D-2EA71ACA7628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63D018-C23E-4EFF-9454-9362484369D9}"/>
              </a:ext>
            </a:extLst>
          </p:cNvPr>
          <p:cNvSpPr txBox="1"/>
          <p:nvPr/>
        </p:nvSpPr>
        <p:spPr>
          <a:xfrm>
            <a:off x="7037868" y="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Business 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E94185-F934-4C0E-9F7B-CFD0D1DE9F3F}"/>
              </a:ext>
            </a:extLst>
          </p:cNvPr>
          <p:cNvSpPr/>
          <p:nvPr/>
        </p:nvSpPr>
        <p:spPr>
          <a:xfrm>
            <a:off x="-35603" y="0"/>
            <a:ext cx="4607603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START-UP COSTS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45AE4E-A8C5-4FB4-B152-106AC2C06E21}"/>
              </a:ext>
            </a:extLst>
          </p:cNvPr>
          <p:cNvSpPr/>
          <p:nvPr/>
        </p:nvSpPr>
        <p:spPr>
          <a:xfrm>
            <a:off x="4572000" y="0"/>
            <a:ext cx="1905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3FABCD6-30A5-4819-A4CF-325AF70EE033}"/>
              </a:ext>
            </a:extLst>
          </p:cNvPr>
          <p:cNvSpPr/>
          <p:nvPr/>
        </p:nvSpPr>
        <p:spPr>
          <a:xfrm>
            <a:off x="6477000" y="0"/>
            <a:ext cx="152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8A488F-1998-4EC3-813B-6E876D5733BC}"/>
              </a:ext>
            </a:extLst>
          </p:cNvPr>
          <p:cNvSpPr/>
          <p:nvPr/>
        </p:nvSpPr>
        <p:spPr>
          <a:xfrm>
            <a:off x="8001000" y="0"/>
            <a:ext cx="114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 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7567878"/>
              </p:ext>
            </p:extLst>
          </p:nvPr>
        </p:nvGraphicFramePr>
        <p:xfrm>
          <a:off x="884627" y="1905000"/>
          <a:ext cx="7374747" cy="4343400"/>
        </p:xfrm>
        <a:graphic>
          <a:graphicData uri="http://schemas.openxmlformats.org/presentationml/2006/ole">
            <p:oleObj spid="_x0000_s23561" name="Worksheet" r:id="rId5" imgW="3752779" imgH="220973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22278</TotalTime>
  <Words>1936</Words>
  <Application>Microsoft Office PowerPoint</Application>
  <PresentationFormat>On-screen Show (4:3)</PresentationFormat>
  <Paragraphs>607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Worksheet</vt:lpstr>
      <vt:lpstr>Slide 1</vt:lpstr>
      <vt:lpstr>Understanding Basic Business Financials</vt:lpstr>
      <vt:lpstr>Workshop Goals</vt:lpstr>
      <vt:lpstr>Steps</vt:lpstr>
      <vt:lpstr>Start Up Costs</vt:lpstr>
      <vt:lpstr>Typical Start Up Costs</vt:lpstr>
      <vt:lpstr>Store/Office Start Up Costs</vt:lpstr>
      <vt:lpstr>Product Sales Start Up Costs</vt:lpstr>
      <vt:lpstr>Soapy Rides Start Up Costs</vt:lpstr>
      <vt:lpstr>Pricing Your Product/Service</vt:lpstr>
      <vt:lpstr>Service Pricing</vt:lpstr>
      <vt:lpstr>Clara’s Cleaning Service</vt:lpstr>
      <vt:lpstr>Larry’s Big Landscaping Project</vt:lpstr>
      <vt:lpstr>Hiring Help</vt:lpstr>
      <vt:lpstr>Employees vs. Contractors</vt:lpstr>
      <vt:lpstr>Larry’s Landscaping Project</vt:lpstr>
      <vt:lpstr>Product Sales Business</vt:lpstr>
      <vt:lpstr>Buy Wholesale / Sell Retail</vt:lpstr>
      <vt:lpstr>Kayla’s Hair Salon Wholesale Suppliers of Sleek &amp; Shiny Brand Products</vt:lpstr>
      <vt:lpstr>Create/Build Product</vt:lpstr>
      <vt:lpstr>Cooper’s Copper Cleaner</vt:lpstr>
      <vt:lpstr>Fixed Costs = Overhead</vt:lpstr>
      <vt:lpstr>Rental/Lease Fixed Expenses</vt:lpstr>
      <vt:lpstr>Use of Vehicle</vt:lpstr>
      <vt:lpstr>Bobby’s Handyman Services</vt:lpstr>
      <vt:lpstr>Loan Payment Calculation</vt:lpstr>
      <vt:lpstr>Loan Payoff Keeps Decreasing</vt:lpstr>
      <vt:lpstr>amortization</vt:lpstr>
      <vt:lpstr>Slide 29</vt:lpstr>
      <vt:lpstr>depreciation</vt:lpstr>
      <vt:lpstr>asset</vt:lpstr>
      <vt:lpstr>Straight Line Depreciation</vt:lpstr>
      <vt:lpstr>Soapy Rides Business</vt:lpstr>
      <vt:lpstr>Soapy Rides Business Model</vt:lpstr>
      <vt:lpstr>Soap Rides Monthly Expenses</vt:lpstr>
      <vt:lpstr>Soapy Rides Monthly Sales</vt:lpstr>
      <vt:lpstr>gross revenue gross income gross sales</vt:lpstr>
      <vt:lpstr>Soapy Rides Reality Check</vt:lpstr>
      <vt:lpstr>income statement</vt:lpstr>
      <vt:lpstr>Slide 40</vt:lpstr>
      <vt:lpstr>balance sheet</vt:lpstr>
      <vt:lpstr>asset</vt:lpstr>
      <vt:lpstr>Cooper’s Copper Cleaner     Balance Sheet October 31, 2018 </vt:lpstr>
      <vt:lpstr>cash flow statement</vt:lpstr>
      <vt:lpstr>Cooper’s Copper Cleaner     Cash Flow Statement October 2018 </vt:lpstr>
      <vt:lpstr>Cooper’s Copper Cleaner     Cash Flow Statement November 2018 </vt:lpstr>
      <vt:lpstr>Cooper’s Copper Cleaner     Cash Flow Statement December 2018 </vt:lpstr>
      <vt:lpstr>Slide 48</vt:lpstr>
      <vt:lpstr>Soapy Rides    Income Statement July 2018</vt:lpstr>
      <vt:lpstr>Slide 50</vt:lpstr>
      <vt:lpstr>Slide 51</vt:lpstr>
      <vt:lpstr>Slide 52</vt:lpstr>
      <vt:lpstr>Where Do You Go From Here?</vt:lpstr>
      <vt:lpstr>Thank You ... and Good Luck!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Financials</dc:title>
  <dc:creator>robin</dc:creator>
  <cp:lastModifiedBy>P C User</cp:lastModifiedBy>
  <cp:revision>306</cp:revision>
  <dcterms:created xsi:type="dcterms:W3CDTF">2018-01-09T21:43:21Z</dcterms:created>
  <dcterms:modified xsi:type="dcterms:W3CDTF">2018-12-27T20:51:37Z</dcterms:modified>
</cp:coreProperties>
</file>