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handoutMasterIdLst>
    <p:handoutMasterId r:id="rId62"/>
  </p:handoutMasterIdLst>
  <p:sldIdLst>
    <p:sldId id="285" r:id="rId2"/>
    <p:sldId id="286" r:id="rId3"/>
    <p:sldId id="364" r:id="rId4"/>
    <p:sldId id="355" r:id="rId5"/>
    <p:sldId id="361" r:id="rId6"/>
    <p:sldId id="330" r:id="rId7"/>
    <p:sldId id="301" r:id="rId8"/>
    <p:sldId id="266" r:id="rId9"/>
    <p:sldId id="260" r:id="rId10"/>
    <p:sldId id="362" r:id="rId11"/>
    <p:sldId id="302" r:id="rId12"/>
    <p:sldId id="273" r:id="rId13"/>
    <p:sldId id="263" r:id="rId14"/>
    <p:sldId id="274" r:id="rId15"/>
    <p:sldId id="333" r:id="rId16"/>
    <p:sldId id="334" r:id="rId17"/>
    <p:sldId id="331" r:id="rId18"/>
    <p:sldId id="332" r:id="rId19"/>
    <p:sldId id="262" r:id="rId20"/>
    <p:sldId id="335" r:id="rId21"/>
    <p:sldId id="267" r:id="rId22"/>
    <p:sldId id="306" r:id="rId23"/>
    <p:sldId id="307" r:id="rId24"/>
    <p:sldId id="308" r:id="rId25"/>
    <p:sldId id="309" r:id="rId26"/>
    <p:sldId id="310" r:id="rId27"/>
    <p:sldId id="311" r:id="rId28"/>
    <p:sldId id="312" r:id="rId29"/>
    <p:sldId id="336" r:id="rId30"/>
    <p:sldId id="338" r:id="rId31"/>
    <p:sldId id="259" r:id="rId32"/>
    <p:sldId id="290" r:id="rId33"/>
    <p:sldId id="291" r:id="rId34"/>
    <p:sldId id="292" r:id="rId35"/>
    <p:sldId id="276" r:id="rId36"/>
    <p:sldId id="264" r:id="rId37"/>
    <p:sldId id="275" r:id="rId38"/>
    <p:sldId id="313" r:id="rId39"/>
    <p:sldId id="342" r:id="rId40"/>
    <p:sldId id="343" r:id="rId41"/>
    <p:sldId id="265" r:id="rId42"/>
    <p:sldId id="268" r:id="rId43"/>
    <p:sldId id="270" r:id="rId44"/>
    <p:sldId id="278" r:id="rId45"/>
    <p:sldId id="337" r:id="rId46"/>
    <p:sldId id="279" r:id="rId47"/>
    <p:sldId id="340" r:id="rId48"/>
    <p:sldId id="341" r:id="rId49"/>
    <p:sldId id="277" r:id="rId50"/>
    <p:sldId id="347" r:id="rId51"/>
    <p:sldId id="348" r:id="rId52"/>
    <p:sldId id="345" r:id="rId53"/>
    <p:sldId id="350" r:id="rId54"/>
    <p:sldId id="351" r:id="rId55"/>
    <p:sldId id="349" r:id="rId56"/>
    <p:sldId id="352" r:id="rId57"/>
    <p:sldId id="353" r:id="rId58"/>
    <p:sldId id="314" r:id="rId59"/>
    <p:sldId id="315" r:id="rId60"/>
  </p:sldIdLst>
  <p:sldSz cx="9144000" cy="6858000" type="screen4x3"/>
  <p:notesSz cx="9601200" cy="731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F74CA"/>
    <a:srgbClr val="99FFCC"/>
    <a:srgbClr val="66FF99"/>
    <a:srgbClr val="00FF00"/>
    <a:srgbClr val="00CC00"/>
    <a:srgbClr val="66FF66"/>
    <a:srgbClr val="FFFFCC"/>
    <a:srgbClr val="CCFF66"/>
    <a:srgbClr val="99FF66"/>
    <a:srgbClr val="33CC33"/>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75" autoAdjust="0"/>
    <p:restoredTop sz="94660"/>
  </p:normalViewPr>
  <p:slideViewPr>
    <p:cSldViewPr>
      <p:cViewPr varScale="1">
        <p:scale>
          <a:sx n="86" d="100"/>
          <a:sy n="86" d="100"/>
        </p:scale>
        <p:origin x="-1320"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408"/>
    </p:cViewPr>
  </p:sorterViewPr>
  <p:notesViewPr>
    <p:cSldViewPr>
      <p:cViewPr varScale="1">
        <p:scale>
          <a:sx n="85" d="100"/>
          <a:sy n="85" d="100"/>
        </p:scale>
        <p:origin x="-3150" y="-78"/>
      </p:cViewPr>
      <p:guideLst>
        <p:guide orient="horz" pos="2304"/>
        <p:guide pos="302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161093" cy="366131"/>
          </a:xfrm>
          <a:prstGeom prst="rect">
            <a:avLst/>
          </a:prstGeom>
        </p:spPr>
        <p:txBody>
          <a:bodyPr vert="horz" lIns="93790" tIns="46895" rIns="93790" bIns="46895" rtlCol="0"/>
          <a:lstStyle>
            <a:lvl1pPr algn="l">
              <a:defRPr sz="1200"/>
            </a:lvl1pPr>
          </a:lstStyle>
          <a:p>
            <a:r>
              <a:rPr lang="en-US" smtClean="0"/>
              <a:t>Plan Your New Business</a:t>
            </a:r>
            <a:endParaRPr lang="en-US"/>
          </a:p>
        </p:txBody>
      </p:sp>
      <p:sp>
        <p:nvSpPr>
          <p:cNvPr id="3" name="Date Placeholder 2"/>
          <p:cNvSpPr>
            <a:spLocks noGrp="1"/>
          </p:cNvSpPr>
          <p:nvPr>
            <p:ph type="dt" sz="quarter" idx="1"/>
          </p:nvPr>
        </p:nvSpPr>
        <p:spPr>
          <a:xfrm>
            <a:off x="5437963" y="0"/>
            <a:ext cx="4161093" cy="366131"/>
          </a:xfrm>
          <a:prstGeom prst="rect">
            <a:avLst/>
          </a:prstGeom>
        </p:spPr>
        <p:txBody>
          <a:bodyPr vert="horz" lIns="93790" tIns="46895" rIns="93790" bIns="46895" rtlCol="0"/>
          <a:lstStyle>
            <a:lvl1pPr algn="r">
              <a:defRPr sz="1200"/>
            </a:lvl1pPr>
          </a:lstStyle>
          <a:p>
            <a:fld id="{ACCB2145-9D3A-4C0E-97CB-9C2CBBB75B83}" type="datetimeFigureOut">
              <a:rPr lang="en-US" smtClean="0"/>
              <a:pPr/>
              <a:t>12/26/2018</a:t>
            </a:fld>
            <a:endParaRPr lang="en-US"/>
          </a:p>
        </p:txBody>
      </p:sp>
      <p:sp>
        <p:nvSpPr>
          <p:cNvPr id="4" name="Footer Placeholder 3"/>
          <p:cNvSpPr>
            <a:spLocks noGrp="1"/>
          </p:cNvSpPr>
          <p:nvPr>
            <p:ph type="ftr" sz="quarter" idx="2"/>
          </p:nvPr>
        </p:nvSpPr>
        <p:spPr>
          <a:xfrm>
            <a:off x="1" y="6947832"/>
            <a:ext cx="4161093" cy="366131"/>
          </a:xfrm>
          <a:prstGeom prst="rect">
            <a:avLst/>
          </a:prstGeom>
        </p:spPr>
        <p:txBody>
          <a:bodyPr vert="horz" lIns="93790" tIns="46895" rIns="93790" bIns="46895" rtlCol="0" anchor="b"/>
          <a:lstStyle>
            <a:lvl1pPr algn="l">
              <a:defRPr sz="1200"/>
            </a:lvl1pPr>
          </a:lstStyle>
          <a:p>
            <a:r>
              <a:rPr lang="en-US" smtClean="0"/>
              <a:t>SCORE Greater Aiken</a:t>
            </a:r>
            <a:endParaRPr lang="en-US"/>
          </a:p>
        </p:txBody>
      </p:sp>
      <p:sp>
        <p:nvSpPr>
          <p:cNvPr id="5" name="Slide Number Placeholder 4"/>
          <p:cNvSpPr>
            <a:spLocks noGrp="1"/>
          </p:cNvSpPr>
          <p:nvPr>
            <p:ph type="sldNum" sz="quarter" idx="3"/>
          </p:nvPr>
        </p:nvSpPr>
        <p:spPr>
          <a:xfrm>
            <a:off x="5437963" y="6947832"/>
            <a:ext cx="4161093" cy="366131"/>
          </a:xfrm>
          <a:prstGeom prst="rect">
            <a:avLst/>
          </a:prstGeom>
        </p:spPr>
        <p:txBody>
          <a:bodyPr vert="horz" lIns="93790" tIns="46895" rIns="93790" bIns="46895" rtlCol="0" anchor="b"/>
          <a:lstStyle>
            <a:lvl1pPr algn="r">
              <a:defRPr sz="1200"/>
            </a:lvl1pPr>
          </a:lstStyle>
          <a:p>
            <a:fld id="{4D4CCD94-D4A9-4F49-B143-20E0EA31F48C}" type="slidenum">
              <a:rPr lang="en-US" smtClean="0"/>
              <a:pPr/>
              <a:t>‹#›</a:t>
            </a:fld>
            <a:endParaRPr lang="en-US"/>
          </a:p>
        </p:txBody>
      </p:sp>
    </p:spTree>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160520" cy="365760"/>
          </a:xfrm>
          <a:prstGeom prst="rect">
            <a:avLst/>
          </a:prstGeom>
        </p:spPr>
        <p:txBody>
          <a:bodyPr vert="horz" lIns="96651" tIns="48325" rIns="96651" bIns="48325" rtlCol="0"/>
          <a:lstStyle>
            <a:lvl1pPr algn="l">
              <a:defRPr sz="1200"/>
            </a:lvl1pPr>
          </a:lstStyle>
          <a:p>
            <a:r>
              <a:rPr lang="en-US" smtClean="0"/>
              <a:t>Plan Your New Business</a:t>
            </a:r>
            <a:endParaRPr lang="en-US"/>
          </a:p>
        </p:txBody>
      </p:sp>
      <p:sp>
        <p:nvSpPr>
          <p:cNvPr id="3" name="Date Placeholder 2"/>
          <p:cNvSpPr>
            <a:spLocks noGrp="1"/>
          </p:cNvSpPr>
          <p:nvPr>
            <p:ph type="dt" idx="1"/>
          </p:nvPr>
        </p:nvSpPr>
        <p:spPr>
          <a:xfrm>
            <a:off x="5438459" y="0"/>
            <a:ext cx="4160520" cy="365760"/>
          </a:xfrm>
          <a:prstGeom prst="rect">
            <a:avLst/>
          </a:prstGeom>
        </p:spPr>
        <p:txBody>
          <a:bodyPr vert="horz" lIns="96651" tIns="48325" rIns="96651" bIns="48325" rtlCol="0"/>
          <a:lstStyle>
            <a:lvl1pPr algn="r">
              <a:defRPr sz="1200"/>
            </a:lvl1pPr>
          </a:lstStyle>
          <a:p>
            <a:fld id="{6ABC1A4E-ED5E-4415-B3AF-75C4A75693FC}" type="datetimeFigureOut">
              <a:rPr lang="en-US" smtClean="0"/>
              <a:pPr/>
              <a:t>12/26/2018</a:t>
            </a:fld>
            <a:endParaRPr lang="en-US"/>
          </a:p>
        </p:txBody>
      </p:sp>
      <p:sp>
        <p:nvSpPr>
          <p:cNvPr id="4" name="Slide Image Placeholder 3"/>
          <p:cNvSpPr>
            <a:spLocks noGrp="1" noRot="1" noChangeAspect="1"/>
          </p:cNvSpPr>
          <p:nvPr>
            <p:ph type="sldImg" idx="2"/>
          </p:nvPr>
        </p:nvSpPr>
        <p:spPr>
          <a:xfrm>
            <a:off x="2973388" y="549275"/>
            <a:ext cx="3654425" cy="2741613"/>
          </a:xfrm>
          <a:prstGeom prst="rect">
            <a:avLst/>
          </a:prstGeom>
          <a:noFill/>
          <a:ln w="12700">
            <a:solidFill>
              <a:prstClr val="black"/>
            </a:solidFill>
          </a:ln>
        </p:spPr>
        <p:txBody>
          <a:bodyPr vert="horz" lIns="96651" tIns="48325" rIns="96651" bIns="48325" rtlCol="0" anchor="ctr"/>
          <a:lstStyle/>
          <a:p>
            <a:endParaRPr lang="en-US"/>
          </a:p>
        </p:txBody>
      </p:sp>
      <p:sp>
        <p:nvSpPr>
          <p:cNvPr id="5" name="Notes Placeholder 4"/>
          <p:cNvSpPr>
            <a:spLocks noGrp="1"/>
          </p:cNvSpPr>
          <p:nvPr>
            <p:ph type="body" sz="quarter" idx="3"/>
          </p:nvPr>
        </p:nvSpPr>
        <p:spPr>
          <a:xfrm>
            <a:off x="960121" y="3474721"/>
            <a:ext cx="7680960" cy="3291840"/>
          </a:xfrm>
          <a:prstGeom prst="rect">
            <a:avLst/>
          </a:prstGeom>
        </p:spPr>
        <p:txBody>
          <a:bodyPr vert="horz" lIns="96651" tIns="48325" rIns="96651" bIns="4832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6948171"/>
            <a:ext cx="4160520" cy="365760"/>
          </a:xfrm>
          <a:prstGeom prst="rect">
            <a:avLst/>
          </a:prstGeom>
        </p:spPr>
        <p:txBody>
          <a:bodyPr vert="horz" lIns="96651" tIns="48325" rIns="96651" bIns="48325" rtlCol="0" anchor="b"/>
          <a:lstStyle>
            <a:lvl1pPr algn="l">
              <a:defRPr sz="1200"/>
            </a:lvl1pPr>
          </a:lstStyle>
          <a:p>
            <a:r>
              <a:rPr lang="en-US" smtClean="0"/>
              <a:t>SCORE Greater Aiken</a:t>
            </a:r>
            <a:endParaRPr lang="en-US"/>
          </a:p>
        </p:txBody>
      </p:sp>
      <p:sp>
        <p:nvSpPr>
          <p:cNvPr id="7" name="Slide Number Placeholder 6"/>
          <p:cNvSpPr>
            <a:spLocks noGrp="1"/>
          </p:cNvSpPr>
          <p:nvPr>
            <p:ph type="sldNum" sz="quarter" idx="5"/>
          </p:nvPr>
        </p:nvSpPr>
        <p:spPr>
          <a:xfrm>
            <a:off x="5438459" y="6948171"/>
            <a:ext cx="4160520" cy="365760"/>
          </a:xfrm>
          <a:prstGeom prst="rect">
            <a:avLst/>
          </a:prstGeom>
        </p:spPr>
        <p:txBody>
          <a:bodyPr vert="horz" lIns="96651" tIns="48325" rIns="96651" bIns="48325" rtlCol="0" anchor="b"/>
          <a:lstStyle>
            <a:lvl1pPr algn="r">
              <a:defRPr sz="1200"/>
            </a:lvl1pPr>
          </a:lstStyle>
          <a:p>
            <a:fld id="{9CD67150-9A3A-43FF-B805-AF2543B3D99C}" type="slidenum">
              <a:rPr lang="en-US" smtClean="0"/>
              <a:pPr/>
              <a:t>‹#›</a:t>
            </a:fld>
            <a:endParaRPr lang="en-US"/>
          </a:p>
        </p:txBody>
      </p:sp>
    </p:spTree>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3388" y="549275"/>
            <a:ext cx="3654425" cy="2741613"/>
          </a:xfrm>
        </p:spPr>
      </p:sp>
      <p:sp>
        <p:nvSpPr>
          <p:cNvPr id="3" name="Notes Placeholder 2"/>
          <p:cNvSpPr>
            <a:spLocks noGrp="1"/>
          </p:cNvSpPr>
          <p:nvPr>
            <p:ph type="body" idx="1"/>
          </p:nvPr>
        </p:nvSpPr>
        <p:spPr/>
        <p:txBody>
          <a:bodyPr/>
          <a:lstStyle/>
          <a:p>
            <a:r>
              <a:rPr lang="en-US" dirty="0" smtClean="0"/>
              <a:t>Phased format</a:t>
            </a:r>
          </a:p>
          <a:p>
            <a:endParaRPr lang="en-US" dirty="0" smtClean="0"/>
          </a:p>
          <a:p>
            <a:r>
              <a:rPr lang="en-US" dirty="0" smtClean="0"/>
              <a:t>Think of building your business as a journey, perhaps Climbing</a:t>
            </a:r>
            <a:r>
              <a:rPr lang="en-US" baseline="0" dirty="0" smtClean="0"/>
              <a:t> a mountain.  The Lean Canvas will serve as your map.  Don’t just start climbing, get a good plan and map out the route.</a:t>
            </a:r>
          </a:p>
          <a:p>
            <a:endParaRPr lang="en-US" baseline="0" dirty="0" smtClean="0"/>
          </a:p>
          <a:p>
            <a:r>
              <a:rPr lang="en-US" baseline="0" dirty="0" smtClean="0"/>
              <a:t>All steps are important and all are in order.  Skipping steps leaves your plan vulnerable to failure</a:t>
            </a:r>
            <a:endParaRPr lang="en-US" dirty="0"/>
          </a:p>
        </p:txBody>
      </p:sp>
      <p:sp>
        <p:nvSpPr>
          <p:cNvPr id="4" name="Slide Number Placeholder 3"/>
          <p:cNvSpPr>
            <a:spLocks noGrp="1"/>
          </p:cNvSpPr>
          <p:nvPr>
            <p:ph type="sldNum" sz="quarter" idx="10"/>
          </p:nvPr>
        </p:nvSpPr>
        <p:spPr/>
        <p:txBody>
          <a:bodyPr/>
          <a:lstStyle/>
          <a:p>
            <a:fld id="{5C4D9499-5918-4B5E-97D5-49A6E9411D80}" type="slidenum">
              <a:rPr lang="en-US" smtClean="0"/>
              <a:pPr/>
              <a:t>4</a:t>
            </a:fld>
            <a:endParaRPr lang="en-US" dirty="0"/>
          </a:p>
        </p:txBody>
      </p:sp>
      <p:sp>
        <p:nvSpPr>
          <p:cNvPr id="5" name="Footer Placeholder 4"/>
          <p:cNvSpPr>
            <a:spLocks noGrp="1"/>
          </p:cNvSpPr>
          <p:nvPr>
            <p:ph type="ftr" sz="quarter" idx="11"/>
          </p:nvPr>
        </p:nvSpPr>
        <p:spPr/>
        <p:txBody>
          <a:bodyPr/>
          <a:lstStyle/>
          <a:p>
            <a:r>
              <a:rPr lang="en-US" smtClean="0"/>
              <a:t>SCORE Greater Aiken</a:t>
            </a:r>
            <a:endParaRPr lang="en-US"/>
          </a:p>
        </p:txBody>
      </p:sp>
      <p:sp>
        <p:nvSpPr>
          <p:cNvPr id="6" name="Header Placeholder 5"/>
          <p:cNvSpPr>
            <a:spLocks noGrp="1"/>
          </p:cNvSpPr>
          <p:nvPr>
            <p:ph type="hdr" sz="quarter" idx="12"/>
          </p:nvPr>
        </p:nvSpPr>
        <p:spPr/>
        <p:txBody>
          <a:bodyPr/>
          <a:lstStyle/>
          <a:p>
            <a:r>
              <a:rPr lang="en-US" smtClean="0"/>
              <a:t>Plan Your New Business</a:t>
            </a:r>
            <a:endParaRPr lang="en-US"/>
          </a:p>
        </p:txBody>
      </p:sp>
    </p:spTree>
    <p:extLst>
      <p:ext uri="{BB962C8B-B14F-4D97-AF65-F5344CB8AC3E}">
        <p14:creationId xmlns:p14="http://schemas.microsoft.com/office/powerpoint/2010/main" xmlns="" val="2319872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D67150-9A3A-43FF-B805-AF2543B3D99C}" type="slidenum">
              <a:rPr lang="en-US" smtClean="0"/>
              <a:pPr/>
              <a:t>15</a:t>
            </a:fld>
            <a:endParaRPr lang="en-US"/>
          </a:p>
        </p:txBody>
      </p:sp>
      <p:sp>
        <p:nvSpPr>
          <p:cNvPr id="5" name="Footer Placeholder 4"/>
          <p:cNvSpPr>
            <a:spLocks noGrp="1"/>
          </p:cNvSpPr>
          <p:nvPr>
            <p:ph type="ftr" sz="quarter" idx="11"/>
          </p:nvPr>
        </p:nvSpPr>
        <p:spPr/>
        <p:txBody>
          <a:bodyPr/>
          <a:lstStyle/>
          <a:p>
            <a:r>
              <a:rPr lang="en-US" smtClean="0"/>
              <a:t>SCORE Greater Aiken</a:t>
            </a:r>
            <a:endParaRPr lang="en-US"/>
          </a:p>
        </p:txBody>
      </p:sp>
      <p:sp>
        <p:nvSpPr>
          <p:cNvPr id="6" name="Header Placeholder 5"/>
          <p:cNvSpPr>
            <a:spLocks noGrp="1"/>
          </p:cNvSpPr>
          <p:nvPr>
            <p:ph type="hdr" sz="quarter" idx="12"/>
          </p:nvPr>
        </p:nvSpPr>
        <p:spPr/>
        <p:txBody>
          <a:bodyPr/>
          <a:lstStyle/>
          <a:p>
            <a:r>
              <a:rPr lang="en-US" smtClean="0"/>
              <a:t>Plan Your New Business</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D67150-9A3A-43FF-B805-AF2543B3D99C}" type="slidenum">
              <a:rPr lang="en-US" smtClean="0"/>
              <a:pPr/>
              <a:t>16</a:t>
            </a:fld>
            <a:endParaRPr lang="en-US"/>
          </a:p>
        </p:txBody>
      </p:sp>
      <p:sp>
        <p:nvSpPr>
          <p:cNvPr id="5" name="Footer Placeholder 4"/>
          <p:cNvSpPr>
            <a:spLocks noGrp="1"/>
          </p:cNvSpPr>
          <p:nvPr>
            <p:ph type="ftr" sz="quarter" idx="11"/>
          </p:nvPr>
        </p:nvSpPr>
        <p:spPr/>
        <p:txBody>
          <a:bodyPr/>
          <a:lstStyle/>
          <a:p>
            <a:r>
              <a:rPr lang="en-US" smtClean="0"/>
              <a:t>SCORE Greater Aiken</a:t>
            </a:r>
            <a:endParaRPr lang="en-US"/>
          </a:p>
        </p:txBody>
      </p:sp>
      <p:sp>
        <p:nvSpPr>
          <p:cNvPr id="6" name="Header Placeholder 5"/>
          <p:cNvSpPr>
            <a:spLocks noGrp="1"/>
          </p:cNvSpPr>
          <p:nvPr>
            <p:ph type="hdr" sz="quarter" idx="12"/>
          </p:nvPr>
        </p:nvSpPr>
        <p:spPr/>
        <p:txBody>
          <a:bodyPr/>
          <a:lstStyle/>
          <a:p>
            <a:r>
              <a:rPr lang="en-US" smtClean="0"/>
              <a:t>Plan Your New Business</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D67150-9A3A-43FF-B805-AF2543B3D99C}" type="slidenum">
              <a:rPr lang="en-US" smtClean="0"/>
              <a:pPr/>
              <a:t>17</a:t>
            </a:fld>
            <a:endParaRPr lang="en-US"/>
          </a:p>
        </p:txBody>
      </p:sp>
      <p:sp>
        <p:nvSpPr>
          <p:cNvPr id="5" name="Footer Placeholder 4"/>
          <p:cNvSpPr>
            <a:spLocks noGrp="1"/>
          </p:cNvSpPr>
          <p:nvPr>
            <p:ph type="ftr" sz="quarter" idx="11"/>
          </p:nvPr>
        </p:nvSpPr>
        <p:spPr/>
        <p:txBody>
          <a:bodyPr/>
          <a:lstStyle/>
          <a:p>
            <a:r>
              <a:rPr lang="en-US" smtClean="0"/>
              <a:t>SCORE Greater Aiken</a:t>
            </a:r>
            <a:endParaRPr lang="en-US"/>
          </a:p>
        </p:txBody>
      </p:sp>
      <p:sp>
        <p:nvSpPr>
          <p:cNvPr id="6" name="Header Placeholder 5"/>
          <p:cNvSpPr>
            <a:spLocks noGrp="1"/>
          </p:cNvSpPr>
          <p:nvPr>
            <p:ph type="hdr" sz="quarter" idx="12"/>
          </p:nvPr>
        </p:nvSpPr>
        <p:spPr/>
        <p:txBody>
          <a:bodyPr/>
          <a:lstStyle/>
          <a:p>
            <a:r>
              <a:rPr lang="en-US" smtClean="0"/>
              <a:t>Plan Your New Business</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D67150-9A3A-43FF-B805-AF2543B3D99C}" type="slidenum">
              <a:rPr lang="en-US" smtClean="0"/>
              <a:pPr/>
              <a:t>18</a:t>
            </a:fld>
            <a:endParaRPr lang="en-US"/>
          </a:p>
        </p:txBody>
      </p:sp>
      <p:sp>
        <p:nvSpPr>
          <p:cNvPr id="5" name="Footer Placeholder 4"/>
          <p:cNvSpPr>
            <a:spLocks noGrp="1"/>
          </p:cNvSpPr>
          <p:nvPr>
            <p:ph type="ftr" sz="quarter" idx="11"/>
          </p:nvPr>
        </p:nvSpPr>
        <p:spPr/>
        <p:txBody>
          <a:bodyPr/>
          <a:lstStyle/>
          <a:p>
            <a:r>
              <a:rPr lang="en-US" smtClean="0"/>
              <a:t>SCORE Greater Aiken</a:t>
            </a:r>
            <a:endParaRPr lang="en-US"/>
          </a:p>
        </p:txBody>
      </p:sp>
      <p:sp>
        <p:nvSpPr>
          <p:cNvPr id="6" name="Header Placeholder 5"/>
          <p:cNvSpPr>
            <a:spLocks noGrp="1"/>
          </p:cNvSpPr>
          <p:nvPr>
            <p:ph type="hdr" sz="quarter" idx="12"/>
          </p:nvPr>
        </p:nvSpPr>
        <p:spPr/>
        <p:txBody>
          <a:bodyPr/>
          <a:lstStyle/>
          <a:p>
            <a:r>
              <a:rPr lang="en-US" smtClean="0"/>
              <a:t>Plan Your New Business</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D67150-9A3A-43FF-B805-AF2543B3D99C}" type="slidenum">
              <a:rPr lang="en-US" smtClean="0"/>
              <a:pPr/>
              <a:t>19</a:t>
            </a:fld>
            <a:endParaRPr lang="en-US"/>
          </a:p>
        </p:txBody>
      </p:sp>
      <p:sp>
        <p:nvSpPr>
          <p:cNvPr id="5" name="Footer Placeholder 4"/>
          <p:cNvSpPr>
            <a:spLocks noGrp="1"/>
          </p:cNvSpPr>
          <p:nvPr>
            <p:ph type="ftr" sz="quarter" idx="11"/>
          </p:nvPr>
        </p:nvSpPr>
        <p:spPr/>
        <p:txBody>
          <a:bodyPr/>
          <a:lstStyle/>
          <a:p>
            <a:r>
              <a:rPr lang="en-US" smtClean="0"/>
              <a:t>SCORE Greater Aiken</a:t>
            </a:r>
            <a:endParaRPr lang="en-US"/>
          </a:p>
        </p:txBody>
      </p:sp>
      <p:sp>
        <p:nvSpPr>
          <p:cNvPr id="6" name="Header Placeholder 5"/>
          <p:cNvSpPr>
            <a:spLocks noGrp="1"/>
          </p:cNvSpPr>
          <p:nvPr>
            <p:ph type="hdr" sz="quarter" idx="12"/>
          </p:nvPr>
        </p:nvSpPr>
        <p:spPr/>
        <p:txBody>
          <a:bodyPr/>
          <a:lstStyle/>
          <a:p>
            <a:r>
              <a:rPr lang="en-US" smtClean="0"/>
              <a:t>Plan Your New Business</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D67150-9A3A-43FF-B805-AF2543B3D99C}" type="slidenum">
              <a:rPr lang="en-US" smtClean="0"/>
              <a:pPr/>
              <a:t>20</a:t>
            </a:fld>
            <a:endParaRPr lang="en-US"/>
          </a:p>
        </p:txBody>
      </p:sp>
      <p:sp>
        <p:nvSpPr>
          <p:cNvPr id="5" name="Footer Placeholder 4"/>
          <p:cNvSpPr>
            <a:spLocks noGrp="1"/>
          </p:cNvSpPr>
          <p:nvPr>
            <p:ph type="ftr" sz="quarter" idx="11"/>
          </p:nvPr>
        </p:nvSpPr>
        <p:spPr/>
        <p:txBody>
          <a:bodyPr/>
          <a:lstStyle/>
          <a:p>
            <a:r>
              <a:rPr lang="en-US" smtClean="0"/>
              <a:t>SCORE Greater Aiken</a:t>
            </a:r>
            <a:endParaRPr lang="en-US"/>
          </a:p>
        </p:txBody>
      </p:sp>
      <p:sp>
        <p:nvSpPr>
          <p:cNvPr id="6" name="Header Placeholder 5"/>
          <p:cNvSpPr>
            <a:spLocks noGrp="1"/>
          </p:cNvSpPr>
          <p:nvPr>
            <p:ph type="hdr" sz="quarter" idx="12"/>
          </p:nvPr>
        </p:nvSpPr>
        <p:spPr/>
        <p:txBody>
          <a:bodyPr/>
          <a:lstStyle/>
          <a:p>
            <a:r>
              <a:rPr lang="en-US" smtClean="0"/>
              <a:t>Plan Your New Business</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D67150-9A3A-43FF-B805-AF2543B3D99C}" type="slidenum">
              <a:rPr lang="en-US" smtClean="0"/>
              <a:pPr/>
              <a:t>31</a:t>
            </a:fld>
            <a:endParaRPr lang="en-US"/>
          </a:p>
        </p:txBody>
      </p:sp>
      <p:sp>
        <p:nvSpPr>
          <p:cNvPr id="5" name="Footer Placeholder 4"/>
          <p:cNvSpPr>
            <a:spLocks noGrp="1"/>
          </p:cNvSpPr>
          <p:nvPr>
            <p:ph type="ftr" sz="quarter" idx="11"/>
          </p:nvPr>
        </p:nvSpPr>
        <p:spPr/>
        <p:txBody>
          <a:bodyPr/>
          <a:lstStyle/>
          <a:p>
            <a:r>
              <a:rPr lang="en-US" smtClean="0"/>
              <a:t>SCORE Greater Aiken</a:t>
            </a:r>
            <a:endParaRPr lang="en-US"/>
          </a:p>
        </p:txBody>
      </p:sp>
      <p:sp>
        <p:nvSpPr>
          <p:cNvPr id="6" name="Header Placeholder 5"/>
          <p:cNvSpPr>
            <a:spLocks noGrp="1"/>
          </p:cNvSpPr>
          <p:nvPr>
            <p:ph type="hdr" sz="quarter" idx="12"/>
          </p:nvPr>
        </p:nvSpPr>
        <p:spPr/>
        <p:txBody>
          <a:bodyPr/>
          <a:lstStyle/>
          <a:p>
            <a:r>
              <a:rPr lang="en-US" smtClean="0"/>
              <a:t>Plan Your New Business</a:t>
            </a: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D67150-9A3A-43FF-B805-AF2543B3D99C}" type="slidenum">
              <a:rPr lang="en-US" smtClean="0"/>
              <a:pPr/>
              <a:t>32</a:t>
            </a:fld>
            <a:endParaRPr lang="en-US"/>
          </a:p>
        </p:txBody>
      </p:sp>
      <p:sp>
        <p:nvSpPr>
          <p:cNvPr id="5" name="Footer Placeholder 4"/>
          <p:cNvSpPr>
            <a:spLocks noGrp="1"/>
          </p:cNvSpPr>
          <p:nvPr>
            <p:ph type="ftr" sz="quarter" idx="11"/>
          </p:nvPr>
        </p:nvSpPr>
        <p:spPr/>
        <p:txBody>
          <a:bodyPr/>
          <a:lstStyle/>
          <a:p>
            <a:r>
              <a:rPr lang="en-US" smtClean="0"/>
              <a:t>SCORE Greater Aiken</a:t>
            </a:r>
            <a:endParaRPr lang="en-US"/>
          </a:p>
        </p:txBody>
      </p:sp>
      <p:sp>
        <p:nvSpPr>
          <p:cNvPr id="6" name="Header Placeholder 5"/>
          <p:cNvSpPr>
            <a:spLocks noGrp="1"/>
          </p:cNvSpPr>
          <p:nvPr>
            <p:ph type="hdr" sz="quarter" idx="12"/>
          </p:nvPr>
        </p:nvSpPr>
        <p:spPr/>
        <p:txBody>
          <a:bodyPr/>
          <a:lstStyle/>
          <a:p>
            <a:r>
              <a:rPr lang="en-US" smtClean="0"/>
              <a:t>Plan Your New Business</a:t>
            </a: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D67150-9A3A-43FF-B805-AF2543B3D99C}" type="slidenum">
              <a:rPr lang="en-US" smtClean="0"/>
              <a:pPr/>
              <a:t>33</a:t>
            </a:fld>
            <a:endParaRPr lang="en-US"/>
          </a:p>
        </p:txBody>
      </p:sp>
      <p:sp>
        <p:nvSpPr>
          <p:cNvPr id="5" name="Footer Placeholder 4"/>
          <p:cNvSpPr>
            <a:spLocks noGrp="1"/>
          </p:cNvSpPr>
          <p:nvPr>
            <p:ph type="ftr" sz="quarter" idx="11"/>
          </p:nvPr>
        </p:nvSpPr>
        <p:spPr/>
        <p:txBody>
          <a:bodyPr/>
          <a:lstStyle/>
          <a:p>
            <a:r>
              <a:rPr lang="en-US" smtClean="0"/>
              <a:t>SCORE Greater Aiken</a:t>
            </a:r>
            <a:endParaRPr lang="en-US"/>
          </a:p>
        </p:txBody>
      </p:sp>
      <p:sp>
        <p:nvSpPr>
          <p:cNvPr id="6" name="Header Placeholder 5"/>
          <p:cNvSpPr>
            <a:spLocks noGrp="1"/>
          </p:cNvSpPr>
          <p:nvPr>
            <p:ph type="hdr" sz="quarter" idx="12"/>
          </p:nvPr>
        </p:nvSpPr>
        <p:spPr/>
        <p:txBody>
          <a:bodyPr/>
          <a:lstStyle/>
          <a:p>
            <a:r>
              <a:rPr lang="en-US" smtClean="0"/>
              <a:t>Plan Your New Business</a:t>
            </a: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D67150-9A3A-43FF-B805-AF2543B3D99C}" type="slidenum">
              <a:rPr lang="en-US" smtClean="0"/>
              <a:pPr/>
              <a:t>34</a:t>
            </a:fld>
            <a:endParaRPr lang="en-US"/>
          </a:p>
        </p:txBody>
      </p:sp>
      <p:sp>
        <p:nvSpPr>
          <p:cNvPr id="5" name="Footer Placeholder 4"/>
          <p:cNvSpPr>
            <a:spLocks noGrp="1"/>
          </p:cNvSpPr>
          <p:nvPr>
            <p:ph type="ftr" sz="quarter" idx="11"/>
          </p:nvPr>
        </p:nvSpPr>
        <p:spPr/>
        <p:txBody>
          <a:bodyPr/>
          <a:lstStyle/>
          <a:p>
            <a:r>
              <a:rPr lang="en-US" smtClean="0"/>
              <a:t>SCORE Greater Aiken</a:t>
            </a:r>
            <a:endParaRPr lang="en-US"/>
          </a:p>
        </p:txBody>
      </p:sp>
      <p:sp>
        <p:nvSpPr>
          <p:cNvPr id="6" name="Header Placeholder 5"/>
          <p:cNvSpPr>
            <a:spLocks noGrp="1"/>
          </p:cNvSpPr>
          <p:nvPr>
            <p:ph type="hdr" sz="quarter" idx="12"/>
          </p:nvPr>
        </p:nvSpPr>
        <p:spPr/>
        <p:txBody>
          <a:bodyPr/>
          <a:lstStyle/>
          <a:p>
            <a:r>
              <a:rPr lang="en-US" smtClean="0"/>
              <a:t>Plan Your New Business</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 business, you are only one side of the equation.</a:t>
            </a:r>
          </a:p>
          <a:p>
            <a:endParaRPr lang="en-US" dirty="0"/>
          </a:p>
          <a:p>
            <a:r>
              <a:rPr lang="en-US" dirty="0" smtClean="0"/>
              <a:t>It’s not a business unless it, at least eventually, makes a profit.</a:t>
            </a:r>
          </a:p>
          <a:p>
            <a:endParaRPr lang="en-US" dirty="0"/>
          </a:p>
          <a:p>
            <a:r>
              <a:rPr lang="en-US" dirty="0" smtClean="0"/>
              <a:t>And for that to happen, you need customers.</a:t>
            </a:r>
          </a:p>
          <a:p>
            <a:endParaRPr lang="en-US" dirty="0" smtClean="0"/>
          </a:p>
          <a:p>
            <a:r>
              <a:rPr lang="en-US" dirty="0" smtClean="0"/>
              <a:t>You need to understand how your product or service fits into the marketplace.</a:t>
            </a:r>
          </a:p>
          <a:p>
            <a:endParaRPr lang="en-US" dirty="0"/>
          </a:p>
          <a:p>
            <a:r>
              <a:rPr lang="en-US" dirty="0" smtClean="0"/>
              <a:t>Are you solving a problem for your customer?</a:t>
            </a:r>
          </a:p>
          <a:p>
            <a:endParaRPr lang="en-US" dirty="0"/>
          </a:p>
          <a:p>
            <a:r>
              <a:rPr lang="en-US" dirty="0" smtClean="0"/>
              <a:t>Filling a need, a requirement?</a:t>
            </a:r>
          </a:p>
          <a:p>
            <a:endParaRPr lang="en-US" dirty="0"/>
          </a:p>
          <a:p>
            <a:r>
              <a:rPr lang="en-US" dirty="0" smtClean="0"/>
              <a:t>Filling a desire, a want?</a:t>
            </a:r>
            <a:endParaRPr lang="en-US" dirty="0"/>
          </a:p>
        </p:txBody>
      </p:sp>
      <p:sp>
        <p:nvSpPr>
          <p:cNvPr id="4" name="Slide Number Placeholder 3"/>
          <p:cNvSpPr>
            <a:spLocks noGrp="1"/>
          </p:cNvSpPr>
          <p:nvPr>
            <p:ph type="sldNum" sz="quarter" idx="10"/>
          </p:nvPr>
        </p:nvSpPr>
        <p:spPr/>
        <p:txBody>
          <a:bodyPr/>
          <a:lstStyle/>
          <a:p>
            <a:fld id="{9CD67150-9A3A-43FF-B805-AF2543B3D99C}" type="slidenum">
              <a:rPr lang="en-US" smtClean="0"/>
              <a:pPr/>
              <a:t>6</a:t>
            </a:fld>
            <a:endParaRPr lang="en-US"/>
          </a:p>
        </p:txBody>
      </p:sp>
      <p:sp>
        <p:nvSpPr>
          <p:cNvPr id="5" name="Footer Placeholder 4"/>
          <p:cNvSpPr>
            <a:spLocks noGrp="1"/>
          </p:cNvSpPr>
          <p:nvPr>
            <p:ph type="ftr" sz="quarter" idx="11"/>
          </p:nvPr>
        </p:nvSpPr>
        <p:spPr/>
        <p:txBody>
          <a:bodyPr/>
          <a:lstStyle/>
          <a:p>
            <a:r>
              <a:rPr lang="en-US" smtClean="0"/>
              <a:t>SCORE Greater Aiken</a:t>
            </a:r>
            <a:endParaRPr lang="en-US"/>
          </a:p>
        </p:txBody>
      </p:sp>
      <p:sp>
        <p:nvSpPr>
          <p:cNvPr id="6" name="Header Placeholder 5"/>
          <p:cNvSpPr>
            <a:spLocks noGrp="1"/>
          </p:cNvSpPr>
          <p:nvPr>
            <p:ph type="hdr" sz="quarter" idx="12"/>
          </p:nvPr>
        </p:nvSpPr>
        <p:spPr/>
        <p:txBody>
          <a:bodyPr/>
          <a:lstStyle/>
          <a:p>
            <a:r>
              <a:rPr lang="en-US" smtClean="0"/>
              <a:t>Plan Your New Business</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D67150-9A3A-43FF-B805-AF2543B3D99C}" type="slidenum">
              <a:rPr lang="en-US" smtClean="0"/>
              <a:pPr/>
              <a:t>39</a:t>
            </a:fld>
            <a:endParaRPr lang="en-US"/>
          </a:p>
        </p:txBody>
      </p:sp>
      <p:sp>
        <p:nvSpPr>
          <p:cNvPr id="5" name="Footer Placeholder 4"/>
          <p:cNvSpPr>
            <a:spLocks noGrp="1"/>
          </p:cNvSpPr>
          <p:nvPr>
            <p:ph type="ftr" sz="quarter" idx="11"/>
          </p:nvPr>
        </p:nvSpPr>
        <p:spPr/>
        <p:txBody>
          <a:bodyPr/>
          <a:lstStyle/>
          <a:p>
            <a:r>
              <a:rPr lang="en-US" smtClean="0"/>
              <a:t>SCORE Greater Aiken</a:t>
            </a:r>
            <a:endParaRPr lang="en-US"/>
          </a:p>
        </p:txBody>
      </p:sp>
      <p:sp>
        <p:nvSpPr>
          <p:cNvPr id="6" name="Header Placeholder 5"/>
          <p:cNvSpPr>
            <a:spLocks noGrp="1"/>
          </p:cNvSpPr>
          <p:nvPr>
            <p:ph type="hdr" sz="quarter" idx="12"/>
          </p:nvPr>
        </p:nvSpPr>
        <p:spPr/>
        <p:txBody>
          <a:bodyPr/>
          <a:lstStyle/>
          <a:p>
            <a:r>
              <a:rPr lang="en-US" smtClean="0"/>
              <a:t>Plan Your New Business</a:t>
            </a: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D67150-9A3A-43FF-B805-AF2543B3D99C}" type="slidenum">
              <a:rPr lang="en-US" smtClean="0"/>
              <a:pPr/>
              <a:t>40</a:t>
            </a:fld>
            <a:endParaRPr lang="en-US"/>
          </a:p>
        </p:txBody>
      </p:sp>
      <p:sp>
        <p:nvSpPr>
          <p:cNvPr id="5" name="Footer Placeholder 4"/>
          <p:cNvSpPr>
            <a:spLocks noGrp="1"/>
          </p:cNvSpPr>
          <p:nvPr>
            <p:ph type="ftr" sz="quarter" idx="11"/>
          </p:nvPr>
        </p:nvSpPr>
        <p:spPr/>
        <p:txBody>
          <a:bodyPr/>
          <a:lstStyle/>
          <a:p>
            <a:r>
              <a:rPr lang="en-US" smtClean="0"/>
              <a:t>SCORE Greater Aiken</a:t>
            </a:r>
            <a:endParaRPr lang="en-US"/>
          </a:p>
        </p:txBody>
      </p:sp>
      <p:sp>
        <p:nvSpPr>
          <p:cNvPr id="6" name="Header Placeholder 5"/>
          <p:cNvSpPr>
            <a:spLocks noGrp="1"/>
          </p:cNvSpPr>
          <p:nvPr>
            <p:ph type="hdr" sz="quarter" idx="12"/>
          </p:nvPr>
        </p:nvSpPr>
        <p:spPr/>
        <p:txBody>
          <a:bodyPr/>
          <a:lstStyle/>
          <a:p>
            <a:r>
              <a:rPr lang="en-US" smtClean="0"/>
              <a:t>Plan Your New Business</a:t>
            </a: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D67150-9A3A-43FF-B805-AF2543B3D99C}" type="slidenum">
              <a:rPr lang="en-US" smtClean="0"/>
              <a:pPr/>
              <a:t>47</a:t>
            </a:fld>
            <a:endParaRPr lang="en-US"/>
          </a:p>
        </p:txBody>
      </p:sp>
      <p:sp>
        <p:nvSpPr>
          <p:cNvPr id="5" name="Footer Placeholder 4"/>
          <p:cNvSpPr>
            <a:spLocks noGrp="1"/>
          </p:cNvSpPr>
          <p:nvPr>
            <p:ph type="ftr" sz="quarter" idx="11"/>
          </p:nvPr>
        </p:nvSpPr>
        <p:spPr/>
        <p:txBody>
          <a:bodyPr/>
          <a:lstStyle/>
          <a:p>
            <a:r>
              <a:rPr lang="en-US" smtClean="0"/>
              <a:t>SCORE Greater Aiken</a:t>
            </a:r>
            <a:endParaRPr lang="en-US"/>
          </a:p>
        </p:txBody>
      </p:sp>
      <p:sp>
        <p:nvSpPr>
          <p:cNvPr id="6" name="Header Placeholder 5"/>
          <p:cNvSpPr>
            <a:spLocks noGrp="1"/>
          </p:cNvSpPr>
          <p:nvPr>
            <p:ph type="hdr" sz="quarter" idx="12"/>
          </p:nvPr>
        </p:nvSpPr>
        <p:spPr/>
        <p:txBody>
          <a:bodyPr/>
          <a:lstStyle/>
          <a:p>
            <a:r>
              <a:rPr lang="en-US" smtClean="0"/>
              <a:t>Plan Your New Business</a:t>
            </a: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D67150-9A3A-43FF-B805-AF2543B3D99C}" type="slidenum">
              <a:rPr lang="en-US" smtClean="0"/>
              <a:pPr/>
              <a:t>48</a:t>
            </a:fld>
            <a:endParaRPr lang="en-US"/>
          </a:p>
        </p:txBody>
      </p:sp>
      <p:sp>
        <p:nvSpPr>
          <p:cNvPr id="5" name="Footer Placeholder 4"/>
          <p:cNvSpPr>
            <a:spLocks noGrp="1"/>
          </p:cNvSpPr>
          <p:nvPr>
            <p:ph type="ftr" sz="quarter" idx="11"/>
          </p:nvPr>
        </p:nvSpPr>
        <p:spPr/>
        <p:txBody>
          <a:bodyPr/>
          <a:lstStyle/>
          <a:p>
            <a:r>
              <a:rPr lang="en-US" smtClean="0"/>
              <a:t>SCORE Greater Aiken</a:t>
            </a:r>
            <a:endParaRPr lang="en-US"/>
          </a:p>
        </p:txBody>
      </p:sp>
      <p:sp>
        <p:nvSpPr>
          <p:cNvPr id="6" name="Header Placeholder 5"/>
          <p:cNvSpPr>
            <a:spLocks noGrp="1"/>
          </p:cNvSpPr>
          <p:nvPr>
            <p:ph type="hdr" sz="quarter" idx="12"/>
          </p:nvPr>
        </p:nvSpPr>
        <p:spPr/>
        <p:txBody>
          <a:bodyPr/>
          <a:lstStyle/>
          <a:p>
            <a:r>
              <a:rPr lang="en-US" smtClean="0"/>
              <a:t>Plan Your New Business</a:t>
            </a: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D67150-9A3A-43FF-B805-AF2543B3D99C}" type="slidenum">
              <a:rPr lang="en-US" smtClean="0"/>
              <a:pPr/>
              <a:t>56</a:t>
            </a:fld>
            <a:endParaRPr lang="en-US"/>
          </a:p>
        </p:txBody>
      </p:sp>
      <p:sp>
        <p:nvSpPr>
          <p:cNvPr id="5" name="Footer Placeholder 4"/>
          <p:cNvSpPr>
            <a:spLocks noGrp="1"/>
          </p:cNvSpPr>
          <p:nvPr>
            <p:ph type="ftr" sz="quarter" idx="11"/>
          </p:nvPr>
        </p:nvSpPr>
        <p:spPr/>
        <p:txBody>
          <a:bodyPr/>
          <a:lstStyle/>
          <a:p>
            <a:r>
              <a:rPr lang="en-US" smtClean="0"/>
              <a:t>SCORE Greater Aiken</a:t>
            </a:r>
            <a:endParaRPr lang="en-US"/>
          </a:p>
        </p:txBody>
      </p:sp>
      <p:sp>
        <p:nvSpPr>
          <p:cNvPr id="6" name="Header Placeholder 5"/>
          <p:cNvSpPr>
            <a:spLocks noGrp="1"/>
          </p:cNvSpPr>
          <p:nvPr>
            <p:ph type="hdr" sz="quarter" idx="12"/>
          </p:nvPr>
        </p:nvSpPr>
        <p:spPr/>
        <p:txBody>
          <a:bodyPr/>
          <a:lstStyle/>
          <a:p>
            <a:r>
              <a:rPr lang="en-US" smtClean="0"/>
              <a:t>Plan Your New Business</a:t>
            </a: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D67150-9A3A-43FF-B805-AF2543B3D99C}" type="slidenum">
              <a:rPr lang="en-US" smtClean="0"/>
              <a:pPr/>
              <a:t>57</a:t>
            </a:fld>
            <a:endParaRPr lang="en-US"/>
          </a:p>
        </p:txBody>
      </p:sp>
      <p:sp>
        <p:nvSpPr>
          <p:cNvPr id="5" name="Footer Placeholder 4"/>
          <p:cNvSpPr>
            <a:spLocks noGrp="1"/>
          </p:cNvSpPr>
          <p:nvPr>
            <p:ph type="ftr" sz="quarter" idx="11"/>
          </p:nvPr>
        </p:nvSpPr>
        <p:spPr/>
        <p:txBody>
          <a:bodyPr/>
          <a:lstStyle/>
          <a:p>
            <a:r>
              <a:rPr lang="en-US" smtClean="0"/>
              <a:t>SCORE Greater Aiken</a:t>
            </a:r>
            <a:endParaRPr lang="en-US"/>
          </a:p>
        </p:txBody>
      </p:sp>
      <p:sp>
        <p:nvSpPr>
          <p:cNvPr id="6" name="Header Placeholder 5"/>
          <p:cNvSpPr>
            <a:spLocks noGrp="1"/>
          </p:cNvSpPr>
          <p:nvPr>
            <p:ph type="hdr" sz="quarter" idx="12"/>
          </p:nvPr>
        </p:nvSpPr>
        <p:spPr/>
        <p:txBody>
          <a:bodyPr/>
          <a:lstStyle/>
          <a:p>
            <a:r>
              <a:rPr lang="en-US" smtClean="0"/>
              <a:t>Plan Your New Business</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2 basic kinds of businesses.</a:t>
            </a:r>
          </a:p>
          <a:p>
            <a:endParaRPr lang="en-US" dirty="0"/>
          </a:p>
          <a:p>
            <a:r>
              <a:rPr lang="en-US" dirty="0" smtClean="0"/>
              <a:t>A service business sells primarily LABOR, the time it takes for its workers to complete a job.</a:t>
            </a:r>
          </a:p>
          <a:p>
            <a:endParaRPr lang="en-US" dirty="0"/>
          </a:p>
          <a:p>
            <a:r>
              <a:rPr lang="en-US" dirty="0" smtClean="0"/>
              <a:t>Whereas a product business sells THINGS.</a:t>
            </a:r>
          </a:p>
          <a:p>
            <a:endParaRPr lang="en-US" dirty="0"/>
          </a:p>
          <a:p>
            <a:r>
              <a:rPr lang="en-US" dirty="0" smtClean="0"/>
              <a:t>The seller can either</a:t>
            </a:r>
            <a:br>
              <a:rPr lang="en-US" dirty="0" smtClean="0"/>
            </a:br>
            <a:r>
              <a:rPr lang="en-US" dirty="0" smtClean="0"/>
              <a:t>1) buy wholesale and sell retail</a:t>
            </a:r>
            <a:br>
              <a:rPr lang="en-US" dirty="0" smtClean="0"/>
            </a:br>
            <a:r>
              <a:rPr lang="en-US" dirty="0" smtClean="0"/>
              <a:t>OR</a:t>
            </a:r>
            <a:br>
              <a:rPr lang="en-US" dirty="0" smtClean="0"/>
            </a:br>
            <a:r>
              <a:rPr lang="en-US" dirty="0" smtClean="0"/>
              <a:t>2) buy materials to make a product and use labor to manufacture or complete the product.</a:t>
            </a:r>
            <a:endParaRPr lang="en-US" dirty="0"/>
          </a:p>
        </p:txBody>
      </p:sp>
      <p:sp>
        <p:nvSpPr>
          <p:cNvPr id="4" name="Slide Number Placeholder 3"/>
          <p:cNvSpPr>
            <a:spLocks noGrp="1"/>
          </p:cNvSpPr>
          <p:nvPr>
            <p:ph type="sldNum" sz="quarter" idx="10"/>
          </p:nvPr>
        </p:nvSpPr>
        <p:spPr/>
        <p:txBody>
          <a:bodyPr/>
          <a:lstStyle/>
          <a:p>
            <a:fld id="{9CD67150-9A3A-43FF-B805-AF2543B3D99C}" type="slidenum">
              <a:rPr lang="en-US" smtClean="0"/>
              <a:pPr/>
              <a:t>7</a:t>
            </a:fld>
            <a:endParaRPr lang="en-US"/>
          </a:p>
        </p:txBody>
      </p:sp>
      <p:sp>
        <p:nvSpPr>
          <p:cNvPr id="5" name="Footer Placeholder 4"/>
          <p:cNvSpPr>
            <a:spLocks noGrp="1"/>
          </p:cNvSpPr>
          <p:nvPr>
            <p:ph type="ftr" sz="quarter" idx="11"/>
          </p:nvPr>
        </p:nvSpPr>
        <p:spPr/>
        <p:txBody>
          <a:bodyPr/>
          <a:lstStyle/>
          <a:p>
            <a:r>
              <a:rPr lang="en-US" smtClean="0"/>
              <a:t>SCORE Greater Aiken</a:t>
            </a:r>
            <a:endParaRPr lang="en-US"/>
          </a:p>
        </p:txBody>
      </p:sp>
      <p:sp>
        <p:nvSpPr>
          <p:cNvPr id="6" name="Header Placeholder 5"/>
          <p:cNvSpPr>
            <a:spLocks noGrp="1"/>
          </p:cNvSpPr>
          <p:nvPr>
            <p:ph type="hdr" sz="quarter" idx="12"/>
          </p:nvPr>
        </p:nvSpPr>
        <p:spPr/>
        <p:txBody>
          <a:bodyPr/>
          <a:lstStyle/>
          <a:p>
            <a:r>
              <a:rPr lang="en-US" smtClean="0"/>
              <a:t>Plan Your New Business</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When planning a service business, these are the types of questions the owner needs to consider.</a:t>
            </a:r>
          </a:p>
          <a:p>
            <a:endParaRPr lang="en-US" dirty="0"/>
          </a:p>
          <a:p>
            <a:r>
              <a:rPr lang="en-US" dirty="0" smtClean="0"/>
              <a:t>[go through the questions one by one]</a:t>
            </a:r>
            <a:endParaRPr lang="en-US" dirty="0"/>
          </a:p>
        </p:txBody>
      </p:sp>
      <p:sp>
        <p:nvSpPr>
          <p:cNvPr id="4" name="Slide Number Placeholder 3"/>
          <p:cNvSpPr>
            <a:spLocks noGrp="1"/>
          </p:cNvSpPr>
          <p:nvPr>
            <p:ph type="sldNum" sz="quarter" idx="10"/>
          </p:nvPr>
        </p:nvSpPr>
        <p:spPr/>
        <p:txBody>
          <a:bodyPr/>
          <a:lstStyle/>
          <a:p>
            <a:fld id="{9CD67150-9A3A-43FF-B805-AF2543B3D99C}" type="slidenum">
              <a:rPr lang="en-US" smtClean="0"/>
              <a:pPr/>
              <a:t>8</a:t>
            </a:fld>
            <a:endParaRPr lang="en-US"/>
          </a:p>
        </p:txBody>
      </p:sp>
      <p:sp>
        <p:nvSpPr>
          <p:cNvPr id="5" name="Footer Placeholder 4"/>
          <p:cNvSpPr>
            <a:spLocks noGrp="1"/>
          </p:cNvSpPr>
          <p:nvPr>
            <p:ph type="ftr" sz="quarter" idx="11"/>
          </p:nvPr>
        </p:nvSpPr>
        <p:spPr/>
        <p:txBody>
          <a:bodyPr/>
          <a:lstStyle/>
          <a:p>
            <a:r>
              <a:rPr lang="en-US" smtClean="0"/>
              <a:t>SCORE Greater Aiken</a:t>
            </a:r>
            <a:endParaRPr lang="en-US"/>
          </a:p>
        </p:txBody>
      </p:sp>
      <p:sp>
        <p:nvSpPr>
          <p:cNvPr id="6" name="Header Placeholder 5"/>
          <p:cNvSpPr>
            <a:spLocks noGrp="1"/>
          </p:cNvSpPr>
          <p:nvPr>
            <p:ph type="hdr" sz="quarter" idx="12"/>
          </p:nvPr>
        </p:nvSpPr>
        <p:spPr/>
        <p:txBody>
          <a:bodyPr/>
          <a:lstStyle/>
          <a:p>
            <a:r>
              <a:rPr lang="en-US" smtClean="0"/>
              <a:t>Plan Your New Business</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product business would answer questions like these.</a:t>
            </a:r>
          </a:p>
          <a:p>
            <a:endParaRPr lang="en-US" dirty="0"/>
          </a:p>
          <a:p>
            <a:r>
              <a:rPr lang="en-US" dirty="0" smtClean="0"/>
              <a:t>[go through the questions one by one]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CD67150-9A3A-43FF-B805-AF2543B3D99C}" type="slidenum">
              <a:rPr lang="en-US" smtClean="0"/>
              <a:pPr/>
              <a:t>9</a:t>
            </a:fld>
            <a:endParaRPr lang="en-US"/>
          </a:p>
        </p:txBody>
      </p:sp>
      <p:sp>
        <p:nvSpPr>
          <p:cNvPr id="5" name="Footer Placeholder 4"/>
          <p:cNvSpPr>
            <a:spLocks noGrp="1"/>
          </p:cNvSpPr>
          <p:nvPr>
            <p:ph type="ftr" sz="quarter" idx="11"/>
          </p:nvPr>
        </p:nvSpPr>
        <p:spPr/>
        <p:txBody>
          <a:bodyPr/>
          <a:lstStyle/>
          <a:p>
            <a:r>
              <a:rPr lang="en-US" smtClean="0"/>
              <a:t>SCORE Greater Aiken</a:t>
            </a:r>
            <a:endParaRPr lang="en-US"/>
          </a:p>
        </p:txBody>
      </p:sp>
      <p:sp>
        <p:nvSpPr>
          <p:cNvPr id="6" name="Header Placeholder 5"/>
          <p:cNvSpPr>
            <a:spLocks noGrp="1"/>
          </p:cNvSpPr>
          <p:nvPr>
            <p:ph type="hdr" sz="quarter" idx="12"/>
          </p:nvPr>
        </p:nvSpPr>
        <p:spPr/>
        <p:txBody>
          <a:bodyPr/>
          <a:lstStyle/>
          <a:p>
            <a:r>
              <a:rPr lang="en-US" smtClean="0"/>
              <a:t>Plan Your New Business</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It’s a good idea to understand whether your product or service fills a want or a need.</a:t>
            </a:r>
          </a:p>
          <a:p>
            <a:endParaRPr lang="en-US" dirty="0"/>
          </a:p>
          <a:p>
            <a:r>
              <a:rPr lang="en-US" dirty="0" smtClean="0"/>
              <a:t>[go through the examples </a:t>
            </a:r>
            <a:r>
              <a:rPr lang="en-US" dirty="0" err="1" smtClean="0"/>
              <a:t>eone</a:t>
            </a:r>
            <a:r>
              <a:rPr lang="en-US" dirty="0" smtClean="0"/>
              <a:t> by one]</a:t>
            </a:r>
          </a:p>
          <a:p>
            <a:endParaRPr lang="en-US" dirty="0"/>
          </a:p>
        </p:txBody>
      </p:sp>
      <p:sp>
        <p:nvSpPr>
          <p:cNvPr id="4" name="Slide Number Placeholder 3"/>
          <p:cNvSpPr>
            <a:spLocks noGrp="1"/>
          </p:cNvSpPr>
          <p:nvPr>
            <p:ph type="sldNum" sz="quarter" idx="10"/>
          </p:nvPr>
        </p:nvSpPr>
        <p:spPr/>
        <p:txBody>
          <a:bodyPr/>
          <a:lstStyle/>
          <a:p>
            <a:fld id="{9CD67150-9A3A-43FF-B805-AF2543B3D99C}" type="slidenum">
              <a:rPr lang="en-US" smtClean="0"/>
              <a:pPr/>
              <a:t>11</a:t>
            </a:fld>
            <a:endParaRPr lang="en-US"/>
          </a:p>
        </p:txBody>
      </p:sp>
      <p:sp>
        <p:nvSpPr>
          <p:cNvPr id="5" name="Footer Placeholder 4"/>
          <p:cNvSpPr>
            <a:spLocks noGrp="1"/>
          </p:cNvSpPr>
          <p:nvPr>
            <p:ph type="ftr" sz="quarter" idx="11"/>
          </p:nvPr>
        </p:nvSpPr>
        <p:spPr/>
        <p:txBody>
          <a:bodyPr/>
          <a:lstStyle/>
          <a:p>
            <a:r>
              <a:rPr lang="en-US" smtClean="0"/>
              <a:t>SCORE Greater Aiken</a:t>
            </a:r>
            <a:endParaRPr lang="en-US"/>
          </a:p>
        </p:txBody>
      </p:sp>
      <p:sp>
        <p:nvSpPr>
          <p:cNvPr id="6" name="Header Placeholder 5"/>
          <p:cNvSpPr>
            <a:spLocks noGrp="1"/>
          </p:cNvSpPr>
          <p:nvPr>
            <p:ph type="hdr" sz="quarter" idx="12"/>
          </p:nvPr>
        </p:nvSpPr>
        <p:spPr/>
        <p:txBody>
          <a:bodyPr/>
          <a:lstStyle/>
          <a:p>
            <a:r>
              <a:rPr lang="en-US" smtClean="0"/>
              <a:t>Plan Your New Business</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D67150-9A3A-43FF-B805-AF2543B3D99C}" type="slidenum">
              <a:rPr lang="en-US" smtClean="0"/>
              <a:pPr/>
              <a:t>12</a:t>
            </a:fld>
            <a:endParaRPr lang="en-US"/>
          </a:p>
        </p:txBody>
      </p:sp>
      <p:sp>
        <p:nvSpPr>
          <p:cNvPr id="5" name="Footer Placeholder 4"/>
          <p:cNvSpPr>
            <a:spLocks noGrp="1"/>
          </p:cNvSpPr>
          <p:nvPr>
            <p:ph type="ftr" sz="quarter" idx="11"/>
          </p:nvPr>
        </p:nvSpPr>
        <p:spPr/>
        <p:txBody>
          <a:bodyPr/>
          <a:lstStyle/>
          <a:p>
            <a:r>
              <a:rPr lang="en-US" smtClean="0"/>
              <a:t>SCORE Greater Aiken</a:t>
            </a:r>
            <a:endParaRPr lang="en-US"/>
          </a:p>
        </p:txBody>
      </p:sp>
      <p:sp>
        <p:nvSpPr>
          <p:cNvPr id="6" name="Header Placeholder 5"/>
          <p:cNvSpPr>
            <a:spLocks noGrp="1"/>
          </p:cNvSpPr>
          <p:nvPr>
            <p:ph type="hdr" sz="quarter" idx="12"/>
          </p:nvPr>
        </p:nvSpPr>
        <p:spPr/>
        <p:txBody>
          <a:bodyPr/>
          <a:lstStyle/>
          <a:p>
            <a:r>
              <a:rPr lang="en-US" smtClean="0"/>
              <a:t>Plan Your New Business</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D67150-9A3A-43FF-B805-AF2543B3D99C}" type="slidenum">
              <a:rPr lang="en-US" smtClean="0"/>
              <a:pPr/>
              <a:t>13</a:t>
            </a:fld>
            <a:endParaRPr lang="en-US"/>
          </a:p>
        </p:txBody>
      </p:sp>
      <p:sp>
        <p:nvSpPr>
          <p:cNvPr id="5" name="Footer Placeholder 4"/>
          <p:cNvSpPr>
            <a:spLocks noGrp="1"/>
          </p:cNvSpPr>
          <p:nvPr>
            <p:ph type="ftr" sz="quarter" idx="11"/>
          </p:nvPr>
        </p:nvSpPr>
        <p:spPr/>
        <p:txBody>
          <a:bodyPr/>
          <a:lstStyle/>
          <a:p>
            <a:r>
              <a:rPr lang="en-US" smtClean="0"/>
              <a:t>SCORE Greater Aiken</a:t>
            </a:r>
            <a:endParaRPr lang="en-US"/>
          </a:p>
        </p:txBody>
      </p:sp>
      <p:sp>
        <p:nvSpPr>
          <p:cNvPr id="6" name="Header Placeholder 5"/>
          <p:cNvSpPr>
            <a:spLocks noGrp="1"/>
          </p:cNvSpPr>
          <p:nvPr>
            <p:ph type="hdr" sz="quarter" idx="12"/>
          </p:nvPr>
        </p:nvSpPr>
        <p:spPr/>
        <p:txBody>
          <a:bodyPr/>
          <a:lstStyle/>
          <a:p>
            <a:r>
              <a:rPr lang="en-US" smtClean="0"/>
              <a:t>Plan Your New Business</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D67150-9A3A-43FF-B805-AF2543B3D99C}" type="slidenum">
              <a:rPr lang="en-US" smtClean="0"/>
              <a:pPr/>
              <a:t>14</a:t>
            </a:fld>
            <a:endParaRPr lang="en-US"/>
          </a:p>
        </p:txBody>
      </p:sp>
      <p:sp>
        <p:nvSpPr>
          <p:cNvPr id="5" name="Footer Placeholder 4"/>
          <p:cNvSpPr>
            <a:spLocks noGrp="1"/>
          </p:cNvSpPr>
          <p:nvPr>
            <p:ph type="ftr" sz="quarter" idx="11"/>
          </p:nvPr>
        </p:nvSpPr>
        <p:spPr/>
        <p:txBody>
          <a:bodyPr/>
          <a:lstStyle/>
          <a:p>
            <a:r>
              <a:rPr lang="en-US" smtClean="0"/>
              <a:t>SCORE Greater Aiken</a:t>
            </a:r>
            <a:endParaRPr lang="en-US"/>
          </a:p>
        </p:txBody>
      </p:sp>
      <p:sp>
        <p:nvSpPr>
          <p:cNvPr id="6" name="Header Placeholder 5"/>
          <p:cNvSpPr>
            <a:spLocks noGrp="1"/>
          </p:cNvSpPr>
          <p:nvPr>
            <p:ph type="hdr" sz="quarter" idx="12"/>
          </p:nvPr>
        </p:nvSpPr>
        <p:spPr/>
        <p:txBody>
          <a:bodyPr/>
          <a:lstStyle/>
          <a:p>
            <a:r>
              <a:rPr lang="en-US" smtClean="0"/>
              <a:t>Plan Your New Business</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6C819E2-BF3A-4858-B810-7C21BC992D3C}" type="datetimeFigureOut">
              <a:rPr lang="en-US" smtClean="0"/>
              <a:pPr/>
              <a:t>12/26/2018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C4F8F7-8B99-485B-9B56-BD2B03E0F3BF}"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C819E2-BF3A-4858-B810-7C21BC992D3C}" type="datetimeFigureOut">
              <a:rPr lang="en-US" smtClean="0"/>
              <a:pPr/>
              <a:t>12/26/2018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C4F8F7-8B99-485B-9B56-BD2B03E0F3B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C819E2-BF3A-4858-B810-7C21BC992D3C}" type="datetimeFigureOut">
              <a:rPr lang="en-US" smtClean="0"/>
              <a:pPr/>
              <a:t>12/26/2018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C4F8F7-8B99-485B-9B56-BD2B03E0F3BF}"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C819E2-BF3A-4858-B810-7C21BC992D3C}" type="datetimeFigureOut">
              <a:rPr lang="en-US" smtClean="0"/>
              <a:pPr/>
              <a:t>12/26/2018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C4F8F7-8B99-485B-9B56-BD2B03E0F3BF}"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C819E2-BF3A-4858-B810-7C21BC992D3C}" type="datetimeFigureOut">
              <a:rPr lang="en-US" smtClean="0"/>
              <a:pPr/>
              <a:t>12/26/2018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C4F8F7-8B99-485B-9B56-BD2B03E0F3BF}"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C819E2-BF3A-4858-B810-7C21BC992D3C}" type="datetimeFigureOut">
              <a:rPr lang="en-US" smtClean="0"/>
              <a:pPr/>
              <a:t>12/26/2018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DC4F8F7-8B99-485B-9B56-BD2B03E0F3BF}"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C819E2-BF3A-4858-B810-7C21BC992D3C}" type="datetimeFigureOut">
              <a:rPr lang="en-US" smtClean="0"/>
              <a:pPr/>
              <a:t>12/26/2018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DC4F8F7-8B99-485B-9B56-BD2B03E0F3BF}"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C819E2-BF3A-4858-B810-7C21BC992D3C}" type="datetimeFigureOut">
              <a:rPr lang="en-US" smtClean="0"/>
              <a:pPr/>
              <a:t>12/26/2018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DC4F8F7-8B99-485B-9B56-BD2B03E0F3BF}"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C819E2-BF3A-4858-B810-7C21BC992D3C}" type="datetimeFigureOut">
              <a:rPr lang="en-US" smtClean="0"/>
              <a:pPr/>
              <a:t>12/26/2018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DC4F8F7-8B99-485B-9B56-BD2B03E0F3BF}"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C819E2-BF3A-4858-B810-7C21BC992D3C}" type="datetimeFigureOut">
              <a:rPr lang="en-US" smtClean="0"/>
              <a:pPr/>
              <a:t>12/26/2018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DC4F8F7-8B99-485B-9B56-BD2B03E0F3BF}"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C819E2-BF3A-4858-B810-7C21BC992D3C}" type="datetimeFigureOut">
              <a:rPr lang="en-US" smtClean="0"/>
              <a:pPr/>
              <a:t>12/26/2018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DC4F8F7-8B99-485B-9B56-BD2B03E0F3BF}"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C819E2-BF3A-4858-B810-7C21BC992D3C}" type="datetimeFigureOut">
              <a:rPr lang="en-US" smtClean="0"/>
              <a:pPr/>
              <a:t>12/26/2018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C4F8F7-8B99-485B-9B56-BD2B03E0F3B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census.gov/" TargetMode="External"/><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www.bls.gov/" TargetMode="External"/><Relationship Id="rId2" Type="http://schemas.openxmlformats.org/officeDocument/2006/relationships/hyperlink" Target="https://www.bls.gov/regions/southeast/summary/blssummary_augusta.pdf" TargetMode="Externa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hyperlink" Target="http://www.bls.gov/"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5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8" Type="http://schemas.openxmlformats.org/officeDocument/2006/relationships/hyperlink" Target="https://www.dol.gov/" TargetMode="External"/><Relationship Id="rId13" Type="http://schemas.openxmlformats.org/officeDocument/2006/relationships/hyperlink" Target="https://scbos.sc.gov/" TargetMode="External"/><Relationship Id="rId3" Type="http://schemas.openxmlformats.org/officeDocument/2006/relationships/hyperlink" Target="http://www.score.org/" TargetMode="External"/><Relationship Id="rId7" Type="http://schemas.openxmlformats.org/officeDocument/2006/relationships/hyperlink" Target="https://www.usa.gov/statistics" TargetMode="External"/><Relationship Id="rId12" Type="http://schemas.openxmlformats.org/officeDocument/2006/relationships/hyperlink" Target="https://www.marketing-mentor.com/pages/trade-list" TargetMode="External"/><Relationship Id="rId17" Type="http://schemas.openxmlformats.org/officeDocument/2006/relationships/hyperlink" Target="http://www.bplans.com/" TargetMode="External"/><Relationship Id="rId2" Type="http://schemas.openxmlformats.org/officeDocument/2006/relationships/hyperlink" Target="http://www.sba.gov/" TargetMode="External"/><Relationship Id="rId16" Type="http://schemas.openxmlformats.org/officeDocument/2006/relationships/hyperlink" Target="https://dol.georgia.gov/" TargetMode="External"/><Relationship Id="rId1" Type="http://schemas.openxmlformats.org/officeDocument/2006/relationships/slideLayout" Target="../slideLayouts/slideLayout4.xml"/><Relationship Id="rId6" Type="http://schemas.openxmlformats.org/officeDocument/2006/relationships/hyperlink" Target="http://www.sec.gov/" TargetMode="External"/><Relationship Id="rId11" Type="http://schemas.openxmlformats.org/officeDocument/2006/relationships/hyperlink" Target="http://www.bizplans.com/" TargetMode="External"/><Relationship Id="rId5" Type="http://schemas.openxmlformats.org/officeDocument/2006/relationships/hyperlink" Target="http://www.bea.gov/" TargetMode="External"/><Relationship Id="rId15" Type="http://schemas.openxmlformats.org/officeDocument/2006/relationships/hyperlink" Target="http://sos.ga.gov/index.php/corporations/first_stop_business_guide" TargetMode="External"/><Relationship Id="rId10" Type="http://schemas.openxmlformats.org/officeDocument/2006/relationships/hyperlink" Target="https://en.wikipedia.org/wiki/List_of_industry_trade_groups_in_the_United_States" TargetMode="External"/><Relationship Id="rId4" Type="http://schemas.openxmlformats.org/officeDocument/2006/relationships/hyperlink" Target="http://www.sbdc.org/" TargetMode="External"/><Relationship Id="rId9" Type="http://schemas.openxmlformats.org/officeDocument/2006/relationships/hyperlink" Target="https://planningshop.com/associations" TargetMode="External"/><Relationship Id="rId14" Type="http://schemas.openxmlformats.org/officeDocument/2006/relationships/hyperlink" Target="https://www.sccommerce.com/"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planning">
            <a:extLst>
              <a:ext uri="{FF2B5EF4-FFF2-40B4-BE49-F238E27FC236}">
                <a16:creationId xmlns="" xmlns:a16="http://schemas.microsoft.com/office/drawing/2014/main" id="{4FE7BF1E-13A6-4404-94D9-170D6DF7FCA8}"/>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2400" y="3733800"/>
            <a:ext cx="3886200" cy="25908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ctrTitle"/>
          </p:nvPr>
        </p:nvSpPr>
        <p:spPr>
          <a:xfrm>
            <a:off x="685800" y="838200"/>
            <a:ext cx="7772400" cy="1470025"/>
          </a:xfrm>
        </p:spPr>
        <p:txBody>
          <a:bodyPr/>
          <a:lstStyle/>
          <a:p>
            <a:r>
              <a:rPr lang="en-US" dirty="0"/>
              <a:t>Plan Your Business</a:t>
            </a:r>
          </a:p>
        </p:txBody>
      </p:sp>
      <p:sp>
        <p:nvSpPr>
          <p:cNvPr id="3" name="Subtitle 2"/>
          <p:cNvSpPr>
            <a:spLocks noGrp="1"/>
          </p:cNvSpPr>
          <p:nvPr>
            <p:ph type="subTitle" idx="1"/>
          </p:nvPr>
        </p:nvSpPr>
        <p:spPr>
          <a:xfrm>
            <a:off x="1371600" y="2289487"/>
            <a:ext cx="6400800" cy="1219200"/>
          </a:xfrm>
        </p:spPr>
        <p:txBody>
          <a:bodyPr/>
          <a:lstStyle/>
          <a:p>
            <a:pPr>
              <a:lnSpc>
                <a:spcPct val="94000"/>
              </a:lnSpc>
              <a:spcBef>
                <a:spcPts val="0"/>
              </a:spcBef>
            </a:pPr>
            <a:r>
              <a:rPr lang="en-US" b="1" i="1" dirty="0">
                <a:solidFill>
                  <a:schemeClr val="tx1">
                    <a:lumMod val="50000"/>
                    <a:lumOff val="50000"/>
                  </a:schemeClr>
                </a:solidFill>
              </a:rPr>
              <a:t>A business cannot succeed</a:t>
            </a:r>
            <a:br>
              <a:rPr lang="en-US" b="1" i="1" dirty="0">
                <a:solidFill>
                  <a:schemeClr val="tx1">
                    <a:lumMod val="50000"/>
                    <a:lumOff val="50000"/>
                  </a:schemeClr>
                </a:solidFill>
              </a:rPr>
            </a:br>
            <a:r>
              <a:rPr lang="en-US" b="1" i="1" dirty="0">
                <a:solidFill>
                  <a:schemeClr val="tx1">
                    <a:lumMod val="50000"/>
                    <a:lumOff val="50000"/>
                  </a:schemeClr>
                </a:solidFill>
              </a:rPr>
              <a:t>without a plan!</a:t>
            </a:r>
          </a:p>
        </p:txBody>
      </p:sp>
      <p:pic>
        <p:nvPicPr>
          <p:cNvPr id="5" name="Picture 2" descr="Business, Plan, Tree, Growth, Grow, Concepts, Economy"/>
          <p:cNvPicPr>
            <a:picLocks noChangeAspect="1" noChangeArrowheads="1"/>
          </p:cNvPicPr>
          <p:nvPr/>
        </p:nvPicPr>
        <p:blipFill>
          <a:blip r:embed="rId3" cstate="print"/>
          <a:srcRect/>
          <a:stretch>
            <a:fillRect/>
          </a:stretch>
        </p:blipFill>
        <p:spPr bwMode="auto">
          <a:xfrm>
            <a:off x="3810000" y="3429000"/>
            <a:ext cx="5143497" cy="3428999"/>
          </a:xfrm>
          <a:prstGeom prst="rect">
            <a:avLst/>
          </a:prstGeom>
          <a:noFill/>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609600" y="2164830"/>
            <a:ext cx="8229600" cy="367134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Your business may have elements of both types</a:t>
            </a:r>
            <a:r>
              <a:rPr kumimoji="0" lang="en-US" sz="2400" b="0" i="0" u="none" strike="noStrike" kern="1200" cap="none" spc="0" normalizeH="0" noProof="0" dirty="0" smtClean="0">
                <a:ln>
                  <a:noFill/>
                </a:ln>
                <a:solidFill>
                  <a:schemeClr val="tx1"/>
                </a:solidFill>
                <a:effectLst/>
                <a:uLnTx/>
                <a:uFillTx/>
                <a:latin typeface="+mn-lt"/>
                <a:ea typeface="+mn-ea"/>
                <a:cs typeface="+mn-cs"/>
              </a:rPr>
              <a:t> of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businesses.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dirty="0" smtClean="0"/>
              <a:t>Hair Salon</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b="1" i="1" dirty="0" smtClean="0">
                <a:solidFill>
                  <a:schemeClr val="tx1">
                    <a:lumMod val="50000"/>
                    <a:lumOff val="50000"/>
                  </a:schemeClr>
                </a:solidFill>
              </a:rPr>
              <a:t>cut &amp; color services, also sells high-end shampoo etc</a:t>
            </a:r>
            <a:r>
              <a:rPr lang="en-US" sz="2000" b="1" i="1" dirty="0" smtClean="0">
                <a:solidFill>
                  <a:schemeClr val="tx1">
                    <a:lumMod val="50000"/>
                    <a:lumOff val="50000"/>
                  </a:schemeClr>
                </a:solidFill>
              </a:rPr>
              <a:t>. products</a:t>
            </a:r>
            <a:endParaRPr lang="en-US" sz="2000" b="1" i="1" dirty="0" smtClean="0">
              <a:solidFill>
                <a:schemeClr val="tx1">
                  <a:lumMod val="50000"/>
                  <a:lumOff val="50000"/>
                </a:schemeClr>
              </a:solidFill>
            </a:endParaRPr>
          </a:p>
          <a:p>
            <a:pPr marL="342900" marR="0" lvl="0" indent="-342900" algn="l" defTabSz="914400" rtl="0" eaLnBrk="1" fontAlgn="auto" latinLnBrk="0" hangingPunct="1">
              <a:lnSpc>
                <a:spcPct val="100000"/>
              </a:lnSpc>
              <a:spcBef>
                <a:spcPts val="18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Photographer</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1" i="1"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custom photo shoot, offers additional enlargements and albums</a:t>
            </a:r>
          </a:p>
          <a:p>
            <a:pPr marL="342900" marR="0" lvl="0" indent="-342900" algn="l" defTabSz="914400" rtl="0" eaLnBrk="1" fontAlgn="auto" latinLnBrk="0" hangingPunct="1">
              <a:lnSpc>
                <a:spcPct val="100000"/>
              </a:lnSpc>
              <a:spcBef>
                <a:spcPts val="18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Hardware Store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1" i="1"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sells hardware products, also does installations</a:t>
            </a:r>
          </a:p>
          <a:p>
            <a:pPr marL="285750" indent="-285750">
              <a:spcBef>
                <a:spcPct val="20000"/>
              </a:spcBef>
            </a:pPr>
            <a:endParaRPr lang="en-US" sz="2400" b="1" i="1" dirty="0" smtClean="0">
              <a:solidFill>
                <a:schemeClr val="tx1">
                  <a:lumMod val="50000"/>
                  <a:lumOff val="50000"/>
                </a:schemeClr>
              </a:solidFill>
            </a:endParaRPr>
          </a:p>
          <a:p>
            <a:pPr marL="285750" indent="-285750" algn="ctr">
              <a:spcBef>
                <a:spcPct val="20000"/>
              </a:spcBef>
            </a:pPr>
            <a:r>
              <a:rPr lang="en-US" sz="2400" i="1" dirty="0" smtClean="0">
                <a:solidFill>
                  <a:schemeClr val="tx1">
                    <a:lumMod val="50000"/>
                    <a:lumOff val="50000"/>
                  </a:schemeClr>
                </a:solidFill>
              </a:rPr>
              <a:t>Note: in South Carolina, products incur sales tax whereas services generally do not. (Consult your accountant!)</a:t>
            </a:r>
            <a:endParaRPr kumimoji="0" lang="en-US" sz="2400" i="0" u="none" strike="noStrike" kern="1200" cap="none" spc="0" normalizeH="0" baseline="0" noProof="0" dirty="0">
              <a:ln>
                <a:noFill/>
              </a:ln>
              <a:solidFill>
                <a:schemeClr val="tx1"/>
              </a:solidFill>
              <a:effectLst/>
              <a:uLnTx/>
              <a:uFillTx/>
              <a:latin typeface="+mn-lt"/>
              <a:ea typeface="+mn-ea"/>
              <a:cs typeface="+mn-cs"/>
            </a:endParaRPr>
          </a:p>
        </p:txBody>
      </p:sp>
      <p:sp>
        <p:nvSpPr>
          <p:cNvPr id="6" name="Rectangle 5">
            <a:extLst>
              <a:ext uri="{FF2B5EF4-FFF2-40B4-BE49-F238E27FC236}">
                <a16:creationId xmlns="" xmlns:a16="http://schemas.microsoft.com/office/drawing/2014/main" id="{BA25739E-0043-4FED-BB65-7CDC16393394}"/>
              </a:ext>
            </a:extLst>
          </p:cNvPr>
          <p:cNvSpPr/>
          <p:nvPr/>
        </p:nvSpPr>
        <p:spPr>
          <a:xfrm>
            <a:off x="-35602" y="0"/>
            <a:ext cx="4607602" cy="990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r>
              <a:rPr lang="en-US" sz="3200" b="1" dirty="0" smtClean="0"/>
              <a:t>YOUR IDEA</a:t>
            </a:r>
            <a:endParaRPr lang="en-US" sz="3200" b="1" dirty="0"/>
          </a:p>
        </p:txBody>
      </p:sp>
      <p:sp>
        <p:nvSpPr>
          <p:cNvPr id="7" name="Rectangle 6">
            <a:extLst>
              <a:ext uri="{FF2B5EF4-FFF2-40B4-BE49-F238E27FC236}">
                <a16:creationId xmlns="" xmlns:a16="http://schemas.microsoft.com/office/drawing/2014/main" id="{D87D817A-5624-4FD5-B601-C756ADA57A32}"/>
              </a:ext>
            </a:extLst>
          </p:cNvPr>
          <p:cNvSpPr/>
          <p:nvPr/>
        </p:nvSpPr>
        <p:spPr>
          <a:xfrm>
            <a:off x="4572000" y="0"/>
            <a:ext cx="1905000" cy="990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8" name="Rectangle 7">
            <a:extLst>
              <a:ext uri="{FF2B5EF4-FFF2-40B4-BE49-F238E27FC236}">
                <a16:creationId xmlns="" xmlns:a16="http://schemas.microsoft.com/office/drawing/2014/main" id="{E01349DB-8F03-49DC-8DE6-575B70055CF2}"/>
              </a:ext>
            </a:extLst>
          </p:cNvPr>
          <p:cNvSpPr/>
          <p:nvPr/>
        </p:nvSpPr>
        <p:spPr>
          <a:xfrm>
            <a:off x="6477000" y="0"/>
            <a:ext cx="1524000" cy="990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9" name="Rectangle 8">
            <a:extLst>
              <a:ext uri="{FF2B5EF4-FFF2-40B4-BE49-F238E27FC236}">
                <a16:creationId xmlns="" xmlns:a16="http://schemas.microsoft.com/office/drawing/2014/main" id="{ABC65953-A33E-4E9A-8096-A59E9F85ACEA}"/>
              </a:ext>
            </a:extLst>
          </p:cNvPr>
          <p:cNvSpPr/>
          <p:nvPr/>
        </p:nvSpPr>
        <p:spPr>
          <a:xfrm>
            <a:off x="8001000" y="0"/>
            <a:ext cx="1143000" cy="9906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   </a:t>
            </a:r>
            <a:r>
              <a:rPr lang="en-US" sz="3600" b="1" dirty="0" smtClean="0"/>
              <a:t>1</a:t>
            </a:r>
            <a:endParaRPr lang="en-US" sz="3200" b="1" dirty="0"/>
          </a:p>
        </p:txBody>
      </p:sp>
      <p:sp>
        <p:nvSpPr>
          <p:cNvPr id="10" name="Title 1"/>
          <p:cNvSpPr txBox="1">
            <a:spLocks/>
          </p:cNvSpPr>
          <p:nvPr/>
        </p:nvSpPr>
        <p:spPr>
          <a:xfrm>
            <a:off x="533400" y="1143000"/>
            <a:ext cx="4607602"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chemeClr val="tx1"/>
                </a:solidFill>
                <a:effectLst/>
                <a:uLnTx/>
                <a:uFillTx/>
                <a:latin typeface="+mj-lt"/>
                <a:ea typeface="+mj-ea"/>
                <a:cs typeface="+mj-cs"/>
              </a:rPr>
              <a:t>Combination</a:t>
            </a:r>
            <a:endParaRPr kumimoji="0" lang="en-US" sz="40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2020" y="2636837"/>
            <a:ext cx="6275867" cy="3459163"/>
          </a:xfrm>
        </p:spPr>
        <p:txBody>
          <a:bodyPr/>
          <a:lstStyle/>
          <a:p>
            <a:r>
              <a:rPr lang="en-US" sz="3000" dirty="0"/>
              <a:t>needs</a:t>
            </a:r>
            <a:r>
              <a:rPr lang="en-US" dirty="0"/>
              <a:t> </a:t>
            </a:r>
            <a:r>
              <a:rPr lang="en-US" sz="2000" dirty="0"/>
              <a:t>(required items)</a:t>
            </a:r>
          </a:p>
          <a:p>
            <a:pPr lvl="1"/>
            <a:r>
              <a:rPr lang="en-US" sz="2400" b="1" i="1" dirty="0">
                <a:solidFill>
                  <a:schemeClr val="tx1">
                    <a:lumMod val="50000"/>
                    <a:lumOff val="50000"/>
                  </a:schemeClr>
                </a:solidFill>
              </a:rPr>
              <a:t>food, lodging, clothing</a:t>
            </a:r>
          </a:p>
          <a:p>
            <a:pPr lvl="1"/>
            <a:r>
              <a:rPr lang="en-US" sz="2400" b="1" i="1" dirty="0">
                <a:solidFill>
                  <a:schemeClr val="tx1">
                    <a:lumMod val="50000"/>
                    <a:lumOff val="50000"/>
                  </a:schemeClr>
                </a:solidFill>
              </a:rPr>
              <a:t>utilities, insurance, vehicle</a:t>
            </a:r>
          </a:p>
          <a:p>
            <a:pPr>
              <a:spcBef>
                <a:spcPts val="1800"/>
              </a:spcBef>
            </a:pPr>
            <a:r>
              <a:rPr lang="en-US" sz="3000" dirty="0"/>
              <a:t>wants</a:t>
            </a:r>
            <a:r>
              <a:rPr lang="en-US" dirty="0"/>
              <a:t> </a:t>
            </a:r>
            <a:r>
              <a:rPr lang="en-US" sz="2000" dirty="0"/>
              <a:t>(discretionary)</a:t>
            </a:r>
          </a:p>
          <a:p>
            <a:pPr lvl="1"/>
            <a:r>
              <a:rPr lang="en-US" sz="2400" b="1" i="1" dirty="0">
                <a:solidFill>
                  <a:schemeClr val="tx1">
                    <a:lumMod val="50000"/>
                    <a:lumOff val="50000"/>
                  </a:schemeClr>
                </a:solidFill>
              </a:rPr>
              <a:t>entertainment, recreation, fun, travel, sports</a:t>
            </a:r>
          </a:p>
          <a:p>
            <a:pPr lvl="1"/>
            <a:r>
              <a:rPr lang="en-US" sz="2400" b="1" i="1" dirty="0">
                <a:solidFill>
                  <a:schemeClr val="tx1">
                    <a:lumMod val="50000"/>
                    <a:lumOff val="50000"/>
                  </a:schemeClr>
                </a:solidFill>
              </a:rPr>
              <a:t>luxury items</a:t>
            </a:r>
          </a:p>
          <a:p>
            <a:endParaRPr lang="en-US" dirty="0"/>
          </a:p>
        </p:txBody>
      </p:sp>
      <p:pic>
        <p:nvPicPr>
          <p:cNvPr id="7172" name="Picture 4" descr="Image result for choices">
            <a:extLst>
              <a:ext uri="{FF2B5EF4-FFF2-40B4-BE49-F238E27FC236}">
                <a16:creationId xmlns="" xmlns:a16="http://schemas.microsoft.com/office/drawing/2014/main" id="{C9D689D6-EEAA-43AB-8E7A-C61C535602D9}"/>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417539" y="1795462"/>
            <a:ext cx="2562225" cy="3267075"/>
          </a:xfrm>
          <a:prstGeom prst="rect">
            <a:avLst/>
          </a:prstGeom>
          <a:noFill/>
          <a:extLst>
            <a:ext uri="{909E8E84-426E-40DD-AFC4-6F175D3DCCD1}">
              <a14:hiddenFill xmlns="" xmlns:a14="http://schemas.microsoft.com/office/drawing/2010/main">
                <a:solidFill>
                  <a:srgbClr val="FFFFFF"/>
                </a:solidFill>
              </a14:hiddenFill>
            </a:ext>
          </a:extLst>
        </p:spPr>
      </p:pic>
      <p:sp>
        <p:nvSpPr>
          <p:cNvPr id="21" name="Rectangle 20">
            <a:extLst>
              <a:ext uri="{FF2B5EF4-FFF2-40B4-BE49-F238E27FC236}">
                <a16:creationId xmlns="" xmlns:a16="http://schemas.microsoft.com/office/drawing/2014/main" id="{BA25739E-0043-4FED-BB65-7CDC16393394}"/>
              </a:ext>
            </a:extLst>
          </p:cNvPr>
          <p:cNvSpPr/>
          <p:nvPr/>
        </p:nvSpPr>
        <p:spPr>
          <a:xfrm>
            <a:off x="-35602" y="0"/>
            <a:ext cx="4607602" cy="990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r>
              <a:rPr lang="en-US" sz="3200" b="1" dirty="0" smtClean="0"/>
              <a:t>YOUR IDEA</a:t>
            </a:r>
            <a:endParaRPr lang="en-US" sz="3200" b="1" dirty="0"/>
          </a:p>
        </p:txBody>
      </p:sp>
      <p:sp>
        <p:nvSpPr>
          <p:cNvPr id="22" name="Rectangle 21">
            <a:extLst>
              <a:ext uri="{FF2B5EF4-FFF2-40B4-BE49-F238E27FC236}">
                <a16:creationId xmlns="" xmlns:a16="http://schemas.microsoft.com/office/drawing/2014/main" id="{D87D817A-5624-4FD5-B601-C756ADA57A32}"/>
              </a:ext>
            </a:extLst>
          </p:cNvPr>
          <p:cNvSpPr/>
          <p:nvPr/>
        </p:nvSpPr>
        <p:spPr>
          <a:xfrm>
            <a:off x="4572000" y="0"/>
            <a:ext cx="1905000" cy="990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23" name="Rectangle 22">
            <a:extLst>
              <a:ext uri="{FF2B5EF4-FFF2-40B4-BE49-F238E27FC236}">
                <a16:creationId xmlns="" xmlns:a16="http://schemas.microsoft.com/office/drawing/2014/main" id="{E01349DB-8F03-49DC-8DE6-575B70055CF2}"/>
              </a:ext>
            </a:extLst>
          </p:cNvPr>
          <p:cNvSpPr/>
          <p:nvPr/>
        </p:nvSpPr>
        <p:spPr>
          <a:xfrm>
            <a:off x="6477000" y="0"/>
            <a:ext cx="1524000" cy="990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24" name="Rectangle 23">
            <a:extLst>
              <a:ext uri="{FF2B5EF4-FFF2-40B4-BE49-F238E27FC236}">
                <a16:creationId xmlns="" xmlns:a16="http://schemas.microsoft.com/office/drawing/2014/main" id="{ABC65953-A33E-4E9A-8096-A59E9F85ACEA}"/>
              </a:ext>
            </a:extLst>
          </p:cNvPr>
          <p:cNvSpPr/>
          <p:nvPr/>
        </p:nvSpPr>
        <p:spPr>
          <a:xfrm>
            <a:off x="8001000" y="0"/>
            <a:ext cx="1143000" cy="9906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   </a:t>
            </a:r>
            <a:r>
              <a:rPr lang="en-US" sz="3600" b="1" dirty="0" smtClean="0"/>
              <a:t>1</a:t>
            </a:r>
            <a:endParaRPr lang="en-US" sz="3200" b="1" dirty="0"/>
          </a:p>
        </p:txBody>
      </p:sp>
      <p:sp>
        <p:nvSpPr>
          <p:cNvPr id="9" name="Title 1"/>
          <p:cNvSpPr txBox="1">
            <a:spLocks/>
          </p:cNvSpPr>
          <p:nvPr/>
        </p:nvSpPr>
        <p:spPr>
          <a:xfrm>
            <a:off x="533400" y="1143000"/>
            <a:ext cx="4607602"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chemeClr val="tx1"/>
                </a:solidFill>
                <a:effectLst/>
                <a:uLnTx/>
                <a:uFillTx/>
                <a:latin typeface="+mj-lt"/>
                <a:ea typeface="+mj-ea"/>
                <a:cs typeface="+mj-cs"/>
              </a:rPr>
              <a:t>Want vs. Need</a:t>
            </a:r>
            <a:endParaRPr kumimoji="0" lang="en-US" sz="40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333500"/>
            <a:ext cx="5486400" cy="1143000"/>
          </a:xfrm>
        </p:spPr>
        <p:txBody>
          <a:bodyPr>
            <a:noAutofit/>
          </a:bodyPr>
          <a:lstStyle/>
          <a:p>
            <a:pPr algn="l"/>
            <a:r>
              <a:rPr lang="en-US" sz="4000" b="1" dirty="0"/>
              <a:t>What Competes for Your Customer’s Attention?</a:t>
            </a:r>
          </a:p>
        </p:txBody>
      </p:sp>
      <p:sp>
        <p:nvSpPr>
          <p:cNvPr id="3" name="Content Placeholder 2"/>
          <p:cNvSpPr>
            <a:spLocks noGrp="1"/>
          </p:cNvSpPr>
          <p:nvPr>
            <p:ph idx="1"/>
          </p:nvPr>
        </p:nvSpPr>
        <p:spPr>
          <a:xfrm>
            <a:off x="457200" y="2819400"/>
            <a:ext cx="8229600" cy="3276599"/>
          </a:xfrm>
        </p:spPr>
        <p:txBody>
          <a:bodyPr>
            <a:noAutofit/>
          </a:bodyPr>
          <a:lstStyle/>
          <a:p>
            <a:r>
              <a:rPr lang="en-US" sz="3000" dirty="0"/>
              <a:t>Note that your “competition” may not do exactly what you do</a:t>
            </a:r>
            <a:r>
              <a:rPr lang="en-US" sz="3000" dirty="0" smtClean="0"/>
              <a:t>.</a:t>
            </a:r>
          </a:p>
          <a:p>
            <a:endParaRPr lang="en-US" sz="3000" dirty="0"/>
          </a:p>
          <a:p>
            <a:r>
              <a:rPr lang="en-US" sz="3000" dirty="0"/>
              <a:t>For example, if you provide activities for kids using computers, your competition may include craft activities, sports, entertainment, etc.</a:t>
            </a:r>
          </a:p>
        </p:txBody>
      </p:sp>
      <p:grpSp>
        <p:nvGrpSpPr>
          <p:cNvPr id="17" name="Group 16"/>
          <p:cNvGrpSpPr/>
          <p:nvPr/>
        </p:nvGrpSpPr>
        <p:grpSpPr>
          <a:xfrm>
            <a:off x="-35602" y="0"/>
            <a:ext cx="8036602" cy="990600"/>
            <a:chOff x="-35602" y="0"/>
            <a:chExt cx="8036602" cy="990600"/>
          </a:xfrm>
        </p:grpSpPr>
        <p:sp>
          <p:nvSpPr>
            <p:cNvPr id="18" name="Rectangle 17">
              <a:extLst>
                <a:ext uri="{FF2B5EF4-FFF2-40B4-BE49-F238E27FC236}">
                  <a16:creationId xmlns="" xmlns:a16="http://schemas.microsoft.com/office/drawing/2014/main" id="{BA25739E-0043-4FED-BB65-7CDC16393394}"/>
                </a:ext>
              </a:extLst>
            </p:cNvPr>
            <p:cNvSpPr/>
            <p:nvPr/>
          </p:nvSpPr>
          <p:spPr>
            <a:xfrm>
              <a:off x="-35602" y="0"/>
              <a:ext cx="4607602" cy="990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p>
          </p:txBody>
        </p:sp>
        <p:sp>
          <p:nvSpPr>
            <p:cNvPr id="19" name="Rectangle 18">
              <a:extLst>
                <a:ext uri="{FF2B5EF4-FFF2-40B4-BE49-F238E27FC236}">
                  <a16:creationId xmlns="" xmlns:a16="http://schemas.microsoft.com/office/drawing/2014/main" id="{D87D817A-5624-4FD5-B601-C756ADA57A32}"/>
                </a:ext>
              </a:extLst>
            </p:cNvPr>
            <p:cNvSpPr/>
            <p:nvPr/>
          </p:nvSpPr>
          <p:spPr>
            <a:xfrm>
              <a:off x="4572000" y="0"/>
              <a:ext cx="1905000" cy="990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20" name="Rectangle 19">
              <a:extLst>
                <a:ext uri="{FF2B5EF4-FFF2-40B4-BE49-F238E27FC236}">
                  <a16:creationId xmlns="" xmlns:a16="http://schemas.microsoft.com/office/drawing/2014/main" id="{E01349DB-8F03-49DC-8DE6-575B70055CF2}"/>
                </a:ext>
              </a:extLst>
            </p:cNvPr>
            <p:cNvSpPr/>
            <p:nvPr/>
          </p:nvSpPr>
          <p:spPr>
            <a:xfrm>
              <a:off x="6477000" y="0"/>
              <a:ext cx="1524000" cy="990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grpSp>
      <p:sp>
        <p:nvSpPr>
          <p:cNvPr id="21" name="Rectangle 20">
            <a:extLst>
              <a:ext uri="{FF2B5EF4-FFF2-40B4-BE49-F238E27FC236}">
                <a16:creationId xmlns="" xmlns:a16="http://schemas.microsoft.com/office/drawing/2014/main" id="{ABC65953-A33E-4E9A-8096-A59E9F85ACEA}"/>
              </a:ext>
            </a:extLst>
          </p:cNvPr>
          <p:cNvSpPr/>
          <p:nvPr/>
        </p:nvSpPr>
        <p:spPr>
          <a:xfrm>
            <a:off x="8001000" y="0"/>
            <a:ext cx="1143000" cy="9906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   </a:t>
            </a:r>
            <a:r>
              <a:rPr lang="en-US" sz="3600" b="1" dirty="0" smtClean="0"/>
              <a:t>2</a:t>
            </a:r>
            <a:endParaRPr lang="en-US" sz="3200" b="1" dirty="0"/>
          </a:p>
        </p:txBody>
      </p:sp>
      <p:sp>
        <p:nvSpPr>
          <p:cNvPr id="22" name="TextBox 21"/>
          <p:cNvSpPr txBox="1"/>
          <p:nvPr/>
        </p:nvSpPr>
        <p:spPr>
          <a:xfrm>
            <a:off x="228600" y="228600"/>
            <a:ext cx="2643224" cy="584775"/>
          </a:xfrm>
          <a:prstGeom prst="rect">
            <a:avLst/>
          </a:prstGeom>
          <a:noFill/>
        </p:spPr>
        <p:txBody>
          <a:bodyPr wrap="none" rtlCol="0">
            <a:spAutoFit/>
          </a:bodyPr>
          <a:lstStyle/>
          <a:p>
            <a:r>
              <a:rPr lang="en-US" sz="3200" b="1" dirty="0" smtClean="0">
                <a:solidFill>
                  <a:schemeClr val="bg1"/>
                </a:solidFill>
              </a:rPr>
              <a:t>ALTERNATIVES</a:t>
            </a:r>
            <a:endParaRPr lang="en-US" sz="3200" b="1"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40000"/>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4154" y="1219200"/>
            <a:ext cx="8229600" cy="1143000"/>
          </a:xfrm>
        </p:spPr>
        <p:txBody>
          <a:bodyPr>
            <a:normAutofit/>
          </a:bodyPr>
          <a:lstStyle/>
          <a:p>
            <a:r>
              <a:rPr lang="en-US" sz="4000" b="1" dirty="0"/>
              <a:t>Who is Your Competition?</a:t>
            </a:r>
          </a:p>
        </p:txBody>
      </p:sp>
      <p:sp>
        <p:nvSpPr>
          <p:cNvPr id="3" name="Content Placeholder 2"/>
          <p:cNvSpPr>
            <a:spLocks noGrp="1"/>
          </p:cNvSpPr>
          <p:nvPr>
            <p:ph idx="1"/>
          </p:nvPr>
        </p:nvSpPr>
        <p:spPr>
          <a:xfrm>
            <a:off x="800100" y="2362200"/>
            <a:ext cx="7543800" cy="3048000"/>
          </a:xfrm>
        </p:spPr>
        <p:txBody>
          <a:bodyPr>
            <a:noAutofit/>
          </a:bodyPr>
          <a:lstStyle/>
          <a:p>
            <a:r>
              <a:rPr lang="en-US" sz="3000" b="1" dirty="0"/>
              <a:t>What companies offer what you offer?</a:t>
            </a:r>
          </a:p>
          <a:p>
            <a:pPr lvl="1">
              <a:spcBef>
                <a:spcPts val="1800"/>
              </a:spcBef>
            </a:pPr>
            <a:r>
              <a:rPr lang="en-US" sz="2400" b="1" i="1" dirty="0"/>
              <a:t>search online, ask friends, look for                                          the product/service yourself</a:t>
            </a:r>
          </a:p>
          <a:p>
            <a:r>
              <a:rPr lang="en-US" sz="3000" b="1" dirty="0" smtClean="0"/>
              <a:t>What is their special appeal?</a:t>
            </a:r>
            <a:endParaRPr lang="en-US" sz="3000" b="1" dirty="0"/>
          </a:p>
          <a:p>
            <a:pPr lvl="1">
              <a:spcBef>
                <a:spcPts val="1800"/>
              </a:spcBef>
            </a:pPr>
            <a:r>
              <a:rPr lang="en-US" sz="2400" b="1" i="1" dirty="0" smtClean="0"/>
              <a:t>how do they distinguish themselves from their competition? </a:t>
            </a:r>
            <a:endParaRPr lang="en-US" sz="2400" b="1" i="1" dirty="0"/>
          </a:p>
          <a:p>
            <a:r>
              <a:rPr lang="en-US" sz="3000" b="1" dirty="0"/>
              <a:t>How are you different?</a:t>
            </a:r>
          </a:p>
        </p:txBody>
      </p:sp>
      <p:grpSp>
        <p:nvGrpSpPr>
          <p:cNvPr id="18" name="Group 17"/>
          <p:cNvGrpSpPr/>
          <p:nvPr/>
        </p:nvGrpSpPr>
        <p:grpSpPr>
          <a:xfrm>
            <a:off x="-35602" y="0"/>
            <a:ext cx="8036602" cy="990600"/>
            <a:chOff x="-35602" y="0"/>
            <a:chExt cx="8036602" cy="990600"/>
          </a:xfrm>
        </p:grpSpPr>
        <p:sp>
          <p:nvSpPr>
            <p:cNvPr id="19" name="Rectangle 18">
              <a:extLst>
                <a:ext uri="{FF2B5EF4-FFF2-40B4-BE49-F238E27FC236}">
                  <a16:creationId xmlns="" xmlns:a16="http://schemas.microsoft.com/office/drawing/2014/main" id="{BA25739E-0043-4FED-BB65-7CDC16393394}"/>
                </a:ext>
              </a:extLst>
            </p:cNvPr>
            <p:cNvSpPr/>
            <p:nvPr/>
          </p:nvSpPr>
          <p:spPr>
            <a:xfrm>
              <a:off x="-35602" y="0"/>
              <a:ext cx="4607602" cy="990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p>
          </p:txBody>
        </p:sp>
        <p:sp>
          <p:nvSpPr>
            <p:cNvPr id="20" name="Rectangle 19">
              <a:extLst>
                <a:ext uri="{FF2B5EF4-FFF2-40B4-BE49-F238E27FC236}">
                  <a16:creationId xmlns="" xmlns:a16="http://schemas.microsoft.com/office/drawing/2014/main" id="{D87D817A-5624-4FD5-B601-C756ADA57A32}"/>
                </a:ext>
              </a:extLst>
            </p:cNvPr>
            <p:cNvSpPr/>
            <p:nvPr/>
          </p:nvSpPr>
          <p:spPr>
            <a:xfrm>
              <a:off x="4572000" y="0"/>
              <a:ext cx="1905000" cy="990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21" name="Rectangle 20">
              <a:extLst>
                <a:ext uri="{FF2B5EF4-FFF2-40B4-BE49-F238E27FC236}">
                  <a16:creationId xmlns="" xmlns:a16="http://schemas.microsoft.com/office/drawing/2014/main" id="{E01349DB-8F03-49DC-8DE6-575B70055CF2}"/>
                </a:ext>
              </a:extLst>
            </p:cNvPr>
            <p:cNvSpPr/>
            <p:nvPr/>
          </p:nvSpPr>
          <p:spPr>
            <a:xfrm>
              <a:off x="6477000" y="0"/>
              <a:ext cx="1524000" cy="990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grpSp>
      <p:sp>
        <p:nvSpPr>
          <p:cNvPr id="22" name="Rectangle 21">
            <a:extLst>
              <a:ext uri="{FF2B5EF4-FFF2-40B4-BE49-F238E27FC236}">
                <a16:creationId xmlns="" xmlns:a16="http://schemas.microsoft.com/office/drawing/2014/main" id="{ABC65953-A33E-4E9A-8096-A59E9F85ACEA}"/>
              </a:ext>
            </a:extLst>
          </p:cNvPr>
          <p:cNvSpPr/>
          <p:nvPr/>
        </p:nvSpPr>
        <p:spPr>
          <a:xfrm>
            <a:off x="8001000" y="0"/>
            <a:ext cx="1143000" cy="9906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   </a:t>
            </a:r>
            <a:r>
              <a:rPr lang="en-US" sz="3600" b="1" dirty="0" smtClean="0"/>
              <a:t>2</a:t>
            </a:r>
            <a:endParaRPr lang="en-US" sz="3200" b="1" dirty="0"/>
          </a:p>
        </p:txBody>
      </p:sp>
      <p:sp>
        <p:nvSpPr>
          <p:cNvPr id="23" name="TextBox 22"/>
          <p:cNvSpPr txBox="1"/>
          <p:nvPr/>
        </p:nvSpPr>
        <p:spPr>
          <a:xfrm>
            <a:off x="228600" y="228600"/>
            <a:ext cx="2643224" cy="584775"/>
          </a:xfrm>
          <a:prstGeom prst="rect">
            <a:avLst/>
          </a:prstGeom>
          <a:noFill/>
        </p:spPr>
        <p:txBody>
          <a:bodyPr wrap="none" rtlCol="0">
            <a:spAutoFit/>
          </a:bodyPr>
          <a:lstStyle/>
          <a:p>
            <a:r>
              <a:rPr lang="en-US" sz="3200" b="1" dirty="0" smtClean="0">
                <a:solidFill>
                  <a:schemeClr val="bg1"/>
                </a:solidFill>
              </a:rPr>
              <a:t>ALTERNATIVES</a:t>
            </a:r>
            <a:endParaRPr lang="en-US" sz="3200" b="1"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437" y="1457325"/>
            <a:ext cx="8229600" cy="1143000"/>
          </a:xfrm>
        </p:spPr>
        <p:txBody>
          <a:bodyPr>
            <a:normAutofit/>
          </a:bodyPr>
          <a:lstStyle/>
          <a:p>
            <a:r>
              <a:rPr lang="en-US" sz="4000" b="1" dirty="0"/>
              <a:t>Your Competitive Advantage</a:t>
            </a:r>
          </a:p>
        </p:txBody>
      </p:sp>
      <p:sp>
        <p:nvSpPr>
          <p:cNvPr id="3" name="Content Placeholder 2"/>
          <p:cNvSpPr>
            <a:spLocks noGrp="1"/>
          </p:cNvSpPr>
          <p:nvPr>
            <p:ph idx="1"/>
          </p:nvPr>
        </p:nvSpPr>
        <p:spPr>
          <a:xfrm>
            <a:off x="744566" y="2574494"/>
            <a:ext cx="8229600" cy="2121037"/>
          </a:xfrm>
        </p:spPr>
        <p:txBody>
          <a:bodyPr>
            <a:noAutofit/>
          </a:bodyPr>
          <a:lstStyle/>
          <a:p>
            <a:pPr>
              <a:spcBef>
                <a:spcPts val="500"/>
              </a:spcBef>
              <a:buNone/>
              <a:defRPr sz="2400"/>
            </a:pPr>
            <a:r>
              <a:rPr lang="en-US" sz="3000" dirty="0"/>
              <a:t>Is your product or service</a:t>
            </a:r>
          </a:p>
          <a:p>
            <a:pPr lvl="1">
              <a:spcBef>
                <a:spcPts val="0"/>
              </a:spcBef>
              <a:defRPr sz="2400">
                <a:solidFill>
                  <a:srgbClr val="2E302F"/>
                </a:solidFill>
              </a:defRPr>
            </a:pPr>
            <a:r>
              <a:rPr lang="en-US" sz="2400" b="1" i="1" dirty="0">
                <a:solidFill>
                  <a:schemeClr val="tx1">
                    <a:lumMod val="50000"/>
                    <a:lumOff val="50000"/>
                  </a:schemeClr>
                </a:solidFill>
              </a:rPr>
              <a:t>Less expensive</a:t>
            </a:r>
          </a:p>
          <a:p>
            <a:pPr lvl="1">
              <a:spcBef>
                <a:spcPts val="0"/>
              </a:spcBef>
              <a:defRPr sz="2400">
                <a:solidFill>
                  <a:srgbClr val="2E302F"/>
                </a:solidFill>
              </a:defRPr>
            </a:pPr>
            <a:r>
              <a:rPr lang="en-US" sz="2400" b="1" i="1" dirty="0">
                <a:solidFill>
                  <a:schemeClr val="tx1">
                    <a:lumMod val="50000"/>
                    <a:lumOff val="50000"/>
                  </a:schemeClr>
                </a:solidFill>
              </a:rPr>
              <a:t>Faster</a:t>
            </a:r>
          </a:p>
          <a:p>
            <a:pPr lvl="1">
              <a:spcBef>
                <a:spcPts val="0"/>
              </a:spcBef>
              <a:defRPr sz="2400">
                <a:solidFill>
                  <a:srgbClr val="2E302F"/>
                </a:solidFill>
              </a:defRPr>
            </a:pPr>
            <a:r>
              <a:rPr lang="en-US" sz="2400" b="1" i="1" dirty="0" smtClean="0">
                <a:solidFill>
                  <a:schemeClr val="tx1">
                    <a:lumMod val="50000"/>
                    <a:lumOff val="50000"/>
                  </a:schemeClr>
                </a:solidFill>
              </a:rPr>
              <a:t>Better</a:t>
            </a:r>
          </a:p>
          <a:p>
            <a:pPr lvl="1">
              <a:spcBef>
                <a:spcPts val="0"/>
              </a:spcBef>
              <a:defRPr sz="2400">
                <a:solidFill>
                  <a:srgbClr val="2E302F"/>
                </a:solidFill>
              </a:defRPr>
            </a:pPr>
            <a:r>
              <a:rPr lang="en-US" sz="2400" b="1" i="1" dirty="0" smtClean="0">
                <a:solidFill>
                  <a:schemeClr val="tx1">
                    <a:lumMod val="50000"/>
                    <a:lumOff val="50000"/>
                  </a:schemeClr>
                </a:solidFill>
              </a:rPr>
              <a:t>More attractive</a:t>
            </a:r>
            <a:endParaRPr lang="en-US" sz="2400" b="1" i="1" dirty="0">
              <a:solidFill>
                <a:schemeClr val="tx1">
                  <a:lumMod val="50000"/>
                  <a:lumOff val="50000"/>
                </a:schemeClr>
              </a:solidFill>
            </a:endParaRPr>
          </a:p>
          <a:p>
            <a:pPr lvl="1">
              <a:spcBef>
                <a:spcPts val="0"/>
              </a:spcBef>
              <a:defRPr sz="2400">
                <a:solidFill>
                  <a:srgbClr val="2E302F"/>
                </a:solidFill>
              </a:defRPr>
            </a:pPr>
            <a:r>
              <a:rPr lang="en-US" sz="2400" b="1" i="1" dirty="0">
                <a:solidFill>
                  <a:schemeClr val="tx1">
                    <a:lumMod val="50000"/>
                    <a:lumOff val="50000"/>
                  </a:schemeClr>
                </a:solidFill>
              </a:rPr>
              <a:t>More </a:t>
            </a:r>
            <a:r>
              <a:rPr lang="en-US" sz="2400" b="1" i="1" dirty="0" smtClean="0">
                <a:solidFill>
                  <a:schemeClr val="tx1">
                    <a:lumMod val="50000"/>
                    <a:lumOff val="50000"/>
                  </a:schemeClr>
                </a:solidFill>
              </a:rPr>
              <a:t>available</a:t>
            </a:r>
          </a:p>
          <a:p>
            <a:pPr lvl="1">
              <a:spcBef>
                <a:spcPts val="0"/>
              </a:spcBef>
              <a:defRPr sz="2400">
                <a:solidFill>
                  <a:srgbClr val="2E302F"/>
                </a:solidFill>
              </a:defRPr>
            </a:pPr>
            <a:r>
              <a:rPr lang="en-US" sz="2400" b="1" i="1" dirty="0" smtClean="0">
                <a:solidFill>
                  <a:schemeClr val="tx1">
                    <a:lumMod val="50000"/>
                    <a:lumOff val="50000"/>
                  </a:schemeClr>
                </a:solidFill>
              </a:rPr>
              <a:t>Longer warranty?</a:t>
            </a:r>
            <a:endParaRPr lang="en-US" sz="2400" b="1" i="1" dirty="0">
              <a:solidFill>
                <a:schemeClr val="tx1">
                  <a:lumMod val="50000"/>
                  <a:lumOff val="50000"/>
                </a:schemeClr>
              </a:solidFill>
            </a:endParaRPr>
          </a:p>
        </p:txBody>
      </p:sp>
      <p:pic>
        <p:nvPicPr>
          <p:cNvPr id="4" name="HERRAMIENTAS DIGITALES PARA PROFESORES Y ALUMNOS | juandon ..." descr="HERRAMIENTAS DIGITALES PARA PROFESORES Y ALUMNOS | juandon ..."/>
          <p:cNvPicPr>
            <a:picLocks noChangeAspect="1"/>
          </p:cNvPicPr>
          <p:nvPr/>
        </p:nvPicPr>
        <p:blipFill>
          <a:blip r:embed="rId3" cstate="print">
            <a:extLst/>
          </a:blip>
          <a:stretch>
            <a:fillRect/>
          </a:stretch>
        </p:blipFill>
        <p:spPr>
          <a:xfrm>
            <a:off x="4038600" y="3233590"/>
            <a:ext cx="3662363" cy="1971675"/>
          </a:xfrm>
          <a:prstGeom prst="rect">
            <a:avLst/>
          </a:prstGeom>
          <a:ln w="12700">
            <a:miter lim="400000"/>
          </a:ln>
        </p:spPr>
      </p:pic>
      <p:sp>
        <p:nvSpPr>
          <p:cNvPr id="5" name="TextBox 4"/>
          <p:cNvSpPr txBox="1"/>
          <p:nvPr/>
        </p:nvSpPr>
        <p:spPr>
          <a:xfrm>
            <a:off x="1072263" y="5407123"/>
            <a:ext cx="6904198" cy="923330"/>
          </a:xfrm>
          <a:prstGeom prst="rect">
            <a:avLst/>
          </a:prstGeom>
          <a:noFill/>
        </p:spPr>
        <p:txBody>
          <a:bodyPr wrap="none" rtlCol="0">
            <a:spAutoFit/>
          </a:bodyPr>
          <a:lstStyle/>
          <a:p>
            <a:pPr marL="0" lvl="1"/>
            <a:r>
              <a:rPr lang="en-US" sz="3600" b="1" i="1" dirty="0"/>
              <a:t>What makes your business unique?</a:t>
            </a:r>
          </a:p>
          <a:p>
            <a:endParaRPr lang="en-US" i="1" dirty="0"/>
          </a:p>
        </p:txBody>
      </p:sp>
      <p:grpSp>
        <p:nvGrpSpPr>
          <p:cNvPr id="20" name="Group 19"/>
          <p:cNvGrpSpPr/>
          <p:nvPr/>
        </p:nvGrpSpPr>
        <p:grpSpPr>
          <a:xfrm>
            <a:off x="-35602" y="0"/>
            <a:ext cx="8036602" cy="990600"/>
            <a:chOff x="-35602" y="0"/>
            <a:chExt cx="8036602" cy="990600"/>
          </a:xfrm>
        </p:grpSpPr>
        <p:sp>
          <p:nvSpPr>
            <p:cNvPr id="21" name="Rectangle 20">
              <a:extLst>
                <a:ext uri="{FF2B5EF4-FFF2-40B4-BE49-F238E27FC236}">
                  <a16:creationId xmlns="" xmlns:a16="http://schemas.microsoft.com/office/drawing/2014/main" id="{BA25739E-0043-4FED-BB65-7CDC16393394}"/>
                </a:ext>
              </a:extLst>
            </p:cNvPr>
            <p:cNvSpPr/>
            <p:nvPr/>
          </p:nvSpPr>
          <p:spPr>
            <a:xfrm>
              <a:off x="-35602" y="0"/>
              <a:ext cx="4607602" cy="990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p>
          </p:txBody>
        </p:sp>
        <p:sp>
          <p:nvSpPr>
            <p:cNvPr id="22" name="Rectangle 21">
              <a:extLst>
                <a:ext uri="{FF2B5EF4-FFF2-40B4-BE49-F238E27FC236}">
                  <a16:creationId xmlns="" xmlns:a16="http://schemas.microsoft.com/office/drawing/2014/main" id="{D87D817A-5624-4FD5-B601-C756ADA57A32}"/>
                </a:ext>
              </a:extLst>
            </p:cNvPr>
            <p:cNvSpPr/>
            <p:nvPr/>
          </p:nvSpPr>
          <p:spPr>
            <a:xfrm>
              <a:off x="4572000" y="0"/>
              <a:ext cx="1905000" cy="990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23" name="Rectangle 22">
              <a:extLst>
                <a:ext uri="{FF2B5EF4-FFF2-40B4-BE49-F238E27FC236}">
                  <a16:creationId xmlns="" xmlns:a16="http://schemas.microsoft.com/office/drawing/2014/main" id="{E01349DB-8F03-49DC-8DE6-575B70055CF2}"/>
                </a:ext>
              </a:extLst>
            </p:cNvPr>
            <p:cNvSpPr/>
            <p:nvPr/>
          </p:nvSpPr>
          <p:spPr>
            <a:xfrm>
              <a:off x="6477000" y="0"/>
              <a:ext cx="1524000" cy="990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grpSp>
      <p:sp>
        <p:nvSpPr>
          <p:cNvPr id="24" name="Rectangle 23">
            <a:extLst>
              <a:ext uri="{FF2B5EF4-FFF2-40B4-BE49-F238E27FC236}">
                <a16:creationId xmlns="" xmlns:a16="http://schemas.microsoft.com/office/drawing/2014/main" id="{ABC65953-A33E-4E9A-8096-A59E9F85ACEA}"/>
              </a:ext>
            </a:extLst>
          </p:cNvPr>
          <p:cNvSpPr/>
          <p:nvPr/>
        </p:nvSpPr>
        <p:spPr>
          <a:xfrm>
            <a:off x="8001000" y="0"/>
            <a:ext cx="1143000" cy="9906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   </a:t>
            </a:r>
            <a:r>
              <a:rPr lang="en-US" sz="3600" b="1" dirty="0" smtClean="0"/>
              <a:t>3</a:t>
            </a:r>
            <a:endParaRPr lang="en-US" sz="3200" b="1" dirty="0"/>
          </a:p>
        </p:txBody>
      </p:sp>
      <p:sp>
        <p:nvSpPr>
          <p:cNvPr id="25" name="TextBox 24"/>
          <p:cNvSpPr txBox="1"/>
          <p:nvPr/>
        </p:nvSpPr>
        <p:spPr>
          <a:xfrm>
            <a:off x="228600" y="228600"/>
            <a:ext cx="4731552" cy="584775"/>
          </a:xfrm>
          <a:prstGeom prst="rect">
            <a:avLst/>
          </a:prstGeom>
          <a:noFill/>
        </p:spPr>
        <p:txBody>
          <a:bodyPr wrap="none" rtlCol="0">
            <a:spAutoFit/>
          </a:bodyPr>
          <a:lstStyle/>
          <a:p>
            <a:r>
              <a:rPr lang="en-US" sz="3200" b="1" dirty="0" smtClean="0">
                <a:solidFill>
                  <a:schemeClr val="bg1"/>
                </a:solidFill>
              </a:rPr>
              <a:t>COMPETITIVE ADVANTAGE</a:t>
            </a:r>
            <a:endParaRPr lang="en-US" sz="3200" b="1" dirty="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533400" y="1752600"/>
            <a:ext cx="8229600" cy="1143000"/>
          </a:xfrm>
        </p:spPr>
        <p:txBody>
          <a:bodyPr>
            <a:normAutofit fontScale="90000"/>
          </a:bodyPr>
          <a:lstStyle/>
          <a:p>
            <a:r>
              <a:rPr lang="en-US" b="1" dirty="0" smtClean="0"/>
              <a:t>What barriers might keep</a:t>
            </a:r>
            <a:br>
              <a:rPr lang="en-US" b="1" dirty="0" smtClean="0"/>
            </a:br>
            <a:r>
              <a:rPr lang="en-US" b="1" dirty="0" smtClean="0"/>
              <a:t>you from success?</a:t>
            </a:r>
            <a:endParaRPr lang="en-US" b="1" dirty="0"/>
          </a:p>
        </p:txBody>
      </p:sp>
      <p:grpSp>
        <p:nvGrpSpPr>
          <p:cNvPr id="6" name="Group 19"/>
          <p:cNvGrpSpPr/>
          <p:nvPr/>
        </p:nvGrpSpPr>
        <p:grpSpPr>
          <a:xfrm>
            <a:off x="-35602" y="0"/>
            <a:ext cx="8036602" cy="990600"/>
            <a:chOff x="-35602" y="0"/>
            <a:chExt cx="8036602" cy="990600"/>
          </a:xfrm>
        </p:grpSpPr>
        <p:sp>
          <p:nvSpPr>
            <p:cNvPr id="21" name="Rectangle 20">
              <a:extLst>
                <a:ext uri="{FF2B5EF4-FFF2-40B4-BE49-F238E27FC236}">
                  <a16:creationId xmlns="" xmlns:a16="http://schemas.microsoft.com/office/drawing/2014/main" id="{BA25739E-0043-4FED-BB65-7CDC16393394}"/>
                </a:ext>
              </a:extLst>
            </p:cNvPr>
            <p:cNvSpPr/>
            <p:nvPr/>
          </p:nvSpPr>
          <p:spPr>
            <a:xfrm>
              <a:off x="-35602" y="0"/>
              <a:ext cx="4607602" cy="990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p>
          </p:txBody>
        </p:sp>
        <p:sp>
          <p:nvSpPr>
            <p:cNvPr id="22" name="Rectangle 21">
              <a:extLst>
                <a:ext uri="{FF2B5EF4-FFF2-40B4-BE49-F238E27FC236}">
                  <a16:creationId xmlns="" xmlns:a16="http://schemas.microsoft.com/office/drawing/2014/main" id="{D87D817A-5624-4FD5-B601-C756ADA57A32}"/>
                </a:ext>
              </a:extLst>
            </p:cNvPr>
            <p:cNvSpPr/>
            <p:nvPr/>
          </p:nvSpPr>
          <p:spPr>
            <a:xfrm>
              <a:off x="4572000" y="0"/>
              <a:ext cx="1905000" cy="990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23" name="Rectangle 22">
              <a:extLst>
                <a:ext uri="{FF2B5EF4-FFF2-40B4-BE49-F238E27FC236}">
                  <a16:creationId xmlns="" xmlns:a16="http://schemas.microsoft.com/office/drawing/2014/main" id="{E01349DB-8F03-49DC-8DE6-575B70055CF2}"/>
                </a:ext>
              </a:extLst>
            </p:cNvPr>
            <p:cNvSpPr/>
            <p:nvPr/>
          </p:nvSpPr>
          <p:spPr>
            <a:xfrm>
              <a:off x="6477000" y="0"/>
              <a:ext cx="1524000" cy="990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grpSp>
      <p:sp>
        <p:nvSpPr>
          <p:cNvPr id="24" name="Rectangle 23">
            <a:extLst>
              <a:ext uri="{FF2B5EF4-FFF2-40B4-BE49-F238E27FC236}">
                <a16:creationId xmlns="" xmlns:a16="http://schemas.microsoft.com/office/drawing/2014/main" id="{ABC65953-A33E-4E9A-8096-A59E9F85ACEA}"/>
              </a:ext>
            </a:extLst>
          </p:cNvPr>
          <p:cNvSpPr/>
          <p:nvPr/>
        </p:nvSpPr>
        <p:spPr>
          <a:xfrm>
            <a:off x="8001000" y="0"/>
            <a:ext cx="1143000" cy="9906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   </a:t>
            </a:r>
            <a:r>
              <a:rPr lang="en-US" sz="3600" b="1" dirty="0" smtClean="0"/>
              <a:t>4</a:t>
            </a:r>
            <a:endParaRPr lang="en-US" sz="3200" b="1" dirty="0"/>
          </a:p>
        </p:txBody>
      </p:sp>
      <p:sp>
        <p:nvSpPr>
          <p:cNvPr id="25" name="TextBox 24"/>
          <p:cNvSpPr txBox="1"/>
          <p:nvPr/>
        </p:nvSpPr>
        <p:spPr>
          <a:xfrm>
            <a:off x="228600" y="228600"/>
            <a:ext cx="3803605" cy="584775"/>
          </a:xfrm>
          <a:prstGeom prst="rect">
            <a:avLst/>
          </a:prstGeom>
          <a:noFill/>
        </p:spPr>
        <p:txBody>
          <a:bodyPr wrap="none" rtlCol="0">
            <a:spAutoFit/>
          </a:bodyPr>
          <a:lstStyle/>
          <a:p>
            <a:r>
              <a:rPr lang="en-US" sz="3200" b="1" dirty="0" smtClean="0">
                <a:solidFill>
                  <a:schemeClr val="bg1"/>
                </a:solidFill>
              </a:rPr>
              <a:t>RISKS &amp; CHALLENGES</a:t>
            </a:r>
            <a:endParaRPr lang="en-US" sz="3200" b="1" dirty="0">
              <a:solidFill>
                <a:schemeClr val="bg1"/>
              </a:solidFill>
            </a:endParaRPr>
          </a:p>
        </p:txBody>
      </p:sp>
      <p:pic>
        <p:nvPicPr>
          <p:cNvPr id="1029" name="Picture 5" descr="Baukegel, Shield, Cone, Pilone, Hat"/>
          <p:cNvPicPr>
            <a:picLocks noChangeAspect="1" noChangeArrowheads="1"/>
          </p:cNvPicPr>
          <p:nvPr/>
        </p:nvPicPr>
        <p:blipFill>
          <a:blip r:embed="rId3" cstate="print"/>
          <a:srcRect/>
          <a:stretch>
            <a:fillRect/>
          </a:stretch>
        </p:blipFill>
        <p:spPr bwMode="auto">
          <a:xfrm>
            <a:off x="2133600" y="2971800"/>
            <a:ext cx="5181600" cy="3238501"/>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1143000"/>
            <a:ext cx="6324600" cy="1143000"/>
          </a:xfrm>
        </p:spPr>
        <p:txBody>
          <a:bodyPr>
            <a:normAutofit fontScale="90000"/>
          </a:bodyPr>
          <a:lstStyle/>
          <a:p>
            <a:pPr algn="l"/>
            <a:r>
              <a:rPr lang="en-US" b="1" dirty="0" smtClean="0"/>
              <a:t>Common Barriers to Success</a:t>
            </a:r>
            <a:endParaRPr lang="en-US" dirty="0"/>
          </a:p>
        </p:txBody>
      </p:sp>
      <p:sp>
        <p:nvSpPr>
          <p:cNvPr id="3" name="Content Placeholder 2"/>
          <p:cNvSpPr>
            <a:spLocks noGrp="1"/>
          </p:cNvSpPr>
          <p:nvPr>
            <p:ph idx="1"/>
          </p:nvPr>
        </p:nvSpPr>
        <p:spPr>
          <a:xfrm>
            <a:off x="457200" y="2057400"/>
            <a:ext cx="8229600" cy="4068763"/>
          </a:xfrm>
        </p:spPr>
        <p:txBody>
          <a:bodyPr>
            <a:noAutofit/>
          </a:bodyPr>
          <a:lstStyle/>
          <a:p>
            <a:pPr>
              <a:spcBef>
                <a:spcPts val="500"/>
              </a:spcBef>
              <a:defRPr sz="2400"/>
            </a:pPr>
            <a:r>
              <a:rPr lang="en-US" sz="3000" dirty="0" smtClean="0"/>
              <a:t>insufficient knowledge</a:t>
            </a:r>
          </a:p>
          <a:p>
            <a:pPr>
              <a:spcBef>
                <a:spcPts val="500"/>
              </a:spcBef>
              <a:defRPr sz="2400"/>
            </a:pPr>
            <a:r>
              <a:rPr lang="en-US" sz="3000" dirty="0" smtClean="0"/>
              <a:t>too much competition</a:t>
            </a:r>
          </a:p>
          <a:p>
            <a:pPr>
              <a:spcBef>
                <a:spcPts val="500"/>
              </a:spcBef>
              <a:defRPr sz="2400"/>
            </a:pPr>
            <a:r>
              <a:rPr lang="en-US" sz="3000" dirty="0" smtClean="0"/>
              <a:t>finding the right customer</a:t>
            </a:r>
          </a:p>
          <a:p>
            <a:pPr>
              <a:spcBef>
                <a:spcPts val="500"/>
              </a:spcBef>
              <a:defRPr sz="2400"/>
            </a:pPr>
            <a:r>
              <a:rPr lang="en-US" sz="3000" dirty="0" smtClean="0"/>
              <a:t>not enough $$ to start</a:t>
            </a:r>
          </a:p>
          <a:p>
            <a:pPr>
              <a:spcBef>
                <a:spcPts val="500"/>
              </a:spcBef>
              <a:defRPr sz="2400"/>
            </a:pPr>
            <a:r>
              <a:rPr lang="en-US" sz="3000" dirty="0" smtClean="0"/>
              <a:t>quality suppliers</a:t>
            </a:r>
          </a:p>
          <a:p>
            <a:pPr>
              <a:spcBef>
                <a:spcPts val="500"/>
              </a:spcBef>
              <a:defRPr sz="2400"/>
            </a:pPr>
            <a:r>
              <a:rPr lang="en-US" sz="3000" dirty="0" smtClean="0"/>
              <a:t>poor location</a:t>
            </a:r>
          </a:p>
          <a:p>
            <a:pPr>
              <a:spcBef>
                <a:spcPts val="500"/>
              </a:spcBef>
              <a:defRPr sz="2400"/>
            </a:pPr>
            <a:r>
              <a:rPr lang="en-US" sz="3000" dirty="0" smtClean="0"/>
              <a:t>regulations</a:t>
            </a:r>
          </a:p>
          <a:p>
            <a:pPr>
              <a:spcBef>
                <a:spcPts val="500"/>
              </a:spcBef>
              <a:defRPr sz="2400"/>
            </a:pPr>
            <a:r>
              <a:rPr lang="en-US" sz="3000" dirty="0" smtClean="0"/>
              <a:t>labor shortage</a:t>
            </a:r>
            <a:endParaRPr lang="en-US" sz="3000" dirty="0" smtClean="0"/>
          </a:p>
          <a:p>
            <a:pPr>
              <a:spcBef>
                <a:spcPts val="500"/>
              </a:spcBef>
              <a:buNone/>
              <a:defRPr sz="2400"/>
            </a:pPr>
            <a:endParaRPr lang="en-US" sz="3000" dirty="0" smtClean="0"/>
          </a:p>
        </p:txBody>
      </p:sp>
      <p:grpSp>
        <p:nvGrpSpPr>
          <p:cNvPr id="2" name="Group 19"/>
          <p:cNvGrpSpPr/>
          <p:nvPr/>
        </p:nvGrpSpPr>
        <p:grpSpPr>
          <a:xfrm>
            <a:off x="-35602" y="0"/>
            <a:ext cx="8036602" cy="990600"/>
            <a:chOff x="-35602" y="0"/>
            <a:chExt cx="8036602" cy="990600"/>
          </a:xfrm>
        </p:grpSpPr>
        <p:sp>
          <p:nvSpPr>
            <p:cNvPr id="21" name="Rectangle 20">
              <a:extLst>
                <a:ext uri="{FF2B5EF4-FFF2-40B4-BE49-F238E27FC236}">
                  <a16:creationId xmlns="" xmlns:a16="http://schemas.microsoft.com/office/drawing/2014/main" id="{BA25739E-0043-4FED-BB65-7CDC16393394}"/>
                </a:ext>
              </a:extLst>
            </p:cNvPr>
            <p:cNvSpPr/>
            <p:nvPr/>
          </p:nvSpPr>
          <p:spPr>
            <a:xfrm>
              <a:off x="-35602" y="0"/>
              <a:ext cx="4607602" cy="990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p>
          </p:txBody>
        </p:sp>
        <p:sp>
          <p:nvSpPr>
            <p:cNvPr id="22" name="Rectangle 21">
              <a:extLst>
                <a:ext uri="{FF2B5EF4-FFF2-40B4-BE49-F238E27FC236}">
                  <a16:creationId xmlns="" xmlns:a16="http://schemas.microsoft.com/office/drawing/2014/main" id="{D87D817A-5624-4FD5-B601-C756ADA57A32}"/>
                </a:ext>
              </a:extLst>
            </p:cNvPr>
            <p:cNvSpPr/>
            <p:nvPr/>
          </p:nvSpPr>
          <p:spPr>
            <a:xfrm>
              <a:off x="4572000" y="0"/>
              <a:ext cx="1905000" cy="990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23" name="Rectangle 22">
              <a:extLst>
                <a:ext uri="{FF2B5EF4-FFF2-40B4-BE49-F238E27FC236}">
                  <a16:creationId xmlns="" xmlns:a16="http://schemas.microsoft.com/office/drawing/2014/main" id="{E01349DB-8F03-49DC-8DE6-575B70055CF2}"/>
                </a:ext>
              </a:extLst>
            </p:cNvPr>
            <p:cNvSpPr/>
            <p:nvPr/>
          </p:nvSpPr>
          <p:spPr>
            <a:xfrm>
              <a:off x="6477000" y="0"/>
              <a:ext cx="1524000" cy="990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grpSp>
      <p:sp>
        <p:nvSpPr>
          <p:cNvPr id="24" name="Rectangle 23">
            <a:extLst>
              <a:ext uri="{FF2B5EF4-FFF2-40B4-BE49-F238E27FC236}">
                <a16:creationId xmlns="" xmlns:a16="http://schemas.microsoft.com/office/drawing/2014/main" id="{ABC65953-A33E-4E9A-8096-A59E9F85ACEA}"/>
              </a:ext>
            </a:extLst>
          </p:cNvPr>
          <p:cNvSpPr/>
          <p:nvPr/>
        </p:nvSpPr>
        <p:spPr>
          <a:xfrm>
            <a:off x="8001000" y="0"/>
            <a:ext cx="1143000" cy="9906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   </a:t>
            </a:r>
            <a:r>
              <a:rPr lang="en-US" sz="3600" b="1" dirty="0" smtClean="0"/>
              <a:t>4</a:t>
            </a:r>
            <a:endParaRPr lang="en-US" sz="3200" b="1" dirty="0"/>
          </a:p>
        </p:txBody>
      </p:sp>
      <p:sp>
        <p:nvSpPr>
          <p:cNvPr id="25" name="TextBox 24"/>
          <p:cNvSpPr txBox="1"/>
          <p:nvPr/>
        </p:nvSpPr>
        <p:spPr>
          <a:xfrm>
            <a:off x="228600" y="228600"/>
            <a:ext cx="3803605" cy="584775"/>
          </a:xfrm>
          <a:prstGeom prst="rect">
            <a:avLst/>
          </a:prstGeom>
          <a:noFill/>
        </p:spPr>
        <p:txBody>
          <a:bodyPr wrap="none" rtlCol="0">
            <a:spAutoFit/>
          </a:bodyPr>
          <a:lstStyle/>
          <a:p>
            <a:r>
              <a:rPr lang="en-US" sz="3200" b="1" dirty="0" smtClean="0">
                <a:solidFill>
                  <a:schemeClr val="bg1"/>
                </a:solidFill>
              </a:rPr>
              <a:t>RISKS &amp; CHALLENGES</a:t>
            </a:r>
            <a:endParaRPr lang="en-US" sz="3200" b="1" dirty="0">
              <a:solidFill>
                <a:schemeClr val="bg1"/>
              </a:solidFill>
            </a:endParaRPr>
          </a:p>
        </p:txBody>
      </p:sp>
      <p:pic>
        <p:nvPicPr>
          <p:cNvPr id="11" name="Picture 2"/>
          <p:cNvPicPr>
            <a:picLocks noChangeAspect="1" noChangeArrowheads="1"/>
          </p:cNvPicPr>
          <p:nvPr/>
        </p:nvPicPr>
        <p:blipFill>
          <a:blip r:embed="rId3" cstate="print"/>
          <a:srcRect/>
          <a:stretch>
            <a:fillRect/>
          </a:stretch>
        </p:blipFill>
        <p:spPr bwMode="auto">
          <a:xfrm>
            <a:off x="4267200" y="4017503"/>
            <a:ext cx="4876800" cy="28404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car&#10;&#10;Description generated with high confidence">
            <a:extLst>
              <a:ext uri="{FF2B5EF4-FFF2-40B4-BE49-F238E27FC236}">
                <a16:creationId xmlns="" xmlns:a16="http://schemas.microsoft.com/office/drawing/2014/main" id="{1180C2DF-0944-4ECB-975A-5FDD8C054DC4}"/>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38200" y="609601"/>
            <a:ext cx="3657600" cy="2235200"/>
          </a:xfrm>
          <a:prstGeom prst="rect">
            <a:avLst/>
          </a:prstGeom>
          <a:blipFill dpi="0" rotWithShape="1">
            <a:blip r:embed="rId4" cstate="print"/>
            <a:srcRect/>
            <a:tile tx="0" ty="0" sx="100000" sy="100000" flip="none" algn="tl"/>
          </a:blipFill>
          <a:effectLst>
            <a:outerShdw blurRad="50800" dist="50800" dir="5400000" algn="ctr" rotWithShape="0">
              <a:srgbClr val="000000">
                <a:alpha val="0"/>
              </a:srgbClr>
            </a:outerShdw>
          </a:effectLst>
        </p:spPr>
      </p:pic>
      <p:sp>
        <p:nvSpPr>
          <p:cNvPr id="20" name="Content Placeholder 19"/>
          <p:cNvSpPr>
            <a:spLocks noGrp="1"/>
          </p:cNvSpPr>
          <p:nvPr>
            <p:ph idx="1"/>
          </p:nvPr>
        </p:nvSpPr>
        <p:spPr>
          <a:xfrm>
            <a:off x="457200" y="3124200"/>
            <a:ext cx="8229600" cy="2590800"/>
          </a:xfrm>
        </p:spPr>
        <p:txBody>
          <a:bodyPr>
            <a:normAutofit fontScale="92500" lnSpcReduction="10000"/>
          </a:bodyPr>
          <a:lstStyle/>
          <a:p>
            <a:r>
              <a:rPr lang="en-US" dirty="0" smtClean="0"/>
              <a:t>service or product?</a:t>
            </a:r>
          </a:p>
          <a:p>
            <a:pPr lvl="0"/>
            <a:r>
              <a:rPr lang="en-US" dirty="0" smtClean="0"/>
              <a:t>customer problem/need/want?</a:t>
            </a:r>
          </a:p>
          <a:p>
            <a:r>
              <a:rPr lang="en-US" dirty="0" smtClean="0"/>
              <a:t>alternatives?</a:t>
            </a:r>
          </a:p>
          <a:p>
            <a:r>
              <a:rPr lang="en-US" dirty="0" smtClean="0"/>
              <a:t>competitive advantage?</a:t>
            </a:r>
          </a:p>
          <a:p>
            <a:r>
              <a:rPr lang="en-US" dirty="0" smtClean="0"/>
              <a:t>risks/challenges?</a:t>
            </a:r>
            <a:endParaRPr lang="en-US" dirty="0"/>
          </a:p>
        </p:txBody>
      </p:sp>
      <p:grpSp>
        <p:nvGrpSpPr>
          <p:cNvPr id="13" name="Group 19"/>
          <p:cNvGrpSpPr/>
          <p:nvPr/>
        </p:nvGrpSpPr>
        <p:grpSpPr>
          <a:xfrm>
            <a:off x="-35602" y="5867400"/>
            <a:ext cx="8036602" cy="990600"/>
            <a:chOff x="-35602" y="0"/>
            <a:chExt cx="8036602" cy="990600"/>
          </a:xfrm>
        </p:grpSpPr>
        <p:sp>
          <p:nvSpPr>
            <p:cNvPr id="14" name="Rectangle 13">
              <a:extLst>
                <a:ext uri="{FF2B5EF4-FFF2-40B4-BE49-F238E27FC236}">
                  <a16:creationId xmlns="" xmlns:a16="http://schemas.microsoft.com/office/drawing/2014/main" id="{BA25739E-0043-4FED-BB65-7CDC16393394}"/>
                </a:ext>
              </a:extLst>
            </p:cNvPr>
            <p:cNvSpPr/>
            <p:nvPr/>
          </p:nvSpPr>
          <p:spPr>
            <a:xfrm>
              <a:off x="-35602" y="0"/>
              <a:ext cx="4607602" cy="990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p>
          </p:txBody>
        </p:sp>
        <p:sp>
          <p:nvSpPr>
            <p:cNvPr id="15" name="Rectangle 14">
              <a:extLst>
                <a:ext uri="{FF2B5EF4-FFF2-40B4-BE49-F238E27FC236}">
                  <a16:creationId xmlns="" xmlns:a16="http://schemas.microsoft.com/office/drawing/2014/main" id="{D87D817A-5624-4FD5-B601-C756ADA57A32}"/>
                </a:ext>
              </a:extLst>
            </p:cNvPr>
            <p:cNvSpPr/>
            <p:nvPr/>
          </p:nvSpPr>
          <p:spPr>
            <a:xfrm>
              <a:off x="4572000" y="0"/>
              <a:ext cx="1905000" cy="990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16" name="Rectangle 15">
              <a:extLst>
                <a:ext uri="{FF2B5EF4-FFF2-40B4-BE49-F238E27FC236}">
                  <a16:creationId xmlns="" xmlns:a16="http://schemas.microsoft.com/office/drawing/2014/main" id="{E01349DB-8F03-49DC-8DE6-575B70055CF2}"/>
                </a:ext>
              </a:extLst>
            </p:cNvPr>
            <p:cNvSpPr/>
            <p:nvPr/>
          </p:nvSpPr>
          <p:spPr>
            <a:xfrm>
              <a:off x="6477000" y="0"/>
              <a:ext cx="1524000" cy="990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grpSp>
      <p:sp>
        <p:nvSpPr>
          <p:cNvPr id="17" name="Rectangle 16">
            <a:extLst>
              <a:ext uri="{FF2B5EF4-FFF2-40B4-BE49-F238E27FC236}">
                <a16:creationId xmlns="" xmlns:a16="http://schemas.microsoft.com/office/drawing/2014/main" id="{ABC65953-A33E-4E9A-8096-A59E9F85ACEA}"/>
              </a:ext>
            </a:extLst>
          </p:cNvPr>
          <p:cNvSpPr/>
          <p:nvPr/>
        </p:nvSpPr>
        <p:spPr>
          <a:xfrm>
            <a:off x="8001000" y="5867400"/>
            <a:ext cx="1143000" cy="9906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   </a:t>
            </a:r>
            <a:endParaRPr lang="en-US" sz="3200" b="1" dirty="0"/>
          </a:p>
        </p:txBody>
      </p:sp>
      <p:sp>
        <p:nvSpPr>
          <p:cNvPr id="18" name="TextBox 17"/>
          <p:cNvSpPr txBox="1"/>
          <p:nvPr/>
        </p:nvSpPr>
        <p:spPr>
          <a:xfrm>
            <a:off x="228600" y="6096000"/>
            <a:ext cx="1810111" cy="584775"/>
          </a:xfrm>
          <a:prstGeom prst="rect">
            <a:avLst/>
          </a:prstGeom>
          <a:noFill/>
        </p:spPr>
        <p:txBody>
          <a:bodyPr wrap="none" rtlCol="0">
            <a:spAutoFit/>
          </a:bodyPr>
          <a:lstStyle/>
          <a:p>
            <a:r>
              <a:rPr lang="en-US" sz="3200" b="1" dirty="0" smtClean="0">
                <a:solidFill>
                  <a:schemeClr val="bg1"/>
                </a:solidFill>
              </a:rPr>
              <a:t>EXAMPLE</a:t>
            </a:r>
            <a:endParaRPr lang="en-US" sz="3200" b="1" dirty="0">
              <a:solidFill>
                <a:schemeClr val="bg1"/>
              </a:solidFill>
            </a:endParaRPr>
          </a:p>
        </p:txBody>
      </p:sp>
      <p:sp>
        <p:nvSpPr>
          <p:cNvPr id="19" name="TextBox 18"/>
          <p:cNvSpPr txBox="1"/>
          <p:nvPr/>
        </p:nvSpPr>
        <p:spPr>
          <a:xfrm>
            <a:off x="5014207" y="838200"/>
            <a:ext cx="3139193" cy="1754326"/>
          </a:xfrm>
          <a:prstGeom prst="rect">
            <a:avLst/>
          </a:prstGeom>
          <a:noFill/>
        </p:spPr>
        <p:txBody>
          <a:bodyPr wrap="none" rtlCol="0">
            <a:spAutoFit/>
          </a:bodyPr>
          <a:lstStyle/>
          <a:p>
            <a:r>
              <a:rPr lang="en-US" sz="4400" dirty="0" smtClean="0"/>
              <a:t>Soapy Rides</a:t>
            </a:r>
          </a:p>
          <a:p>
            <a:r>
              <a:rPr lang="en-US" sz="3200" i="1" dirty="0" smtClean="0"/>
              <a:t>mobile auto</a:t>
            </a:r>
          </a:p>
          <a:p>
            <a:r>
              <a:rPr lang="en-US" sz="3200" i="1" dirty="0" smtClean="0"/>
              <a:t>detailing business</a:t>
            </a:r>
            <a:endParaRPr lang="en-US" sz="3200" i="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lated image">
            <a:extLst>
              <a:ext uri="{FF2B5EF4-FFF2-40B4-BE49-F238E27FC236}">
                <a16:creationId xmlns="" xmlns:a16="http://schemas.microsoft.com/office/drawing/2014/main" id="{D9D6136C-9CCB-4ADE-94A4-FDD5AB5E39DB}"/>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09600" y="533400"/>
            <a:ext cx="3383260" cy="2029956"/>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3" name="Group 19"/>
          <p:cNvGrpSpPr/>
          <p:nvPr/>
        </p:nvGrpSpPr>
        <p:grpSpPr>
          <a:xfrm>
            <a:off x="-35602" y="5867400"/>
            <a:ext cx="8036602" cy="990600"/>
            <a:chOff x="-35602" y="0"/>
            <a:chExt cx="8036602" cy="990600"/>
          </a:xfrm>
        </p:grpSpPr>
        <p:sp>
          <p:nvSpPr>
            <p:cNvPr id="14" name="Rectangle 13">
              <a:extLst>
                <a:ext uri="{FF2B5EF4-FFF2-40B4-BE49-F238E27FC236}">
                  <a16:creationId xmlns="" xmlns:a16="http://schemas.microsoft.com/office/drawing/2014/main" id="{BA25739E-0043-4FED-BB65-7CDC16393394}"/>
                </a:ext>
              </a:extLst>
            </p:cNvPr>
            <p:cNvSpPr/>
            <p:nvPr/>
          </p:nvSpPr>
          <p:spPr>
            <a:xfrm>
              <a:off x="-35602" y="0"/>
              <a:ext cx="4607602" cy="990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p>
          </p:txBody>
        </p:sp>
        <p:sp>
          <p:nvSpPr>
            <p:cNvPr id="15" name="Rectangle 14">
              <a:extLst>
                <a:ext uri="{FF2B5EF4-FFF2-40B4-BE49-F238E27FC236}">
                  <a16:creationId xmlns="" xmlns:a16="http://schemas.microsoft.com/office/drawing/2014/main" id="{D87D817A-5624-4FD5-B601-C756ADA57A32}"/>
                </a:ext>
              </a:extLst>
            </p:cNvPr>
            <p:cNvSpPr/>
            <p:nvPr/>
          </p:nvSpPr>
          <p:spPr>
            <a:xfrm>
              <a:off x="4572000" y="0"/>
              <a:ext cx="1905000" cy="990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16" name="Rectangle 15">
              <a:extLst>
                <a:ext uri="{FF2B5EF4-FFF2-40B4-BE49-F238E27FC236}">
                  <a16:creationId xmlns="" xmlns:a16="http://schemas.microsoft.com/office/drawing/2014/main" id="{E01349DB-8F03-49DC-8DE6-575B70055CF2}"/>
                </a:ext>
              </a:extLst>
            </p:cNvPr>
            <p:cNvSpPr/>
            <p:nvPr/>
          </p:nvSpPr>
          <p:spPr>
            <a:xfrm>
              <a:off x="6477000" y="0"/>
              <a:ext cx="1524000" cy="990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grpSp>
      <p:sp>
        <p:nvSpPr>
          <p:cNvPr id="17" name="Rectangle 16">
            <a:extLst>
              <a:ext uri="{FF2B5EF4-FFF2-40B4-BE49-F238E27FC236}">
                <a16:creationId xmlns="" xmlns:a16="http://schemas.microsoft.com/office/drawing/2014/main" id="{ABC65953-A33E-4E9A-8096-A59E9F85ACEA}"/>
              </a:ext>
            </a:extLst>
          </p:cNvPr>
          <p:cNvSpPr/>
          <p:nvPr/>
        </p:nvSpPr>
        <p:spPr>
          <a:xfrm>
            <a:off x="8001000" y="5867400"/>
            <a:ext cx="1143000" cy="9906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   </a:t>
            </a:r>
            <a:endParaRPr lang="en-US" sz="3200" b="1" dirty="0"/>
          </a:p>
        </p:txBody>
      </p:sp>
      <p:sp>
        <p:nvSpPr>
          <p:cNvPr id="18" name="TextBox 17"/>
          <p:cNvSpPr txBox="1"/>
          <p:nvPr/>
        </p:nvSpPr>
        <p:spPr>
          <a:xfrm>
            <a:off x="228600" y="6096000"/>
            <a:ext cx="1810111" cy="584775"/>
          </a:xfrm>
          <a:prstGeom prst="rect">
            <a:avLst/>
          </a:prstGeom>
          <a:noFill/>
        </p:spPr>
        <p:txBody>
          <a:bodyPr wrap="none" rtlCol="0">
            <a:spAutoFit/>
          </a:bodyPr>
          <a:lstStyle/>
          <a:p>
            <a:r>
              <a:rPr lang="en-US" sz="3200" b="1" dirty="0" smtClean="0">
                <a:solidFill>
                  <a:schemeClr val="bg1"/>
                </a:solidFill>
              </a:rPr>
              <a:t>EXAMPLE</a:t>
            </a:r>
            <a:endParaRPr lang="en-US" sz="3200" b="1" dirty="0">
              <a:solidFill>
                <a:schemeClr val="bg1"/>
              </a:solidFill>
            </a:endParaRPr>
          </a:p>
        </p:txBody>
      </p:sp>
      <p:sp>
        <p:nvSpPr>
          <p:cNvPr id="20" name="TextBox 19"/>
          <p:cNvSpPr txBox="1"/>
          <p:nvPr/>
        </p:nvSpPr>
        <p:spPr>
          <a:xfrm>
            <a:off x="4450115" y="304800"/>
            <a:ext cx="4008085" cy="2431435"/>
          </a:xfrm>
          <a:prstGeom prst="rect">
            <a:avLst/>
          </a:prstGeom>
          <a:noFill/>
        </p:spPr>
        <p:txBody>
          <a:bodyPr wrap="none" rtlCol="0">
            <a:spAutoFit/>
          </a:bodyPr>
          <a:lstStyle/>
          <a:p>
            <a:r>
              <a:rPr lang="en-US" sz="4400" dirty="0" smtClean="0"/>
              <a:t>Cooper’s Copper</a:t>
            </a:r>
            <a:br>
              <a:rPr lang="en-US" sz="4400" dirty="0" smtClean="0"/>
            </a:br>
            <a:r>
              <a:rPr lang="en-US" sz="4400" dirty="0" smtClean="0"/>
              <a:t>Cleaner</a:t>
            </a:r>
          </a:p>
          <a:p>
            <a:r>
              <a:rPr lang="en-US" sz="3200" i="1" dirty="0" smtClean="0"/>
              <a:t>metal cleaner</a:t>
            </a:r>
          </a:p>
          <a:p>
            <a:r>
              <a:rPr lang="en-US" sz="3200" i="1" dirty="0" smtClean="0"/>
              <a:t>proprietary formula</a:t>
            </a:r>
            <a:endParaRPr lang="en-US" sz="3200" i="1" dirty="0"/>
          </a:p>
        </p:txBody>
      </p:sp>
      <p:sp>
        <p:nvSpPr>
          <p:cNvPr id="22" name="Content Placeholder 19"/>
          <p:cNvSpPr txBox="1">
            <a:spLocks/>
          </p:cNvSpPr>
          <p:nvPr/>
        </p:nvSpPr>
        <p:spPr>
          <a:xfrm>
            <a:off x="457200" y="3124200"/>
            <a:ext cx="8229600" cy="2590800"/>
          </a:xfrm>
          <a:prstGeom prst="rect">
            <a:avLst/>
          </a:prstGeom>
        </p:spPr>
        <p:txBody>
          <a:bodyPr>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smtClean="0">
                <a:ln>
                  <a:noFill/>
                </a:ln>
                <a:solidFill>
                  <a:schemeClr val="tx1"/>
                </a:solidFill>
                <a:effectLst/>
                <a:uLnTx/>
                <a:uFillTx/>
                <a:latin typeface="+mn-lt"/>
                <a:ea typeface="+mn-ea"/>
                <a:cs typeface="+mn-cs"/>
              </a:rPr>
              <a:t>service or product?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smtClean="0">
                <a:ln>
                  <a:noFill/>
                </a:ln>
                <a:solidFill>
                  <a:schemeClr val="tx1"/>
                </a:solidFill>
                <a:effectLst/>
                <a:uLnTx/>
                <a:uFillTx/>
                <a:latin typeface="+mn-lt"/>
                <a:ea typeface="+mn-ea"/>
                <a:cs typeface="+mn-cs"/>
              </a:rPr>
              <a:t>customer problem/need/want?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smtClean="0">
                <a:ln>
                  <a:noFill/>
                </a:ln>
                <a:solidFill>
                  <a:schemeClr val="tx1"/>
                </a:solidFill>
                <a:effectLst/>
                <a:uLnTx/>
                <a:uFillTx/>
                <a:latin typeface="+mn-lt"/>
                <a:ea typeface="+mn-ea"/>
                <a:cs typeface="+mn-cs"/>
              </a:rPr>
              <a:t>alternatives?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smtClean="0">
                <a:ln>
                  <a:noFill/>
                </a:ln>
                <a:solidFill>
                  <a:schemeClr val="tx1"/>
                </a:solidFill>
                <a:effectLst/>
                <a:uLnTx/>
                <a:uFillTx/>
                <a:latin typeface="+mn-lt"/>
                <a:ea typeface="+mn-ea"/>
                <a:cs typeface="+mn-cs"/>
              </a:rPr>
              <a:t>competitive advantage?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smtClean="0">
                <a:ln>
                  <a:noFill/>
                </a:ln>
                <a:solidFill>
                  <a:schemeClr val="tx1"/>
                </a:solidFill>
                <a:effectLst/>
                <a:uLnTx/>
                <a:uFillTx/>
                <a:latin typeface="+mn-lt"/>
                <a:ea typeface="+mn-ea"/>
                <a:cs typeface="+mn-cs"/>
              </a:rPr>
              <a:t>risks/challenges?</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7" name="Picture 7" descr="Crowd Human Silhouettes Personal Group Of"/>
          <p:cNvPicPr>
            <a:picLocks noChangeAspect="1" noChangeArrowheads="1"/>
          </p:cNvPicPr>
          <p:nvPr/>
        </p:nvPicPr>
        <p:blipFill>
          <a:blip r:embed="rId3" cstate="print"/>
          <a:srcRect/>
          <a:stretch>
            <a:fillRect/>
          </a:stretch>
        </p:blipFill>
        <p:spPr bwMode="auto">
          <a:xfrm>
            <a:off x="4724400" y="1752600"/>
            <a:ext cx="3048000" cy="2032001"/>
          </a:xfrm>
          <a:prstGeom prst="rect">
            <a:avLst/>
          </a:prstGeom>
          <a:noFill/>
        </p:spPr>
      </p:pic>
      <p:sp>
        <p:nvSpPr>
          <p:cNvPr id="2" name="Title 1"/>
          <p:cNvSpPr>
            <a:spLocks noGrp="1"/>
          </p:cNvSpPr>
          <p:nvPr>
            <p:ph type="title"/>
          </p:nvPr>
        </p:nvSpPr>
        <p:spPr>
          <a:xfrm>
            <a:off x="304800" y="1066800"/>
            <a:ext cx="8458200" cy="1143000"/>
          </a:xfrm>
        </p:spPr>
        <p:txBody>
          <a:bodyPr>
            <a:noAutofit/>
          </a:bodyPr>
          <a:lstStyle/>
          <a:p>
            <a:r>
              <a:rPr lang="en-US" sz="4000" b="1" dirty="0" smtClean="0"/>
              <a:t>Who Will Buy Your Product or Service?</a:t>
            </a:r>
            <a:endParaRPr lang="en-US" sz="4000" b="1" dirty="0"/>
          </a:p>
        </p:txBody>
      </p:sp>
      <p:grpSp>
        <p:nvGrpSpPr>
          <p:cNvPr id="20" name="Group 19"/>
          <p:cNvGrpSpPr/>
          <p:nvPr/>
        </p:nvGrpSpPr>
        <p:grpSpPr>
          <a:xfrm>
            <a:off x="-35602" y="0"/>
            <a:ext cx="8036602" cy="990600"/>
            <a:chOff x="-35602" y="0"/>
            <a:chExt cx="8036602" cy="990600"/>
          </a:xfrm>
        </p:grpSpPr>
        <p:sp>
          <p:nvSpPr>
            <p:cNvPr id="21" name="Rectangle 20">
              <a:extLst>
                <a:ext uri="{FF2B5EF4-FFF2-40B4-BE49-F238E27FC236}">
                  <a16:creationId xmlns="" xmlns:a16="http://schemas.microsoft.com/office/drawing/2014/main" id="{BA25739E-0043-4FED-BB65-7CDC16393394}"/>
                </a:ext>
              </a:extLst>
            </p:cNvPr>
            <p:cNvSpPr/>
            <p:nvPr/>
          </p:nvSpPr>
          <p:spPr>
            <a:xfrm>
              <a:off x="-35602" y="0"/>
              <a:ext cx="4607602" cy="9906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p>
          </p:txBody>
        </p:sp>
        <p:sp>
          <p:nvSpPr>
            <p:cNvPr id="22" name="Rectangle 21">
              <a:extLst>
                <a:ext uri="{FF2B5EF4-FFF2-40B4-BE49-F238E27FC236}">
                  <a16:creationId xmlns="" xmlns:a16="http://schemas.microsoft.com/office/drawing/2014/main" id="{D87D817A-5624-4FD5-B601-C756ADA57A32}"/>
                </a:ext>
              </a:extLst>
            </p:cNvPr>
            <p:cNvSpPr/>
            <p:nvPr/>
          </p:nvSpPr>
          <p:spPr>
            <a:xfrm>
              <a:off x="4572000" y="0"/>
              <a:ext cx="1905000" cy="9906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23" name="Rectangle 22">
              <a:extLst>
                <a:ext uri="{FF2B5EF4-FFF2-40B4-BE49-F238E27FC236}">
                  <a16:creationId xmlns="" xmlns:a16="http://schemas.microsoft.com/office/drawing/2014/main" id="{E01349DB-8F03-49DC-8DE6-575B70055CF2}"/>
                </a:ext>
              </a:extLst>
            </p:cNvPr>
            <p:cNvSpPr/>
            <p:nvPr/>
          </p:nvSpPr>
          <p:spPr>
            <a:xfrm>
              <a:off x="6477000" y="0"/>
              <a:ext cx="1524000" cy="9906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grpSp>
      <p:sp>
        <p:nvSpPr>
          <p:cNvPr id="24" name="Rectangle 23">
            <a:extLst>
              <a:ext uri="{FF2B5EF4-FFF2-40B4-BE49-F238E27FC236}">
                <a16:creationId xmlns="" xmlns:a16="http://schemas.microsoft.com/office/drawing/2014/main" id="{ABC65953-A33E-4E9A-8096-A59E9F85ACEA}"/>
              </a:ext>
            </a:extLst>
          </p:cNvPr>
          <p:cNvSpPr/>
          <p:nvPr/>
        </p:nvSpPr>
        <p:spPr>
          <a:xfrm>
            <a:off x="8001000" y="0"/>
            <a:ext cx="1143000" cy="990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   </a:t>
            </a:r>
            <a:r>
              <a:rPr lang="en-US" sz="3600" b="1" dirty="0" smtClean="0"/>
              <a:t>5</a:t>
            </a:r>
            <a:endParaRPr lang="en-US" sz="3200" b="1" dirty="0"/>
          </a:p>
        </p:txBody>
      </p:sp>
      <p:sp>
        <p:nvSpPr>
          <p:cNvPr id="25" name="TextBox 24"/>
          <p:cNvSpPr txBox="1"/>
          <p:nvPr/>
        </p:nvSpPr>
        <p:spPr>
          <a:xfrm>
            <a:off x="228600" y="228600"/>
            <a:ext cx="3187026" cy="584775"/>
          </a:xfrm>
          <a:prstGeom prst="rect">
            <a:avLst/>
          </a:prstGeom>
          <a:noFill/>
        </p:spPr>
        <p:txBody>
          <a:bodyPr wrap="none" rtlCol="0">
            <a:spAutoFit/>
          </a:bodyPr>
          <a:lstStyle/>
          <a:p>
            <a:r>
              <a:rPr lang="en-US" sz="3200" b="1" dirty="0" smtClean="0">
                <a:solidFill>
                  <a:schemeClr val="bg1"/>
                </a:solidFill>
              </a:rPr>
              <a:t>YOUR CUSTOMER</a:t>
            </a:r>
            <a:endParaRPr lang="en-US" sz="3200" b="1" dirty="0">
              <a:solidFill>
                <a:schemeClr val="bg1"/>
              </a:solidFill>
            </a:endParaRPr>
          </a:p>
        </p:txBody>
      </p:sp>
      <p:sp>
        <p:nvSpPr>
          <p:cNvPr id="26" name="Content Placeholder 25"/>
          <p:cNvSpPr>
            <a:spLocks noGrp="1"/>
          </p:cNvSpPr>
          <p:nvPr>
            <p:ph idx="1"/>
          </p:nvPr>
        </p:nvSpPr>
        <p:spPr>
          <a:xfrm>
            <a:off x="457200" y="2057400"/>
            <a:ext cx="4572000" cy="3733800"/>
          </a:xfrm>
        </p:spPr>
        <p:txBody>
          <a:bodyPr>
            <a:normAutofit lnSpcReduction="10000"/>
          </a:bodyPr>
          <a:lstStyle/>
          <a:p>
            <a:r>
              <a:rPr lang="en-US" dirty="0" smtClean="0"/>
              <a:t>End Users</a:t>
            </a:r>
          </a:p>
          <a:p>
            <a:pPr lvl="1"/>
            <a:r>
              <a:rPr lang="en-US" sz="2600" b="1" i="1" dirty="0" smtClean="0">
                <a:solidFill>
                  <a:schemeClr val="tx1">
                    <a:lumMod val="50000"/>
                    <a:lumOff val="50000"/>
                  </a:schemeClr>
                </a:solidFill>
              </a:rPr>
              <a:t>working moms</a:t>
            </a:r>
          </a:p>
          <a:p>
            <a:pPr lvl="1"/>
            <a:r>
              <a:rPr lang="en-US" sz="2600" b="1" i="1" dirty="0" smtClean="0">
                <a:solidFill>
                  <a:schemeClr val="tx1">
                    <a:lumMod val="50000"/>
                    <a:lumOff val="50000"/>
                  </a:schemeClr>
                </a:solidFill>
              </a:rPr>
              <a:t>auto mechanics</a:t>
            </a:r>
          </a:p>
          <a:p>
            <a:pPr lvl="1"/>
            <a:r>
              <a:rPr lang="en-US" sz="2600" b="1" i="1" dirty="0" smtClean="0">
                <a:solidFill>
                  <a:schemeClr val="tx1">
                    <a:lumMod val="50000"/>
                    <a:lumOff val="50000"/>
                  </a:schemeClr>
                </a:solidFill>
              </a:rPr>
              <a:t>jewelry crafters</a:t>
            </a:r>
          </a:p>
          <a:p>
            <a:r>
              <a:rPr lang="en-US" dirty="0" smtClean="0"/>
              <a:t>Businesses</a:t>
            </a:r>
          </a:p>
          <a:p>
            <a:pPr lvl="1"/>
            <a:r>
              <a:rPr lang="en-US" sz="2600" b="1" i="1" dirty="0" smtClean="0">
                <a:solidFill>
                  <a:schemeClr val="tx1">
                    <a:lumMod val="50000"/>
                    <a:lumOff val="50000"/>
                  </a:schemeClr>
                </a:solidFill>
              </a:rPr>
              <a:t>convenience stores</a:t>
            </a:r>
          </a:p>
          <a:p>
            <a:pPr lvl="1"/>
            <a:r>
              <a:rPr lang="en-US" sz="2600" b="1" i="1" dirty="0" smtClean="0">
                <a:solidFill>
                  <a:schemeClr val="tx1">
                    <a:lumMod val="50000"/>
                    <a:lumOff val="50000"/>
                  </a:schemeClr>
                </a:solidFill>
              </a:rPr>
              <a:t>HR departments</a:t>
            </a:r>
          </a:p>
          <a:p>
            <a:pPr lvl="1"/>
            <a:r>
              <a:rPr lang="en-US" sz="2600" b="1" i="1" dirty="0" smtClean="0">
                <a:solidFill>
                  <a:schemeClr val="tx1">
                    <a:lumMod val="50000"/>
                    <a:lumOff val="50000"/>
                  </a:schemeClr>
                </a:solidFill>
              </a:rPr>
              <a:t>government agencies</a:t>
            </a:r>
            <a:endParaRPr lang="en-US" sz="2600" b="1" i="1" dirty="0">
              <a:solidFill>
                <a:schemeClr val="tx1">
                  <a:lumMod val="50000"/>
                  <a:lumOff val="50000"/>
                </a:schemeClr>
              </a:solidFill>
            </a:endParaRPr>
          </a:p>
        </p:txBody>
      </p:sp>
      <p:sp>
        <p:nvSpPr>
          <p:cNvPr id="27" name="TextBox 26"/>
          <p:cNvSpPr txBox="1"/>
          <p:nvPr/>
        </p:nvSpPr>
        <p:spPr>
          <a:xfrm>
            <a:off x="535095" y="5867400"/>
            <a:ext cx="5103705" cy="584775"/>
          </a:xfrm>
          <a:prstGeom prst="rect">
            <a:avLst/>
          </a:prstGeom>
          <a:noFill/>
        </p:spPr>
        <p:txBody>
          <a:bodyPr wrap="none" rtlCol="0">
            <a:spAutoFit/>
          </a:bodyPr>
          <a:lstStyle/>
          <a:p>
            <a:r>
              <a:rPr lang="en-US" sz="3200" i="1" dirty="0" smtClean="0">
                <a:solidFill>
                  <a:schemeClr val="tx2">
                    <a:lumMod val="75000"/>
                  </a:schemeClr>
                </a:solidFill>
              </a:rPr>
              <a:t>these are “</a:t>
            </a:r>
            <a:r>
              <a:rPr lang="en-US" sz="3200" b="1" i="1" dirty="0" smtClean="0">
                <a:solidFill>
                  <a:schemeClr val="tx2">
                    <a:lumMod val="75000"/>
                  </a:schemeClr>
                </a:solidFill>
              </a:rPr>
              <a:t>market segments</a:t>
            </a:r>
            <a:r>
              <a:rPr lang="en-US" sz="3200" i="1" dirty="0" smtClean="0">
                <a:solidFill>
                  <a:schemeClr val="tx2">
                    <a:lumMod val="75000"/>
                  </a:schemeClr>
                </a:solidFill>
              </a:rPr>
              <a:t>”</a:t>
            </a:r>
            <a:endParaRPr lang="en-US" sz="3200" i="1" dirty="0">
              <a:solidFill>
                <a:schemeClr val="tx2">
                  <a:lumMod val="75000"/>
                </a:schemeClr>
              </a:solidFill>
            </a:endParaRPr>
          </a:p>
        </p:txBody>
      </p:sp>
      <p:pic>
        <p:nvPicPr>
          <p:cNvPr id="76805" name="Picture 5" descr="Stores Mall Shop Store Corner Road Shoppin"/>
          <p:cNvPicPr>
            <a:picLocks noChangeAspect="1" noChangeArrowheads="1"/>
          </p:cNvPicPr>
          <p:nvPr/>
        </p:nvPicPr>
        <p:blipFill>
          <a:blip r:embed="rId4" cstate="print"/>
          <a:srcRect/>
          <a:stretch>
            <a:fillRect/>
          </a:stretch>
        </p:blipFill>
        <p:spPr bwMode="auto">
          <a:xfrm>
            <a:off x="5334000" y="4267200"/>
            <a:ext cx="2971800" cy="1797887"/>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885492"/>
            <a:ext cx="7772400" cy="1470025"/>
          </a:xfrm>
        </p:spPr>
        <p:txBody>
          <a:bodyPr/>
          <a:lstStyle/>
          <a:p>
            <a:r>
              <a:rPr lang="en-US" dirty="0"/>
              <a:t>workshop purpose</a:t>
            </a:r>
          </a:p>
        </p:txBody>
      </p:sp>
      <p:sp>
        <p:nvSpPr>
          <p:cNvPr id="5" name="Subtitle 4"/>
          <p:cNvSpPr>
            <a:spLocks noGrp="1"/>
          </p:cNvSpPr>
          <p:nvPr>
            <p:ph type="subTitle" idx="1"/>
          </p:nvPr>
        </p:nvSpPr>
        <p:spPr>
          <a:xfrm>
            <a:off x="1371600" y="4038600"/>
            <a:ext cx="6400800" cy="2202867"/>
          </a:xfrm>
        </p:spPr>
        <p:txBody>
          <a:bodyPr>
            <a:noAutofit/>
          </a:bodyPr>
          <a:lstStyle/>
          <a:p>
            <a:pPr>
              <a:lnSpc>
                <a:spcPct val="94000"/>
              </a:lnSpc>
              <a:spcBef>
                <a:spcPts val="0"/>
              </a:spcBef>
            </a:pPr>
            <a:r>
              <a:rPr lang="en-US" sz="2800" b="1" i="1" dirty="0">
                <a:solidFill>
                  <a:schemeClr val="tx1">
                    <a:lumMod val="50000"/>
                    <a:lumOff val="50000"/>
                  </a:schemeClr>
                </a:solidFill>
              </a:rPr>
              <a:t>understand and develop the</a:t>
            </a:r>
          </a:p>
          <a:p>
            <a:pPr>
              <a:lnSpc>
                <a:spcPct val="94000"/>
              </a:lnSpc>
              <a:spcBef>
                <a:spcPts val="0"/>
              </a:spcBef>
            </a:pPr>
            <a:r>
              <a:rPr lang="en-US" sz="2800" b="1" i="1" dirty="0">
                <a:solidFill>
                  <a:schemeClr val="accent4">
                    <a:lumMod val="50000"/>
                  </a:schemeClr>
                </a:solidFill>
              </a:rPr>
              <a:t>key elements</a:t>
            </a:r>
            <a:r>
              <a:rPr lang="en-US" sz="2800" b="1" i="1" dirty="0">
                <a:solidFill>
                  <a:schemeClr val="tx1">
                    <a:lumMod val="50000"/>
                    <a:lumOff val="50000"/>
                  </a:schemeClr>
                </a:solidFill>
              </a:rPr>
              <a:t> of </a:t>
            </a:r>
          </a:p>
          <a:p>
            <a:pPr>
              <a:lnSpc>
                <a:spcPct val="94000"/>
              </a:lnSpc>
              <a:spcBef>
                <a:spcPts val="0"/>
              </a:spcBef>
            </a:pPr>
            <a:r>
              <a:rPr lang="en-US" sz="2800" b="1" i="1" dirty="0">
                <a:solidFill>
                  <a:schemeClr val="tx1">
                    <a:lumMod val="50000"/>
                    <a:lumOff val="50000"/>
                  </a:schemeClr>
                </a:solidFill>
              </a:rPr>
              <a:t>your </a:t>
            </a:r>
            <a:r>
              <a:rPr lang="en-US" sz="2800" b="1" i="1" dirty="0">
                <a:solidFill>
                  <a:schemeClr val="accent4">
                    <a:lumMod val="50000"/>
                  </a:schemeClr>
                </a:solidFill>
              </a:rPr>
              <a:t>business </a:t>
            </a:r>
            <a:r>
              <a:rPr lang="en-US" sz="2800" b="1" i="1" dirty="0" smtClean="0">
                <a:solidFill>
                  <a:schemeClr val="accent4">
                    <a:lumMod val="50000"/>
                  </a:schemeClr>
                </a:solidFill>
              </a:rPr>
              <a:t>strategy</a:t>
            </a:r>
          </a:p>
          <a:p>
            <a:pPr>
              <a:lnSpc>
                <a:spcPct val="94000"/>
              </a:lnSpc>
              <a:spcBef>
                <a:spcPts val="0"/>
              </a:spcBef>
            </a:pPr>
            <a:endParaRPr lang="en-US" sz="2800" b="1" i="1" dirty="0" smtClean="0">
              <a:solidFill>
                <a:schemeClr val="tx1">
                  <a:lumMod val="50000"/>
                  <a:lumOff val="50000"/>
                </a:schemeClr>
              </a:solidFill>
            </a:endParaRPr>
          </a:p>
          <a:p>
            <a:pPr>
              <a:lnSpc>
                <a:spcPct val="94000"/>
              </a:lnSpc>
              <a:spcBef>
                <a:spcPts val="0"/>
              </a:spcBef>
            </a:pPr>
            <a:r>
              <a:rPr lang="en-US" sz="2800" b="1" i="1" dirty="0" smtClean="0">
                <a:solidFill>
                  <a:schemeClr val="tx1">
                    <a:lumMod val="50000"/>
                    <a:lumOff val="50000"/>
                  </a:schemeClr>
                </a:solidFill>
              </a:rPr>
              <a:t>determine whether your</a:t>
            </a:r>
          </a:p>
          <a:p>
            <a:pPr>
              <a:lnSpc>
                <a:spcPct val="94000"/>
              </a:lnSpc>
              <a:spcBef>
                <a:spcPts val="0"/>
              </a:spcBef>
            </a:pPr>
            <a:r>
              <a:rPr lang="en-US" sz="2800" b="1" i="1" dirty="0" smtClean="0">
                <a:solidFill>
                  <a:schemeClr val="accent4">
                    <a:lumMod val="50000"/>
                  </a:schemeClr>
                </a:solidFill>
              </a:rPr>
              <a:t>business model </a:t>
            </a:r>
            <a:r>
              <a:rPr lang="en-US" sz="2800" b="1" i="1" dirty="0" smtClean="0">
                <a:solidFill>
                  <a:schemeClr val="tx1">
                    <a:lumMod val="50000"/>
                    <a:lumOff val="50000"/>
                  </a:schemeClr>
                </a:solidFill>
              </a:rPr>
              <a:t>is </a:t>
            </a:r>
            <a:r>
              <a:rPr lang="en-US" sz="2800" b="1" i="1" dirty="0" smtClean="0">
                <a:solidFill>
                  <a:schemeClr val="accent4">
                    <a:lumMod val="50000"/>
                  </a:schemeClr>
                </a:solidFill>
              </a:rPr>
              <a:t>viable</a:t>
            </a:r>
            <a:endParaRPr lang="en-US" sz="2800" b="1" i="1" dirty="0">
              <a:solidFill>
                <a:schemeClr val="accent4">
                  <a:lumMod val="50000"/>
                </a:schemeClr>
              </a:solidFill>
            </a:endParaRPr>
          </a:p>
        </p:txBody>
      </p:sp>
      <p:pic>
        <p:nvPicPr>
          <p:cNvPr id="2050" name="Picture 2" descr="Related image">
            <a:extLst>
              <a:ext uri="{FF2B5EF4-FFF2-40B4-BE49-F238E27FC236}">
                <a16:creationId xmlns="" xmlns:a16="http://schemas.microsoft.com/office/drawing/2014/main" id="{E57D9218-BC6A-4416-A1D2-5D6B254E3B63}"/>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14600" y="494113"/>
            <a:ext cx="4114800" cy="267462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66800"/>
            <a:ext cx="8686800" cy="1143000"/>
          </a:xfrm>
        </p:spPr>
        <p:txBody>
          <a:bodyPr>
            <a:noAutofit/>
          </a:bodyPr>
          <a:lstStyle/>
          <a:p>
            <a:r>
              <a:rPr lang="en-US" sz="3600" b="1" dirty="0" smtClean="0"/>
              <a:t>How Do You Define Each Market Segment?</a:t>
            </a:r>
            <a:endParaRPr lang="en-US" sz="3600" b="1" dirty="0"/>
          </a:p>
        </p:txBody>
      </p:sp>
      <p:sp>
        <p:nvSpPr>
          <p:cNvPr id="3" name="Content Placeholder 2"/>
          <p:cNvSpPr>
            <a:spLocks noGrp="1"/>
          </p:cNvSpPr>
          <p:nvPr>
            <p:ph idx="1"/>
          </p:nvPr>
        </p:nvSpPr>
        <p:spPr>
          <a:xfrm>
            <a:off x="457200" y="2255837"/>
            <a:ext cx="8229600" cy="4525963"/>
          </a:xfrm>
        </p:spPr>
        <p:txBody>
          <a:bodyPr>
            <a:noAutofit/>
          </a:bodyPr>
          <a:lstStyle/>
          <a:p>
            <a:r>
              <a:rPr lang="en-US" sz="3000" dirty="0"/>
              <a:t>By Demographics</a:t>
            </a:r>
          </a:p>
          <a:p>
            <a:pPr lvl="1"/>
            <a:r>
              <a:rPr lang="en-US" sz="2400" b="1" i="1" dirty="0">
                <a:solidFill>
                  <a:schemeClr val="tx1">
                    <a:lumMod val="50000"/>
                    <a:lumOff val="50000"/>
                  </a:schemeClr>
                </a:solidFill>
              </a:rPr>
              <a:t>age, gender, income level</a:t>
            </a:r>
          </a:p>
          <a:p>
            <a:r>
              <a:rPr lang="en-US" sz="3000" dirty="0"/>
              <a:t>By Where You Find Them</a:t>
            </a:r>
          </a:p>
          <a:p>
            <a:pPr lvl="1"/>
            <a:r>
              <a:rPr lang="en-US" sz="2400" b="1" i="1" dirty="0">
                <a:solidFill>
                  <a:schemeClr val="tx1">
                    <a:lumMod val="50000"/>
                    <a:lumOff val="50000"/>
                  </a:schemeClr>
                </a:solidFill>
              </a:rPr>
              <a:t>where they </a:t>
            </a:r>
            <a:r>
              <a:rPr lang="en-US" sz="2400" b="1" i="1" dirty="0" smtClean="0">
                <a:solidFill>
                  <a:schemeClr val="tx1">
                    <a:lumMod val="50000"/>
                    <a:lumOff val="50000"/>
                  </a:schemeClr>
                </a:solidFill>
              </a:rPr>
              <a:t>live/work/shop</a:t>
            </a:r>
          </a:p>
          <a:p>
            <a:pPr lvl="1"/>
            <a:r>
              <a:rPr lang="en-US" sz="2400" b="1" i="1" dirty="0" smtClean="0">
                <a:solidFill>
                  <a:schemeClr val="tx1">
                    <a:lumMod val="50000"/>
                    <a:lumOff val="50000"/>
                  </a:schemeClr>
                </a:solidFill>
              </a:rPr>
              <a:t>urban or rural</a:t>
            </a:r>
            <a:endParaRPr lang="en-US" sz="2400" b="1" i="1" dirty="0">
              <a:solidFill>
                <a:schemeClr val="tx1">
                  <a:lumMod val="50000"/>
                  <a:lumOff val="50000"/>
                </a:schemeClr>
              </a:solidFill>
            </a:endParaRPr>
          </a:p>
          <a:p>
            <a:pPr lvl="1"/>
            <a:r>
              <a:rPr lang="en-US" sz="2400" b="1" i="1" dirty="0">
                <a:solidFill>
                  <a:schemeClr val="tx1">
                    <a:lumMod val="50000"/>
                    <a:lumOff val="50000"/>
                  </a:schemeClr>
                </a:solidFill>
              </a:rPr>
              <a:t>online (where and when?)</a:t>
            </a:r>
          </a:p>
          <a:p>
            <a:pPr lvl="1"/>
            <a:r>
              <a:rPr lang="en-US" sz="2400" b="1" i="1" dirty="0">
                <a:solidFill>
                  <a:schemeClr val="tx1">
                    <a:lumMod val="50000"/>
                    <a:lumOff val="50000"/>
                  </a:schemeClr>
                </a:solidFill>
              </a:rPr>
              <a:t>how do you find that out?</a:t>
            </a:r>
          </a:p>
          <a:p>
            <a:r>
              <a:rPr lang="en-US" sz="3000" dirty="0"/>
              <a:t>By Special Interest</a:t>
            </a:r>
          </a:p>
          <a:p>
            <a:pPr lvl="1"/>
            <a:r>
              <a:rPr lang="en-US" sz="2400" b="1" i="1" dirty="0">
                <a:solidFill>
                  <a:schemeClr val="tx1">
                    <a:lumMod val="50000"/>
                    <a:lumOff val="50000"/>
                  </a:schemeClr>
                </a:solidFill>
              </a:rPr>
              <a:t>model railroads, special needs children, online gaming</a:t>
            </a:r>
          </a:p>
        </p:txBody>
      </p:sp>
      <p:pic>
        <p:nvPicPr>
          <p:cNvPr id="10242" name="Picture 2" descr="Image result for retail customer">
            <a:extLst>
              <a:ext uri="{FF2B5EF4-FFF2-40B4-BE49-F238E27FC236}">
                <a16:creationId xmlns="" xmlns:a16="http://schemas.microsoft.com/office/drawing/2014/main" id="{5CA56F1F-1232-4D96-B0EB-9B81C9D644E4}"/>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135042" y="2395537"/>
            <a:ext cx="3437458" cy="2709863"/>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35602" y="0"/>
            <a:ext cx="8036602" cy="990600"/>
            <a:chOff x="-35602" y="0"/>
            <a:chExt cx="8036602" cy="990600"/>
          </a:xfrm>
        </p:grpSpPr>
        <p:sp>
          <p:nvSpPr>
            <p:cNvPr id="12" name="Rectangle 11">
              <a:extLst>
                <a:ext uri="{FF2B5EF4-FFF2-40B4-BE49-F238E27FC236}">
                  <a16:creationId xmlns="" xmlns:a16="http://schemas.microsoft.com/office/drawing/2014/main" id="{BA25739E-0043-4FED-BB65-7CDC16393394}"/>
                </a:ext>
              </a:extLst>
            </p:cNvPr>
            <p:cNvSpPr/>
            <p:nvPr/>
          </p:nvSpPr>
          <p:spPr>
            <a:xfrm>
              <a:off x="-35602" y="0"/>
              <a:ext cx="4607602" cy="9906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p>
          </p:txBody>
        </p:sp>
        <p:sp>
          <p:nvSpPr>
            <p:cNvPr id="13" name="Rectangle 12">
              <a:extLst>
                <a:ext uri="{FF2B5EF4-FFF2-40B4-BE49-F238E27FC236}">
                  <a16:creationId xmlns="" xmlns:a16="http://schemas.microsoft.com/office/drawing/2014/main" id="{D87D817A-5624-4FD5-B601-C756ADA57A32}"/>
                </a:ext>
              </a:extLst>
            </p:cNvPr>
            <p:cNvSpPr/>
            <p:nvPr/>
          </p:nvSpPr>
          <p:spPr>
            <a:xfrm>
              <a:off x="4572000" y="0"/>
              <a:ext cx="1905000" cy="9906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14" name="Rectangle 13">
              <a:extLst>
                <a:ext uri="{FF2B5EF4-FFF2-40B4-BE49-F238E27FC236}">
                  <a16:creationId xmlns="" xmlns:a16="http://schemas.microsoft.com/office/drawing/2014/main" id="{E01349DB-8F03-49DC-8DE6-575B70055CF2}"/>
                </a:ext>
              </a:extLst>
            </p:cNvPr>
            <p:cNvSpPr/>
            <p:nvPr/>
          </p:nvSpPr>
          <p:spPr>
            <a:xfrm>
              <a:off x="6477000" y="0"/>
              <a:ext cx="1524000" cy="9906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grpSp>
      <p:sp>
        <p:nvSpPr>
          <p:cNvPr id="15" name="Rectangle 14">
            <a:extLst>
              <a:ext uri="{FF2B5EF4-FFF2-40B4-BE49-F238E27FC236}">
                <a16:creationId xmlns="" xmlns:a16="http://schemas.microsoft.com/office/drawing/2014/main" id="{ABC65953-A33E-4E9A-8096-A59E9F85ACEA}"/>
              </a:ext>
            </a:extLst>
          </p:cNvPr>
          <p:cNvSpPr/>
          <p:nvPr/>
        </p:nvSpPr>
        <p:spPr>
          <a:xfrm>
            <a:off x="8001000" y="0"/>
            <a:ext cx="1143000" cy="990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   </a:t>
            </a:r>
            <a:r>
              <a:rPr lang="en-US" sz="3600" b="1" dirty="0" smtClean="0"/>
              <a:t>5</a:t>
            </a:r>
            <a:endParaRPr lang="en-US" sz="3200" b="1" dirty="0"/>
          </a:p>
        </p:txBody>
      </p:sp>
      <p:sp>
        <p:nvSpPr>
          <p:cNvPr id="16" name="TextBox 15"/>
          <p:cNvSpPr txBox="1"/>
          <p:nvPr/>
        </p:nvSpPr>
        <p:spPr>
          <a:xfrm>
            <a:off x="228600" y="228600"/>
            <a:ext cx="3187026" cy="584775"/>
          </a:xfrm>
          <a:prstGeom prst="rect">
            <a:avLst/>
          </a:prstGeom>
          <a:noFill/>
        </p:spPr>
        <p:txBody>
          <a:bodyPr wrap="none" rtlCol="0">
            <a:spAutoFit/>
          </a:bodyPr>
          <a:lstStyle/>
          <a:p>
            <a:r>
              <a:rPr lang="en-US" sz="3200" b="1" dirty="0" smtClean="0">
                <a:solidFill>
                  <a:schemeClr val="bg1"/>
                </a:solidFill>
              </a:rPr>
              <a:t>YOUR CUSTOMER</a:t>
            </a:r>
            <a:endParaRPr lang="en-US" sz="3200" b="1" dirty="0">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elated image">
            <a:extLst>
              <a:ext uri="{FF2B5EF4-FFF2-40B4-BE49-F238E27FC236}">
                <a16:creationId xmlns="" xmlns:a16="http://schemas.microsoft.com/office/drawing/2014/main" id="{3554FB39-53C2-44B3-A25C-FA513A79D298}"/>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800600" y="4800600"/>
            <a:ext cx="3962400" cy="1788583"/>
          </a:xfrm>
          <a:prstGeom prst="rect">
            <a:avLst/>
          </a:prstGeom>
          <a:noFill/>
          <a:effectLst>
            <a:outerShdw blurRad="50800" dist="50800" dir="5400000" algn="ctr" rotWithShape="0">
              <a:srgbClr val="000000">
                <a:alpha val="0"/>
              </a:srgbClr>
            </a:outerShdw>
          </a:effectLst>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457200" y="1066800"/>
            <a:ext cx="8229600" cy="1143000"/>
          </a:xfrm>
        </p:spPr>
        <p:txBody>
          <a:bodyPr>
            <a:normAutofit/>
          </a:bodyPr>
          <a:lstStyle/>
          <a:p>
            <a:pPr algn="l"/>
            <a:r>
              <a:rPr lang="en-US" sz="4000" b="1" dirty="0" smtClean="0"/>
              <a:t>Local Customer </a:t>
            </a:r>
            <a:r>
              <a:rPr lang="en-US" sz="4000" b="1" dirty="0"/>
              <a:t>Research</a:t>
            </a:r>
          </a:p>
        </p:txBody>
      </p:sp>
      <p:sp>
        <p:nvSpPr>
          <p:cNvPr id="3" name="Content Placeholder 2"/>
          <p:cNvSpPr>
            <a:spLocks noGrp="1"/>
          </p:cNvSpPr>
          <p:nvPr>
            <p:ph idx="1"/>
          </p:nvPr>
        </p:nvSpPr>
        <p:spPr>
          <a:xfrm>
            <a:off x="838200" y="2057400"/>
            <a:ext cx="7086600" cy="3687763"/>
          </a:xfrm>
        </p:spPr>
        <p:txBody>
          <a:bodyPr>
            <a:noAutofit/>
          </a:bodyPr>
          <a:lstStyle/>
          <a:p>
            <a:r>
              <a:rPr lang="en-US" sz="3000" dirty="0"/>
              <a:t>Drive around town</a:t>
            </a:r>
          </a:p>
          <a:p>
            <a:r>
              <a:rPr lang="en-US" sz="3000" dirty="0"/>
              <a:t>Ask at the Chambers of Commerce</a:t>
            </a:r>
          </a:p>
          <a:p>
            <a:r>
              <a:rPr lang="en-US" sz="2800" dirty="0"/>
              <a:t>Ask town/city/state government offices</a:t>
            </a:r>
            <a:endParaRPr lang="en-US" sz="3000" dirty="0"/>
          </a:p>
          <a:p>
            <a:r>
              <a:rPr lang="en-US" sz="3000" dirty="0"/>
              <a:t>Visit </a:t>
            </a:r>
            <a:r>
              <a:rPr lang="en-US" sz="3000" dirty="0" smtClean="0"/>
              <a:t>local </a:t>
            </a:r>
            <a:r>
              <a:rPr lang="en-US" sz="3000" dirty="0"/>
              <a:t>(or online) clubs, groups, blogs</a:t>
            </a:r>
          </a:p>
          <a:p>
            <a:r>
              <a:rPr lang="en-US" sz="3000" dirty="0"/>
              <a:t>Visit your competitors’ stores, offices, websites, social media</a:t>
            </a:r>
          </a:p>
        </p:txBody>
      </p:sp>
      <p:grpSp>
        <p:nvGrpSpPr>
          <p:cNvPr id="15" name="Group 14"/>
          <p:cNvGrpSpPr/>
          <p:nvPr/>
        </p:nvGrpSpPr>
        <p:grpSpPr>
          <a:xfrm>
            <a:off x="-35602" y="0"/>
            <a:ext cx="8036602" cy="990600"/>
            <a:chOff x="-35602" y="0"/>
            <a:chExt cx="8036602" cy="990600"/>
          </a:xfrm>
        </p:grpSpPr>
        <p:sp>
          <p:nvSpPr>
            <p:cNvPr id="16" name="Rectangle 15">
              <a:extLst>
                <a:ext uri="{FF2B5EF4-FFF2-40B4-BE49-F238E27FC236}">
                  <a16:creationId xmlns="" xmlns:a16="http://schemas.microsoft.com/office/drawing/2014/main" id="{BA25739E-0043-4FED-BB65-7CDC16393394}"/>
                </a:ext>
              </a:extLst>
            </p:cNvPr>
            <p:cNvSpPr/>
            <p:nvPr/>
          </p:nvSpPr>
          <p:spPr>
            <a:xfrm>
              <a:off x="-35602" y="0"/>
              <a:ext cx="4607602" cy="9906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p>
          </p:txBody>
        </p:sp>
        <p:sp>
          <p:nvSpPr>
            <p:cNvPr id="17" name="Rectangle 16">
              <a:extLst>
                <a:ext uri="{FF2B5EF4-FFF2-40B4-BE49-F238E27FC236}">
                  <a16:creationId xmlns="" xmlns:a16="http://schemas.microsoft.com/office/drawing/2014/main" id="{D87D817A-5624-4FD5-B601-C756ADA57A32}"/>
                </a:ext>
              </a:extLst>
            </p:cNvPr>
            <p:cNvSpPr/>
            <p:nvPr/>
          </p:nvSpPr>
          <p:spPr>
            <a:xfrm>
              <a:off x="4572000" y="0"/>
              <a:ext cx="1905000" cy="9906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18" name="Rectangle 17">
              <a:extLst>
                <a:ext uri="{FF2B5EF4-FFF2-40B4-BE49-F238E27FC236}">
                  <a16:creationId xmlns="" xmlns:a16="http://schemas.microsoft.com/office/drawing/2014/main" id="{E01349DB-8F03-49DC-8DE6-575B70055CF2}"/>
                </a:ext>
              </a:extLst>
            </p:cNvPr>
            <p:cNvSpPr/>
            <p:nvPr/>
          </p:nvSpPr>
          <p:spPr>
            <a:xfrm>
              <a:off x="6477000" y="0"/>
              <a:ext cx="1524000" cy="9906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grpSp>
      <p:sp>
        <p:nvSpPr>
          <p:cNvPr id="19" name="Rectangle 18">
            <a:extLst>
              <a:ext uri="{FF2B5EF4-FFF2-40B4-BE49-F238E27FC236}">
                <a16:creationId xmlns="" xmlns:a16="http://schemas.microsoft.com/office/drawing/2014/main" id="{ABC65953-A33E-4E9A-8096-A59E9F85ACEA}"/>
              </a:ext>
            </a:extLst>
          </p:cNvPr>
          <p:cNvSpPr/>
          <p:nvPr/>
        </p:nvSpPr>
        <p:spPr>
          <a:xfrm>
            <a:off x="8001000" y="0"/>
            <a:ext cx="1143000" cy="990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   </a:t>
            </a:r>
            <a:r>
              <a:rPr lang="en-US" sz="3600" b="1" dirty="0" smtClean="0"/>
              <a:t>5</a:t>
            </a:r>
            <a:endParaRPr lang="en-US" sz="3200" b="1" dirty="0"/>
          </a:p>
        </p:txBody>
      </p:sp>
      <p:sp>
        <p:nvSpPr>
          <p:cNvPr id="20" name="TextBox 19"/>
          <p:cNvSpPr txBox="1"/>
          <p:nvPr/>
        </p:nvSpPr>
        <p:spPr>
          <a:xfrm>
            <a:off x="228600" y="228600"/>
            <a:ext cx="3187026" cy="584775"/>
          </a:xfrm>
          <a:prstGeom prst="rect">
            <a:avLst/>
          </a:prstGeom>
          <a:noFill/>
        </p:spPr>
        <p:txBody>
          <a:bodyPr wrap="none" rtlCol="0">
            <a:spAutoFit/>
          </a:bodyPr>
          <a:lstStyle/>
          <a:p>
            <a:r>
              <a:rPr lang="en-US" sz="3200" b="1" dirty="0" smtClean="0">
                <a:solidFill>
                  <a:schemeClr val="bg1"/>
                </a:solidFill>
              </a:rPr>
              <a:t>YOUR CUSTOMER</a:t>
            </a:r>
            <a:endParaRPr lang="en-US" sz="3200" b="1" dirty="0">
              <a:solidFill>
                <a:schemeClr val="bg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normAutofit/>
          </a:bodyPr>
          <a:lstStyle/>
          <a:p>
            <a:r>
              <a:rPr lang="en-US" b="1" dirty="0"/>
              <a:t>Deepen Your Customer Knowledge</a:t>
            </a:r>
          </a:p>
        </p:txBody>
      </p:sp>
      <p:sp>
        <p:nvSpPr>
          <p:cNvPr id="3" name="Content Placeholder 2"/>
          <p:cNvSpPr>
            <a:spLocks noGrp="1"/>
          </p:cNvSpPr>
          <p:nvPr>
            <p:ph idx="1"/>
          </p:nvPr>
        </p:nvSpPr>
        <p:spPr>
          <a:xfrm>
            <a:off x="685800" y="2209800"/>
            <a:ext cx="5410200" cy="3124199"/>
          </a:xfrm>
        </p:spPr>
        <p:txBody>
          <a:bodyPr>
            <a:normAutofit/>
          </a:bodyPr>
          <a:lstStyle/>
          <a:p>
            <a:r>
              <a:rPr lang="en-US" sz="3000" dirty="0" smtClean="0"/>
              <a:t>Industry/Trade </a:t>
            </a:r>
            <a:r>
              <a:rPr lang="en-US" sz="3000" dirty="0"/>
              <a:t>data</a:t>
            </a:r>
          </a:p>
          <a:p>
            <a:r>
              <a:rPr lang="en-US" sz="3000" dirty="0"/>
              <a:t>Industry/Trade mentor</a:t>
            </a:r>
          </a:p>
          <a:p>
            <a:r>
              <a:rPr lang="en-US" sz="3000" dirty="0" smtClean="0"/>
              <a:t>Census &amp; Government data</a:t>
            </a:r>
          </a:p>
          <a:p>
            <a:r>
              <a:rPr lang="en-US" sz="3000" dirty="0" err="1" smtClean="0"/>
              <a:t>SCORE.org</a:t>
            </a:r>
            <a:endParaRPr lang="en-US" sz="3000" dirty="0"/>
          </a:p>
          <a:p>
            <a:r>
              <a:rPr lang="en-US" sz="3000" dirty="0"/>
              <a:t>Library</a:t>
            </a:r>
          </a:p>
        </p:txBody>
      </p:sp>
      <p:pic>
        <p:nvPicPr>
          <p:cNvPr id="1026" name="Picture 2" descr="Related image">
            <a:extLst>
              <a:ext uri="{FF2B5EF4-FFF2-40B4-BE49-F238E27FC236}">
                <a16:creationId xmlns="" xmlns:a16="http://schemas.microsoft.com/office/drawing/2014/main" id="{6971F179-7DD2-4C83-A072-2E3D3C912BD6}"/>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509961" y="3886200"/>
            <a:ext cx="5634039" cy="297180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35602" y="0"/>
            <a:ext cx="8036602" cy="990600"/>
            <a:chOff x="-35602" y="0"/>
            <a:chExt cx="8036602" cy="990600"/>
          </a:xfrm>
        </p:grpSpPr>
        <p:sp>
          <p:nvSpPr>
            <p:cNvPr id="12" name="Rectangle 11">
              <a:extLst>
                <a:ext uri="{FF2B5EF4-FFF2-40B4-BE49-F238E27FC236}">
                  <a16:creationId xmlns="" xmlns:a16="http://schemas.microsoft.com/office/drawing/2014/main" id="{BA25739E-0043-4FED-BB65-7CDC16393394}"/>
                </a:ext>
              </a:extLst>
            </p:cNvPr>
            <p:cNvSpPr/>
            <p:nvPr/>
          </p:nvSpPr>
          <p:spPr>
            <a:xfrm>
              <a:off x="-35602" y="0"/>
              <a:ext cx="4607602" cy="9906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p>
          </p:txBody>
        </p:sp>
        <p:sp>
          <p:nvSpPr>
            <p:cNvPr id="13" name="Rectangle 12">
              <a:extLst>
                <a:ext uri="{FF2B5EF4-FFF2-40B4-BE49-F238E27FC236}">
                  <a16:creationId xmlns="" xmlns:a16="http://schemas.microsoft.com/office/drawing/2014/main" id="{D87D817A-5624-4FD5-B601-C756ADA57A32}"/>
                </a:ext>
              </a:extLst>
            </p:cNvPr>
            <p:cNvSpPr/>
            <p:nvPr/>
          </p:nvSpPr>
          <p:spPr>
            <a:xfrm>
              <a:off x="4572000" y="0"/>
              <a:ext cx="1905000" cy="9906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14" name="Rectangle 13">
              <a:extLst>
                <a:ext uri="{FF2B5EF4-FFF2-40B4-BE49-F238E27FC236}">
                  <a16:creationId xmlns="" xmlns:a16="http://schemas.microsoft.com/office/drawing/2014/main" id="{E01349DB-8F03-49DC-8DE6-575B70055CF2}"/>
                </a:ext>
              </a:extLst>
            </p:cNvPr>
            <p:cNvSpPr/>
            <p:nvPr/>
          </p:nvSpPr>
          <p:spPr>
            <a:xfrm>
              <a:off x="6477000" y="0"/>
              <a:ext cx="1524000" cy="9906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grpSp>
      <p:sp>
        <p:nvSpPr>
          <p:cNvPr id="15" name="Rectangle 14">
            <a:extLst>
              <a:ext uri="{FF2B5EF4-FFF2-40B4-BE49-F238E27FC236}">
                <a16:creationId xmlns="" xmlns:a16="http://schemas.microsoft.com/office/drawing/2014/main" id="{ABC65953-A33E-4E9A-8096-A59E9F85ACEA}"/>
              </a:ext>
            </a:extLst>
          </p:cNvPr>
          <p:cNvSpPr/>
          <p:nvPr/>
        </p:nvSpPr>
        <p:spPr>
          <a:xfrm>
            <a:off x="8001000" y="0"/>
            <a:ext cx="1143000" cy="990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   </a:t>
            </a:r>
            <a:r>
              <a:rPr lang="en-US" sz="3600" b="1" dirty="0" smtClean="0"/>
              <a:t>5</a:t>
            </a:r>
            <a:endParaRPr lang="en-US" sz="3200" b="1" dirty="0"/>
          </a:p>
        </p:txBody>
      </p:sp>
      <p:sp>
        <p:nvSpPr>
          <p:cNvPr id="16" name="TextBox 15"/>
          <p:cNvSpPr txBox="1"/>
          <p:nvPr/>
        </p:nvSpPr>
        <p:spPr>
          <a:xfrm>
            <a:off x="228600" y="228600"/>
            <a:ext cx="3187026" cy="584775"/>
          </a:xfrm>
          <a:prstGeom prst="rect">
            <a:avLst/>
          </a:prstGeom>
          <a:noFill/>
        </p:spPr>
        <p:txBody>
          <a:bodyPr wrap="none" rtlCol="0">
            <a:spAutoFit/>
          </a:bodyPr>
          <a:lstStyle/>
          <a:p>
            <a:r>
              <a:rPr lang="en-US" sz="3200" b="1" dirty="0" smtClean="0">
                <a:solidFill>
                  <a:schemeClr val="bg1"/>
                </a:solidFill>
              </a:rPr>
              <a:t>YOUR CUSTOMER</a:t>
            </a:r>
            <a:endParaRPr lang="en-US" sz="3200" b="1" dirty="0">
              <a:solidFill>
                <a:schemeClr val="bg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normAutofit/>
          </a:bodyPr>
          <a:lstStyle/>
          <a:p>
            <a:pPr algn="l"/>
            <a:r>
              <a:rPr lang="en-US" sz="4000" b="1" dirty="0"/>
              <a:t>Industry Help</a:t>
            </a:r>
          </a:p>
        </p:txBody>
      </p:sp>
      <p:sp>
        <p:nvSpPr>
          <p:cNvPr id="3" name="Content Placeholder 2"/>
          <p:cNvSpPr>
            <a:spLocks noGrp="1"/>
          </p:cNvSpPr>
          <p:nvPr>
            <p:ph idx="1"/>
          </p:nvPr>
        </p:nvSpPr>
        <p:spPr>
          <a:xfrm>
            <a:off x="685800" y="2057400"/>
            <a:ext cx="8229600" cy="3459163"/>
          </a:xfrm>
        </p:spPr>
        <p:txBody>
          <a:bodyPr>
            <a:normAutofit fontScale="92500" lnSpcReduction="10000"/>
          </a:bodyPr>
          <a:lstStyle/>
          <a:p>
            <a:r>
              <a:rPr lang="en-US" sz="3000" dirty="0"/>
              <a:t>National Trade and Professional Associations Directory (NTPAD)</a:t>
            </a:r>
          </a:p>
          <a:p>
            <a:pPr lvl="1"/>
            <a:r>
              <a:rPr lang="en-US" sz="2400" b="1" i="1" dirty="0">
                <a:solidFill>
                  <a:schemeClr val="tx1">
                    <a:lumMod val="50000"/>
                    <a:lumOff val="50000"/>
                  </a:schemeClr>
                </a:solidFill>
              </a:rPr>
              <a:t>lists over 8,000 trade and                                                                      professional organizations</a:t>
            </a:r>
          </a:p>
          <a:p>
            <a:pPr lvl="1">
              <a:spcAft>
                <a:spcPts val="1800"/>
              </a:spcAft>
            </a:pPr>
            <a:r>
              <a:rPr lang="en-US" sz="2400" b="1" i="1" dirty="0">
                <a:solidFill>
                  <a:schemeClr val="tx1">
                    <a:lumMod val="50000"/>
                    <a:lumOff val="50000"/>
                  </a:schemeClr>
                </a:solidFill>
              </a:rPr>
              <a:t>look for this in your library</a:t>
            </a:r>
          </a:p>
          <a:p>
            <a:r>
              <a:rPr lang="en-US" sz="3000" dirty="0"/>
              <a:t>Find a Mentor</a:t>
            </a:r>
          </a:p>
          <a:p>
            <a:pPr lvl="1"/>
            <a:r>
              <a:rPr lang="en-US" sz="2400" b="1" i="1" dirty="0">
                <a:solidFill>
                  <a:schemeClr val="tx1">
                    <a:lumMod val="50000"/>
                    <a:lumOff val="50000"/>
                  </a:schemeClr>
                </a:solidFill>
              </a:rPr>
              <a:t>experienced business person in same industry</a:t>
            </a:r>
          </a:p>
          <a:p>
            <a:pPr lvl="1"/>
            <a:r>
              <a:rPr lang="en-US" sz="2400" b="1" i="1" dirty="0">
                <a:solidFill>
                  <a:schemeClr val="tx1">
                    <a:lumMod val="50000"/>
                    <a:lumOff val="50000"/>
                  </a:schemeClr>
                </a:solidFill>
              </a:rPr>
              <a:t>willing to share knowledge because you do not compete</a:t>
            </a:r>
          </a:p>
        </p:txBody>
      </p:sp>
      <p:pic>
        <p:nvPicPr>
          <p:cNvPr id="4" name="Picture 3">
            <a:extLst>
              <a:ext uri="{FF2B5EF4-FFF2-40B4-BE49-F238E27FC236}">
                <a16:creationId xmlns="" xmlns:a16="http://schemas.microsoft.com/office/drawing/2014/main" id="{CC4D3669-09BF-40FE-A23D-831B29A77720}"/>
              </a:ext>
            </a:extLst>
          </p:cNvPr>
          <p:cNvPicPr>
            <a:picLocks noChangeAspect="1"/>
          </p:cNvPicPr>
          <p:nvPr/>
        </p:nvPicPr>
        <p:blipFill>
          <a:blip r:embed="rId2" cstate="print"/>
          <a:stretch>
            <a:fillRect/>
          </a:stretch>
        </p:blipFill>
        <p:spPr>
          <a:xfrm>
            <a:off x="4840418" y="2914650"/>
            <a:ext cx="3105150" cy="1028700"/>
          </a:xfrm>
          <a:prstGeom prst="rect">
            <a:avLst/>
          </a:prstGeom>
        </p:spPr>
      </p:pic>
      <p:grpSp>
        <p:nvGrpSpPr>
          <p:cNvPr id="10" name="Group 9"/>
          <p:cNvGrpSpPr/>
          <p:nvPr/>
        </p:nvGrpSpPr>
        <p:grpSpPr>
          <a:xfrm>
            <a:off x="-35602" y="0"/>
            <a:ext cx="8036602" cy="990600"/>
            <a:chOff x="-35602" y="0"/>
            <a:chExt cx="8036602" cy="990600"/>
          </a:xfrm>
        </p:grpSpPr>
        <p:sp>
          <p:nvSpPr>
            <p:cNvPr id="11" name="Rectangle 10">
              <a:extLst>
                <a:ext uri="{FF2B5EF4-FFF2-40B4-BE49-F238E27FC236}">
                  <a16:creationId xmlns="" xmlns:a16="http://schemas.microsoft.com/office/drawing/2014/main" id="{BA25739E-0043-4FED-BB65-7CDC16393394}"/>
                </a:ext>
              </a:extLst>
            </p:cNvPr>
            <p:cNvSpPr/>
            <p:nvPr/>
          </p:nvSpPr>
          <p:spPr>
            <a:xfrm>
              <a:off x="-35602" y="0"/>
              <a:ext cx="4607602" cy="9906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p>
          </p:txBody>
        </p:sp>
        <p:sp>
          <p:nvSpPr>
            <p:cNvPr id="12" name="Rectangle 11">
              <a:extLst>
                <a:ext uri="{FF2B5EF4-FFF2-40B4-BE49-F238E27FC236}">
                  <a16:creationId xmlns="" xmlns:a16="http://schemas.microsoft.com/office/drawing/2014/main" id="{D87D817A-5624-4FD5-B601-C756ADA57A32}"/>
                </a:ext>
              </a:extLst>
            </p:cNvPr>
            <p:cNvSpPr/>
            <p:nvPr/>
          </p:nvSpPr>
          <p:spPr>
            <a:xfrm>
              <a:off x="4572000" y="0"/>
              <a:ext cx="1905000" cy="9906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13" name="Rectangle 12">
              <a:extLst>
                <a:ext uri="{FF2B5EF4-FFF2-40B4-BE49-F238E27FC236}">
                  <a16:creationId xmlns="" xmlns:a16="http://schemas.microsoft.com/office/drawing/2014/main" id="{E01349DB-8F03-49DC-8DE6-575B70055CF2}"/>
                </a:ext>
              </a:extLst>
            </p:cNvPr>
            <p:cNvSpPr/>
            <p:nvPr/>
          </p:nvSpPr>
          <p:spPr>
            <a:xfrm>
              <a:off x="6477000" y="0"/>
              <a:ext cx="1524000" cy="9906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grpSp>
      <p:sp>
        <p:nvSpPr>
          <p:cNvPr id="14" name="Rectangle 13">
            <a:extLst>
              <a:ext uri="{FF2B5EF4-FFF2-40B4-BE49-F238E27FC236}">
                <a16:creationId xmlns="" xmlns:a16="http://schemas.microsoft.com/office/drawing/2014/main" id="{ABC65953-A33E-4E9A-8096-A59E9F85ACEA}"/>
              </a:ext>
            </a:extLst>
          </p:cNvPr>
          <p:cNvSpPr/>
          <p:nvPr/>
        </p:nvSpPr>
        <p:spPr>
          <a:xfrm>
            <a:off x="8001000" y="0"/>
            <a:ext cx="1143000" cy="990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   </a:t>
            </a:r>
            <a:r>
              <a:rPr lang="en-US" sz="3600" b="1" dirty="0" smtClean="0"/>
              <a:t>5</a:t>
            </a:r>
            <a:endParaRPr lang="en-US" sz="3200" b="1" dirty="0"/>
          </a:p>
        </p:txBody>
      </p:sp>
      <p:sp>
        <p:nvSpPr>
          <p:cNvPr id="15" name="TextBox 14"/>
          <p:cNvSpPr txBox="1"/>
          <p:nvPr/>
        </p:nvSpPr>
        <p:spPr>
          <a:xfrm>
            <a:off x="228600" y="228600"/>
            <a:ext cx="3187026" cy="584775"/>
          </a:xfrm>
          <a:prstGeom prst="rect">
            <a:avLst/>
          </a:prstGeom>
          <a:noFill/>
        </p:spPr>
        <p:txBody>
          <a:bodyPr wrap="none" rtlCol="0">
            <a:spAutoFit/>
          </a:bodyPr>
          <a:lstStyle/>
          <a:p>
            <a:r>
              <a:rPr lang="en-US" sz="3200" b="1" dirty="0" smtClean="0">
                <a:solidFill>
                  <a:schemeClr val="bg1"/>
                </a:solidFill>
              </a:rPr>
              <a:t>YOUR CUSTOMER</a:t>
            </a:r>
            <a:endParaRPr lang="en-US" sz="3200" b="1" dirty="0">
              <a:solidFill>
                <a:schemeClr val="bg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990600"/>
            <a:ext cx="8229600" cy="1143000"/>
          </a:xfrm>
        </p:spPr>
        <p:txBody>
          <a:bodyPr>
            <a:normAutofit/>
          </a:bodyPr>
          <a:lstStyle/>
          <a:p>
            <a:pPr algn="l"/>
            <a:r>
              <a:rPr lang="en-US" sz="4000" b="1" dirty="0"/>
              <a:t>Census Data</a:t>
            </a:r>
          </a:p>
        </p:txBody>
      </p:sp>
      <p:pic>
        <p:nvPicPr>
          <p:cNvPr id="1027" name="Picture 3"/>
          <p:cNvPicPr>
            <a:picLocks noChangeAspect="1" noChangeArrowheads="1"/>
          </p:cNvPicPr>
          <p:nvPr/>
        </p:nvPicPr>
        <p:blipFill>
          <a:blip r:embed="rId2" cstate="print"/>
          <a:srcRect/>
          <a:stretch>
            <a:fillRect/>
          </a:stretch>
        </p:blipFill>
        <p:spPr bwMode="auto">
          <a:xfrm>
            <a:off x="4114800" y="2438400"/>
            <a:ext cx="4495800" cy="3477521"/>
          </a:xfrm>
          <a:prstGeom prst="rect">
            <a:avLst/>
          </a:prstGeom>
          <a:noFill/>
          <a:ln w="9525">
            <a:noFill/>
            <a:miter lim="800000"/>
            <a:headEnd/>
            <a:tailEnd/>
          </a:ln>
        </p:spPr>
      </p:pic>
      <p:sp>
        <p:nvSpPr>
          <p:cNvPr id="7" name="TextBox 6"/>
          <p:cNvSpPr txBox="1"/>
          <p:nvPr/>
        </p:nvSpPr>
        <p:spPr>
          <a:xfrm>
            <a:off x="457200" y="2245816"/>
            <a:ext cx="3429000" cy="4154984"/>
          </a:xfrm>
          <a:prstGeom prst="rect">
            <a:avLst/>
          </a:prstGeom>
          <a:noFill/>
        </p:spPr>
        <p:txBody>
          <a:bodyPr wrap="square" rtlCol="0">
            <a:spAutoFit/>
          </a:bodyPr>
          <a:lstStyle/>
          <a:p>
            <a:r>
              <a:rPr lang="en-US" sz="2400" dirty="0">
                <a:hlinkClick r:id="rId3"/>
              </a:rPr>
              <a:t>www.census.gov</a:t>
            </a:r>
            <a:endParaRPr lang="en-US" sz="2400" dirty="0"/>
          </a:p>
          <a:p>
            <a:r>
              <a:rPr lang="en-US" sz="2400" dirty="0"/>
              <a:t>source of demographic information about age, race,  income, veteran status, computer use, education level, # of teachers,  labor force, commuting, businesses, medical expenses, fertility, new construction, ...</a:t>
            </a:r>
          </a:p>
        </p:txBody>
      </p:sp>
      <p:grpSp>
        <p:nvGrpSpPr>
          <p:cNvPr id="12" name="Group 11"/>
          <p:cNvGrpSpPr/>
          <p:nvPr/>
        </p:nvGrpSpPr>
        <p:grpSpPr>
          <a:xfrm>
            <a:off x="-35602" y="0"/>
            <a:ext cx="8036602" cy="990600"/>
            <a:chOff x="-35602" y="0"/>
            <a:chExt cx="8036602" cy="990600"/>
          </a:xfrm>
        </p:grpSpPr>
        <p:sp>
          <p:nvSpPr>
            <p:cNvPr id="13" name="Rectangle 12">
              <a:extLst>
                <a:ext uri="{FF2B5EF4-FFF2-40B4-BE49-F238E27FC236}">
                  <a16:creationId xmlns="" xmlns:a16="http://schemas.microsoft.com/office/drawing/2014/main" id="{BA25739E-0043-4FED-BB65-7CDC16393394}"/>
                </a:ext>
              </a:extLst>
            </p:cNvPr>
            <p:cNvSpPr/>
            <p:nvPr/>
          </p:nvSpPr>
          <p:spPr>
            <a:xfrm>
              <a:off x="-35602" y="0"/>
              <a:ext cx="4607602" cy="9906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p>
          </p:txBody>
        </p:sp>
        <p:sp>
          <p:nvSpPr>
            <p:cNvPr id="14" name="Rectangle 13">
              <a:extLst>
                <a:ext uri="{FF2B5EF4-FFF2-40B4-BE49-F238E27FC236}">
                  <a16:creationId xmlns="" xmlns:a16="http://schemas.microsoft.com/office/drawing/2014/main" id="{D87D817A-5624-4FD5-B601-C756ADA57A32}"/>
                </a:ext>
              </a:extLst>
            </p:cNvPr>
            <p:cNvSpPr/>
            <p:nvPr/>
          </p:nvSpPr>
          <p:spPr>
            <a:xfrm>
              <a:off x="4572000" y="0"/>
              <a:ext cx="1905000" cy="9906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15" name="Rectangle 14">
              <a:extLst>
                <a:ext uri="{FF2B5EF4-FFF2-40B4-BE49-F238E27FC236}">
                  <a16:creationId xmlns="" xmlns:a16="http://schemas.microsoft.com/office/drawing/2014/main" id="{E01349DB-8F03-49DC-8DE6-575B70055CF2}"/>
                </a:ext>
              </a:extLst>
            </p:cNvPr>
            <p:cNvSpPr/>
            <p:nvPr/>
          </p:nvSpPr>
          <p:spPr>
            <a:xfrm>
              <a:off x="6477000" y="0"/>
              <a:ext cx="1524000" cy="9906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grpSp>
      <p:sp>
        <p:nvSpPr>
          <p:cNvPr id="16" name="Rectangle 15">
            <a:extLst>
              <a:ext uri="{FF2B5EF4-FFF2-40B4-BE49-F238E27FC236}">
                <a16:creationId xmlns="" xmlns:a16="http://schemas.microsoft.com/office/drawing/2014/main" id="{ABC65953-A33E-4E9A-8096-A59E9F85ACEA}"/>
              </a:ext>
            </a:extLst>
          </p:cNvPr>
          <p:cNvSpPr/>
          <p:nvPr/>
        </p:nvSpPr>
        <p:spPr>
          <a:xfrm>
            <a:off x="8001000" y="0"/>
            <a:ext cx="1143000" cy="990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   </a:t>
            </a:r>
            <a:r>
              <a:rPr lang="en-US" sz="3600" b="1" dirty="0" smtClean="0"/>
              <a:t>5</a:t>
            </a:r>
            <a:endParaRPr lang="en-US" sz="3200" b="1" dirty="0"/>
          </a:p>
        </p:txBody>
      </p:sp>
      <p:sp>
        <p:nvSpPr>
          <p:cNvPr id="17" name="TextBox 16"/>
          <p:cNvSpPr txBox="1"/>
          <p:nvPr/>
        </p:nvSpPr>
        <p:spPr>
          <a:xfrm>
            <a:off x="228600" y="228600"/>
            <a:ext cx="3187026" cy="584775"/>
          </a:xfrm>
          <a:prstGeom prst="rect">
            <a:avLst/>
          </a:prstGeom>
          <a:noFill/>
        </p:spPr>
        <p:txBody>
          <a:bodyPr wrap="none" rtlCol="0">
            <a:spAutoFit/>
          </a:bodyPr>
          <a:lstStyle/>
          <a:p>
            <a:r>
              <a:rPr lang="en-US" sz="3200" b="1" dirty="0" smtClean="0">
                <a:solidFill>
                  <a:schemeClr val="bg1"/>
                </a:solidFill>
              </a:rPr>
              <a:t>YOUR CUSTOMER</a:t>
            </a:r>
            <a:endParaRPr lang="en-US" sz="3200" b="1" dirty="0">
              <a:solidFill>
                <a:schemeClr val="bg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27708"/>
            <a:ext cx="8229600" cy="1143000"/>
          </a:xfrm>
        </p:spPr>
        <p:txBody>
          <a:bodyPr>
            <a:normAutofit/>
          </a:bodyPr>
          <a:lstStyle/>
          <a:p>
            <a:pPr algn="l"/>
            <a:r>
              <a:rPr lang="en-US" sz="4000" b="1" dirty="0"/>
              <a:t>Bureau of Labor Statistics</a:t>
            </a:r>
          </a:p>
        </p:txBody>
      </p:sp>
      <p:sp>
        <p:nvSpPr>
          <p:cNvPr id="5" name="TextBox 4"/>
          <p:cNvSpPr txBox="1"/>
          <p:nvPr/>
        </p:nvSpPr>
        <p:spPr>
          <a:xfrm>
            <a:off x="4572000" y="5858470"/>
            <a:ext cx="3886200" cy="923330"/>
          </a:xfrm>
          <a:prstGeom prst="rect">
            <a:avLst/>
          </a:prstGeom>
          <a:noFill/>
        </p:spPr>
        <p:txBody>
          <a:bodyPr wrap="square" rtlCol="0">
            <a:spAutoFit/>
          </a:bodyPr>
          <a:lstStyle/>
          <a:p>
            <a:r>
              <a:rPr lang="en-US" dirty="0">
                <a:hlinkClick r:id="rId2"/>
              </a:rPr>
              <a:t>https://www.bls.gov/regions/southeast/summary/blssummary_augusta.pdf</a:t>
            </a:r>
            <a:endParaRPr lang="en-US" dirty="0"/>
          </a:p>
          <a:p>
            <a:endParaRPr lang="en-US" dirty="0"/>
          </a:p>
        </p:txBody>
      </p:sp>
      <p:sp>
        <p:nvSpPr>
          <p:cNvPr id="6" name="TextBox 5"/>
          <p:cNvSpPr txBox="1"/>
          <p:nvPr/>
        </p:nvSpPr>
        <p:spPr>
          <a:xfrm>
            <a:off x="533400" y="2277070"/>
            <a:ext cx="3200399" cy="3785652"/>
          </a:xfrm>
          <a:prstGeom prst="rect">
            <a:avLst/>
          </a:prstGeom>
          <a:noFill/>
        </p:spPr>
        <p:txBody>
          <a:bodyPr wrap="square" rtlCol="0">
            <a:spAutoFit/>
          </a:bodyPr>
          <a:lstStyle/>
          <a:p>
            <a:pPr>
              <a:buNone/>
            </a:pPr>
            <a:r>
              <a:rPr lang="en-US" sz="2400" dirty="0">
                <a:hlinkClick r:id="rId3"/>
              </a:rPr>
              <a:t>www.bls.gov</a:t>
            </a:r>
            <a:endParaRPr lang="en-US" sz="2400" dirty="0"/>
          </a:p>
          <a:p>
            <a:pPr>
              <a:buNone/>
            </a:pPr>
            <a:r>
              <a:rPr lang="en-US" sz="2400" dirty="0"/>
              <a:t>source of information about employment, unemployment, pay, benefits, inflation</a:t>
            </a:r>
          </a:p>
          <a:p>
            <a:pPr>
              <a:buNone/>
            </a:pPr>
            <a:endParaRPr lang="en-US" sz="2400" dirty="0"/>
          </a:p>
          <a:p>
            <a:pPr>
              <a:buNone/>
            </a:pPr>
            <a:r>
              <a:rPr lang="en-US" sz="2400" dirty="0"/>
              <a:t>There is a multi-page PDF of information about the greater Augusta area.</a:t>
            </a:r>
          </a:p>
        </p:txBody>
      </p:sp>
      <p:pic>
        <p:nvPicPr>
          <p:cNvPr id="2050" name="Picture 2"/>
          <p:cNvPicPr>
            <a:picLocks noChangeAspect="1" noChangeArrowheads="1"/>
          </p:cNvPicPr>
          <p:nvPr/>
        </p:nvPicPr>
        <p:blipFill>
          <a:blip r:embed="rId4" cstate="print"/>
          <a:srcRect/>
          <a:stretch>
            <a:fillRect/>
          </a:stretch>
        </p:blipFill>
        <p:spPr bwMode="auto">
          <a:xfrm>
            <a:off x="4343400" y="2505670"/>
            <a:ext cx="4257928" cy="3289300"/>
          </a:xfrm>
          <a:prstGeom prst="rect">
            <a:avLst/>
          </a:prstGeom>
          <a:noFill/>
          <a:ln w="9525">
            <a:noFill/>
            <a:miter lim="800000"/>
            <a:headEnd/>
            <a:tailEnd/>
          </a:ln>
        </p:spPr>
      </p:pic>
      <p:grpSp>
        <p:nvGrpSpPr>
          <p:cNvPr id="10" name="Group 9"/>
          <p:cNvGrpSpPr/>
          <p:nvPr/>
        </p:nvGrpSpPr>
        <p:grpSpPr>
          <a:xfrm>
            <a:off x="-35602" y="0"/>
            <a:ext cx="8036602" cy="990600"/>
            <a:chOff x="-35602" y="0"/>
            <a:chExt cx="8036602" cy="990600"/>
          </a:xfrm>
        </p:grpSpPr>
        <p:sp>
          <p:nvSpPr>
            <p:cNvPr id="15" name="Rectangle 14">
              <a:extLst>
                <a:ext uri="{FF2B5EF4-FFF2-40B4-BE49-F238E27FC236}">
                  <a16:creationId xmlns="" xmlns:a16="http://schemas.microsoft.com/office/drawing/2014/main" id="{BA25739E-0043-4FED-BB65-7CDC16393394}"/>
                </a:ext>
              </a:extLst>
            </p:cNvPr>
            <p:cNvSpPr/>
            <p:nvPr/>
          </p:nvSpPr>
          <p:spPr>
            <a:xfrm>
              <a:off x="-35602" y="0"/>
              <a:ext cx="4607602" cy="9906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p>
          </p:txBody>
        </p:sp>
        <p:sp>
          <p:nvSpPr>
            <p:cNvPr id="16" name="Rectangle 15">
              <a:extLst>
                <a:ext uri="{FF2B5EF4-FFF2-40B4-BE49-F238E27FC236}">
                  <a16:creationId xmlns="" xmlns:a16="http://schemas.microsoft.com/office/drawing/2014/main" id="{D87D817A-5624-4FD5-B601-C756ADA57A32}"/>
                </a:ext>
              </a:extLst>
            </p:cNvPr>
            <p:cNvSpPr/>
            <p:nvPr/>
          </p:nvSpPr>
          <p:spPr>
            <a:xfrm>
              <a:off x="4572000" y="0"/>
              <a:ext cx="1905000" cy="9906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17" name="Rectangle 16">
              <a:extLst>
                <a:ext uri="{FF2B5EF4-FFF2-40B4-BE49-F238E27FC236}">
                  <a16:creationId xmlns="" xmlns:a16="http://schemas.microsoft.com/office/drawing/2014/main" id="{E01349DB-8F03-49DC-8DE6-575B70055CF2}"/>
                </a:ext>
              </a:extLst>
            </p:cNvPr>
            <p:cNvSpPr/>
            <p:nvPr/>
          </p:nvSpPr>
          <p:spPr>
            <a:xfrm>
              <a:off x="6477000" y="0"/>
              <a:ext cx="1524000" cy="9906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grpSp>
      <p:sp>
        <p:nvSpPr>
          <p:cNvPr id="18" name="Rectangle 17">
            <a:extLst>
              <a:ext uri="{FF2B5EF4-FFF2-40B4-BE49-F238E27FC236}">
                <a16:creationId xmlns="" xmlns:a16="http://schemas.microsoft.com/office/drawing/2014/main" id="{ABC65953-A33E-4E9A-8096-A59E9F85ACEA}"/>
              </a:ext>
            </a:extLst>
          </p:cNvPr>
          <p:cNvSpPr/>
          <p:nvPr/>
        </p:nvSpPr>
        <p:spPr>
          <a:xfrm>
            <a:off x="8001000" y="0"/>
            <a:ext cx="1143000" cy="990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   </a:t>
            </a:r>
            <a:r>
              <a:rPr lang="en-US" sz="3600" b="1" dirty="0" smtClean="0"/>
              <a:t>5</a:t>
            </a:r>
            <a:endParaRPr lang="en-US" sz="3200" b="1" dirty="0"/>
          </a:p>
        </p:txBody>
      </p:sp>
      <p:sp>
        <p:nvSpPr>
          <p:cNvPr id="19" name="TextBox 18"/>
          <p:cNvSpPr txBox="1"/>
          <p:nvPr/>
        </p:nvSpPr>
        <p:spPr>
          <a:xfrm>
            <a:off x="228600" y="228600"/>
            <a:ext cx="3187026" cy="584775"/>
          </a:xfrm>
          <a:prstGeom prst="rect">
            <a:avLst/>
          </a:prstGeom>
          <a:noFill/>
        </p:spPr>
        <p:txBody>
          <a:bodyPr wrap="none" rtlCol="0">
            <a:spAutoFit/>
          </a:bodyPr>
          <a:lstStyle/>
          <a:p>
            <a:r>
              <a:rPr lang="en-US" sz="3200" b="1" dirty="0" smtClean="0">
                <a:solidFill>
                  <a:schemeClr val="bg1"/>
                </a:solidFill>
              </a:rPr>
              <a:t>YOUR CUSTOMER</a:t>
            </a:r>
            <a:endParaRPr lang="en-US" sz="3200" b="1" dirty="0">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971800" y="1320800"/>
            <a:ext cx="5638800" cy="5156200"/>
          </a:xfrm>
          <a:prstGeom prst="rect">
            <a:avLst/>
          </a:prstGeom>
          <a:noFill/>
          <a:ln w="9525">
            <a:noFill/>
            <a:miter lim="800000"/>
            <a:headEnd/>
            <a:tailEnd/>
          </a:ln>
        </p:spPr>
      </p:pic>
      <p:sp>
        <p:nvSpPr>
          <p:cNvPr id="6" name="TextBox 5"/>
          <p:cNvSpPr txBox="1"/>
          <p:nvPr/>
        </p:nvSpPr>
        <p:spPr>
          <a:xfrm>
            <a:off x="533400" y="3298735"/>
            <a:ext cx="2133600" cy="1200329"/>
          </a:xfrm>
          <a:prstGeom prst="rect">
            <a:avLst/>
          </a:prstGeom>
          <a:noFill/>
        </p:spPr>
        <p:txBody>
          <a:bodyPr wrap="square" rtlCol="0">
            <a:spAutoFit/>
          </a:bodyPr>
          <a:lstStyle/>
          <a:p>
            <a:r>
              <a:rPr lang="en-US" sz="2400" dirty="0"/>
              <a:t>Bureau of Labor Statistics</a:t>
            </a:r>
          </a:p>
          <a:p>
            <a:r>
              <a:rPr lang="en-US" sz="2400" dirty="0">
                <a:hlinkClick r:id="rId3"/>
              </a:rPr>
              <a:t>www.bls.gov</a:t>
            </a:r>
            <a:endParaRPr lang="en-US" sz="2400" dirty="0"/>
          </a:p>
        </p:txBody>
      </p:sp>
      <p:grpSp>
        <p:nvGrpSpPr>
          <p:cNvPr id="11" name="Group 10"/>
          <p:cNvGrpSpPr/>
          <p:nvPr/>
        </p:nvGrpSpPr>
        <p:grpSpPr>
          <a:xfrm>
            <a:off x="-35602" y="0"/>
            <a:ext cx="8036602" cy="990600"/>
            <a:chOff x="-35602" y="0"/>
            <a:chExt cx="8036602" cy="990600"/>
          </a:xfrm>
        </p:grpSpPr>
        <p:sp>
          <p:nvSpPr>
            <p:cNvPr id="12" name="Rectangle 11">
              <a:extLst>
                <a:ext uri="{FF2B5EF4-FFF2-40B4-BE49-F238E27FC236}">
                  <a16:creationId xmlns="" xmlns:a16="http://schemas.microsoft.com/office/drawing/2014/main" id="{BA25739E-0043-4FED-BB65-7CDC16393394}"/>
                </a:ext>
              </a:extLst>
            </p:cNvPr>
            <p:cNvSpPr/>
            <p:nvPr/>
          </p:nvSpPr>
          <p:spPr>
            <a:xfrm>
              <a:off x="-35602" y="0"/>
              <a:ext cx="4607602" cy="9906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p>
          </p:txBody>
        </p:sp>
        <p:sp>
          <p:nvSpPr>
            <p:cNvPr id="13" name="Rectangle 12">
              <a:extLst>
                <a:ext uri="{FF2B5EF4-FFF2-40B4-BE49-F238E27FC236}">
                  <a16:creationId xmlns="" xmlns:a16="http://schemas.microsoft.com/office/drawing/2014/main" id="{D87D817A-5624-4FD5-B601-C756ADA57A32}"/>
                </a:ext>
              </a:extLst>
            </p:cNvPr>
            <p:cNvSpPr/>
            <p:nvPr/>
          </p:nvSpPr>
          <p:spPr>
            <a:xfrm>
              <a:off x="4572000" y="0"/>
              <a:ext cx="1905000" cy="9906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14" name="Rectangle 13">
              <a:extLst>
                <a:ext uri="{FF2B5EF4-FFF2-40B4-BE49-F238E27FC236}">
                  <a16:creationId xmlns="" xmlns:a16="http://schemas.microsoft.com/office/drawing/2014/main" id="{E01349DB-8F03-49DC-8DE6-575B70055CF2}"/>
                </a:ext>
              </a:extLst>
            </p:cNvPr>
            <p:cNvSpPr/>
            <p:nvPr/>
          </p:nvSpPr>
          <p:spPr>
            <a:xfrm>
              <a:off x="6477000" y="0"/>
              <a:ext cx="1524000" cy="9906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grpSp>
      <p:sp>
        <p:nvSpPr>
          <p:cNvPr id="15" name="Rectangle 14">
            <a:extLst>
              <a:ext uri="{FF2B5EF4-FFF2-40B4-BE49-F238E27FC236}">
                <a16:creationId xmlns="" xmlns:a16="http://schemas.microsoft.com/office/drawing/2014/main" id="{ABC65953-A33E-4E9A-8096-A59E9F85ACEA}"/>
              </a:ext>
            </a:extLst>
          </p:cNvPr>
          <p:cNvSpPr/>
          <p:nvPr/>
        </p:nvSpPr>
        <p:spPr>
          <a:xfrm>
            <a:off x="8001000" y="0"/>
            <a:ext cx="1143000" cy="990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   </a:t>
            </a:r>
            <a:r>
              <a:rPr lang="en-US" sz="3600" b="1" dirty="0" smtClean="0"/>
              <a:t>5</a:t>
            </a:r>
            <a:endParaRPr lang="en-US" sz="3200" b="1" dirty="0"/>
          </a:p>
        </p:txBody>
      </p:sp>
      <p:sp>
        <p:nvSpPr>
          <p:cNvPr id="16" name="TextBox 15"/>
          <p:cNvSpPr txBox="1"/>
          <p:nvPr/>
        </p:nvSpPr>
        <p:spPr>
          <a:xfrm>
            <a:off x="228600" y="228600"/>
            <a:ext cx="3187026" cy="584775"/>
          </a:xfrm>
          <a:prstGeom prst="rect">
            <a:avLst/>
          </a:prstGeom>
          <a:noFill/>
        </p:spPr>
        <p:txBody>
          <a:bodyPr wrap="none" rtlCol="0">
            <a:spAutoFit/>
          </a:bodyPr>
          <a:lstStyle/>
          <a:p>
            <a:r>
              <a:rPr lang="en-US" sz="3200" b="1" dirty="0" smtClean="0">
                <a:solidFill>
                  <a:schemeClr val="bg1"/>
                </a:solidFill>
              </a:rPr>
              <a:t>YOUR CUSTOMER</a:t>
            </a:r>
            <a:endParaRPr lang="en-US" sz="3200" b="1"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1066800"/>
            <a:ext cx="3657600" cy="914400"/>
          </a:xfrm>
        </p:spPr>
        <p:txBody>
          <a:bodyPr>
            <a:normAutofit/>
          </a:bodyPr>
          <a:lstStyle/>
          <a:p>
            <a:r>
              <a:rPr lang="en-US" sz="3600" dirty="0"/>
              <a:t>Search SCORE.org</a:t>
            </a:r>
          </a:p>
        </p:txBody>
      </p:sp>
      <p:pic>
        <p:nvPicPr>
          <p:cNvPr id="1026" name="Picture 2"/>
          <p:cNvPicPr>
            <a:picLocks noChangeAspect="1" noChangeArrowheads="1"/>
          </p:cNvPicPr>
          <p:nvPr/>
        </p:nvPicPr>
        <p:blipFill>
          <a:blip r:embed="rId2" cstate="print"/>
          <a:srcRect/>
          <a:stretch>
            <a:fillRect/>
          </a:stretch>
        </p:blipFill>
        <p:spPr bwMode="auto">
          <a:xfrm>
            <a:off x="4343400" y="1143000"/>
            <a:ext cx="4312248" cy="5410200"/>
          </a:xfrm>
          <a:prstGeom prst="rect">
            <a:avLst/>
          </a:prstGeom>
          <a:noFill/>
          <a:ln w="9525">
            <a:noFill/>
            <a:miter lim="800000"/>
            <a:headEnd/>
            <a:tailEnd/>
          </a:ln>
        </p:spPr>
      </p:pic>
      <p:sp>
        <p:nvSpPr>
          <p:cNvPr id="6" name="TextBox 5"/>
          <p:cNvSpPr txBox="1"/>
          <p:nvPr/>
        </p:nvSpPr>
        <p:spPr>
          <a:xfrm>
            <a:off x="381000" y="1828800"/>
            <a:ext cx="3733800" cy="4524315"/>
          </a:xfrm>
          <a:prstGeom prst="rect">
            <a:avLst/>
          </a:prstGeom>
          <a:noFill/>
        </p:spPr>
        <p:txBody>
          <a:bodyPr wrap="square" rtlCol="0">
            <a:spAutoFit/>
          </a:bodyPr>
          <a:lstStyle/>
          <a:p>
            <a:r>
              <a:rPr lang="en-US" sz="2400" dirty="0"/>
              <a:t>articles, </a:t>
            </a:r>
            <a:r>
              <a:rPr lang="en-US" sz="2400" dirty="0" err="1"/>
              <a:t>eGuides</a:t>
            </a:r>
            <a:r>
              <a:rPr lang="en-US" sz="2400" dirty="0"/>
              <a:t>, </a:t>
            </a:r>
            <a:r>
              <a:rPr lang="en-US" sz="2400" dirty="0" smtClean="0"/>
              <a:t>webinars</a:t>
            </a:r>
            <a:r>
              <a:rPr lang="en-US" sz="2400" dirty="0"/>
              <a:t>, blogs, </a:t>
            </a:r>
            <a:r>
              <a:rPr lang="en-US" sz="2400" dirty="0" err="1"/>
              <a:t>infographics</a:t>
            </a:r>
            <a:r>
              <a:rPr lang="en-US" sz="2400" dirty="0"/>
              <a:t>, </a:t>
            </a:r>
            <a:r>
              <a:rPr lang="en-US" sz="2400" dirty="0" smtClean="0"/>
              <a:t>podcasts</a:t>
            </a:r>
            <a:endParaRPr lang="en-US" sz="2400" dirty="0"/>
          </a:p>
          <a:p>
            <a:endParaRPr lang="en-US" sz="2400" dirty="0"/>
          </a:p>
          <a:p>
            <a:r>
              <a:rPr lang="en-US" sz="2400" i="1" dirty="0"/>
              <a:t>open a restaurant</a:t>
            </a:r>
          </a:p>
          <a:p>
            <a:r>
              <a:rPr lang="en-US" sz="2400" dirty="0"/>
              <a:t>1039 results</a:t>
            </a:r>
          </a:p>
          <a:p>
            <a:endParaRPr lang="en-US" sz="2400" dirty="0"/>
          </a:p>
          <a:p>
            <a:r>
              <a:rPr lang="en-US" sz="2400" i="1" dirty="0" err="1"/>
              <a:t>seo</a:t>
            </a:r>
            <a:r>
              <a:rPr lang="en-US" sz="2400" i="1" dirty="0"/>
              <a:t> (search engine optimization)</a:t>
            </a:r>
          </a:p>
          <a:p>
            <a:r>
              <a:rPr lang="en-US" sz="2400" dirty="0"/>
              <a:t>181 results</a:t>
            </a:r>
          </a:p>
          <a:p>
            <a:endParaRPr lang="en-US" sz="2400" dirty="0"/>
          </a:p>
          <a:p>
            <a:r>
              <a:rPr lang="en-US" sz="2400" i="1" dirty="0"/>
              <a:t>selling wholesale</a:t>
            </a:r>
            <a:r>
              <a:rPr lang="en-US" sz="2400" dirty="0"/>
              <a:t/>
            </a:r>
            <a:br>
              <a:rPr lang="en-US" sz="2400" dirty="0"/>
            </a:br>
            <a:r>
              <a:rPr lang="en-US" sz="2400" dirty="0"/>
              <a:t>1105 results</a:t>
            </a:r>
          </a:p>
        </p:txBody>
      </p:sp>
      <p:grpSp>
        <p:nvGrpSpPr>
          <p:cNvPr id="13" name="Group 12"/>
          <p:cNvGrpSpPr/>
          <p:nvPr/>
        </p:nvGrpSpPr>
        <p:grpSpPr>
          <a:xfrm>
            <a:off x="-35602" y="0"/>
            <a:ext cx="8036602" cy="990600"/>
            <a:chOff x="-35602" y="0"/>
            <a:chExt cx="8036602" cy="990600"/>
          </a:xfrm>
        </p:grpSpPr>
        <p:sp>
          <p:nvSpPr>
            <p:cNvPr id="14" name="Rectangle 13">
              <a:extLst>
                <a:ext uri="{FF2B5EF4-FFF2-40B4-BE49-F238E27FC236}">
                  <a16:creationId xmlns="" xmlns:a16="http://schemas.microsoft.com/office/drawing/2014/main" id="{BA25739E-0043-4FED-BB65-7CDC16393394}"/>
                </a:ext>
              </a:extLst>
            </p:cNvPr>
            <p:cNvSpPr/>
            <p:nvPr/>
          </p:nvSpPr>
          <p:spPr>
            <a:xfrm>
              <a:off x="-35602" y="0"/>
              <a:ext cx="4607602" cy="9906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p>
          </p:txBody>
        </p:sp>
        <p:sp>
          <p:nvSpPr>
            <p:cNvPr id="15" name="Rectangle 14">
              <a:extLst>
                <a:ext uri="{FF2B5EF4-FFF2-40B4-BE49-F238E27FC236}">
                  <a16:creationId xmlns="" xmlns:a16="http://schemas.microsoft.com/office/drawing/2014/main" id="{D87D817A-5624-4FD5-B601-C756ADA57A32}"/>
                </a:ext>
              </a:extLst>
            </p:cNvPr>
            <p:cNvSpPr/>
            <p:nvPr/>
          </p:nvSpPr>
          <p:spPr>
            <a:xfrm>
              <a:off x="4572000" y="0"/>
              <a:ext cx="1905000" cy="9906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16" name="Rectangle 15">
              <a:extLst>
                <a:ext uri="{FF2B5EF4-FFF2-40B4-BE49-F238E27FC236}">
                  <a16:creationId xmlns="" xmlns:a16="http://schemas.microsoft.com/office/drawing/2014/main" id="{E01349DB-8F03-49DC-8DE6-575B70055CF2}"/>
                </a:ext>
              </a:extLst>
            </p:cNvPr>
            <p:cNvSpPr/>
            <p:nvPr/>
          </p:nvSpPr>
          <p:spPr>
            <a:xfrm>
              <a:off x="6477000" y="0"/>
              <a:ext cx="1524000" cy="9906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grpSp>
      <p:sp>
        <p:nvSpPr>
          <p:cNvPr id="17" name="Rectangle 16">
            <a:extLst>
              <a:ext uri="{FF2B5EF4-FFF2-40B4-BE49-F238E27FC236}">
                <a16:creationId xmlns="" xmlns:a16="http://schemas.microsoft.com/office/drawing/2014/main" id="{ABC65953-A33E-4E9A-8096-A59E9F85ACEA}"/>
              </a:ext>
            </a:extLst>
          </p:cNvPr>
          <p:cNvSpPr/>
          <p:nvPr/>
        </p:nvSpPr>
        <p:spPr>
          <a:xfrm>
            <a:off x="8001000" y="0"/>
            <a:ext cx="1143000" cy="990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   </a:t>
            </a:r>
            <a:r>
              <a:rPr lang="en-US" sz="3600" b="1" dirty="0" smtClean="0"/>
              <a:t>5</a:t>
            </a:r>
            <a:endParaRPr lang="en-US" sz="3200" b="1" dirty="0"/>
          </a:p>
        </p:txBody>
      </p:sp>
      <p:sp>
        <p:nvSpPr>
          <p:cNvPr id="18" name="TextBox 17"/>
          <p:cNvSpPr txBox="1"/>
          <p:nvPr/>
        </p:nvSpPr>
        <p:spPr>
          <a:xfrm>
            <a:off x="228600" y="228600"/>
            <a:ext cx="3187026" cy="584775"/>
          </a:xfrm>
          <a:prstGeom prst="rect">
            <a:avLst/>
          </a:prstGeom>
          <a:noFill/>
        </p:spPr>
        <p:txBody>
          <a:bodyPr wrap="none" rtlCol="0">
            <a:spAutoFit/>
          </a:bodyPr>
          <a:lstStyle/>
          <a:p>
            <a:r>
              <a:rPr lang="en-US" sz="3200" b="1" dirty="0" smtClean="0">
                <a:solidFill>
                  <a:schemeClr val="bg1"/>
                </a:solidFill>
              </a:rPr>
              <a:t>YOUR CUSTOMER</a:t>
            </a:r>
            <a:endParaRPr lang="en-US" sz="3200" b="1" dirty="0">
              <a:solidFill>
                <a:schemeClr val="bg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143000"/>
          </a:xfrm>
        </p:spPr>
        <p:txBody>
          <a:bodyPr>
            <a:normAutofit/>
          </a:bodyPr>
          <a:lstStyle/>
          <a:p>
            <a:pPr algn="l"/>
            <a:r>
              <a:rPr lang="en-US" sz="4000" b="1" dirty="0"/>
              <a:t>Library Resources</a:t>
            </a:r>
          </a:p>
        </p:txBody>
      </p:sp>
      <p:sp>
        <p:nvSpPr>
          <p:cNvPr id="7" name="Content Placeholder 6"/>
          <p:cNvSpPr>
            <a:spLocks noGrp="1"/>
          </p:cNvSpPr>
          <p:nvPr>
            <p:ph idx="1"/>
          </p:nvPr>
        </p:nvSpPr>
        <p:spPr>
          <a:xfrm>
            <a:off x="457200" y="2209800"/>
            <a:ext cx="8229600" cy="3810000"/>
          </a:xfrm>
        </p:spPr>
        <p:txBody>
          <a:bodyPr>
            <a:normAutofit fontScale="92500" lnSpcReduction="10000"/>
          </a:bodyPr>
          <a:lstStyle/>
          <a:p>
            <a:r>
              <a:rPr lang="en-US" sz="3000" dirty="0"/>
              <a:t>Reference Librarian</a:t>
            </a:r>
          </a:p>
          <a:p>
            <a:pPr lvl="1"/>
            <a:r>
              <a:rPr lang="en-US" sz="2400" b="1" i="1" dirty="0">
                <a:solidFill>
                  <a:schemeClr val="tx1">
                    <a:lumMod val="50000"/>
                    <a:lumOff val="50000"/>
                  </a:schemeClr>
                </a:solidFill>
              </a:rPr>
              <a:t>knowledgeable and there                                                                                        to help!!!</a:t>
            </a:r>
          </a:p>
          <a:p>
            <a:r>
              <a:rPr lang="en-US" sz="3000" dirty="0"/>
              <a:t>Publications</a:t>
            </a:r>
          </a:p>
          <a:p>
            <a:pPr lvl="1"/>
            <a:r>
              <a:rPr lang="en-US" sz="2400" b="1" i="1" dirty="0">
                <a:solidFill>
                  <a:schemeClr val="tx1">
                    <a:lumMod val="50000"/>
                    <a:lumOff val="50000"/>
                  </a:schemeClr>
                </a:solidFill>
              </a:rPr>
              <a:t>industry analysis,                                                                               competition, trends</a:t>
            </a:r>
          </a:p>
          <a:p>
            <a:pPr lvl="1"/>
            <a:r>
              <a:rPr lang="en-US" sz="2400" b="1" i="1" dirty="0">
                <a:solidFill>
                  <a:schemeClr val="tx1">
                    <a:lumMod val="50000"/>
                    <a:lumOff val="50000"/>
                  </a:schemeClr>
                </a:solidFill>
              </a:rPr>
              <a:t>Dun &amp; Bradstreet</a:t>
            </a:r>
          </a:p>
          <a:p>
            <a:pPr lvl="1"/>
            <a:r>
              <a:rPr lang="en-US" sz="2400" b="1" i="1" dirty="0">
                <a:solidFill>
                  <a:schemeClr val="tx1">
                    <a:lumMod val="50000"/>
                    <a:lumOff val="50000"/>
                  </a:schemeClr>
                </a:solidFill>
              </a:rPr>
              <a:t>Reference USA</a:t>
            </a:r>
          </a:p>
          <a:p>
            <a:pPr lvl="1"/>
            <a:r>
              <a:rPr lang="en-US" sz="2400" b="1" i="1" dirty="0">
                <a:solidFill>
                  <a:schemeClr val="tx1">
                    <a:lumMod val="50000"/>
                    <a:lumOff val="50000"/>
                  </a:schemeClr>
                </a:solidFill>
              </a:rPr>
              <a:t>Risk Management Association (RMA) Annual Statement Studies</a:t>
            </a:r>
          </a:p>
          <a:p>
            <a:endParaRPr lang="en-US" dirty="0"/>
          </a:p>
        </p:txBody>
      </p:sp>
      <p:pic>
        <p:nvPicPr>
          <p:cNvPr id="2050" name="Picture 2" descr="Related image">
            <a:extLst>
              <a:ext uri="{FF2B5EF4-FFF2-40B4-BE49-F238E27FC236}">
                <a16:creationId xmlns="" xmlns:a16="http://schemas.microsoft.com/office/drawing/2014/main" id="{BFC2D74B-3F94-4517-A977-7DD33B637F07}"/>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419600" y="2590800"/>
            <a:ext cx="3332521" cy="220980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9" name="Group 8"/>
          <p:cNvGrpSpPr/>
          <p:nvPr/>
        </p:nvGrpSpPr>
        <p:grpSpPr>
          <a:xfrm>
            <a:off x="-35602" y="0"/>
            <a:ext cx="8036602" cy="990600"/>
            <a:chOff x="-35602" y="0"/>
            <a:chExt cx="8036602" cy="990600"/>
          </a:xfrm>
        </p:grpSpPr>
        <p:sp>
          <p:nvSpPr>
            <p:cNvPr id="13" name="Rectangle 12">
              <a:extLst>
                <a:ext uri="{FF2B5EF4-FFF2-40B4-BE49-F238E27FC236}">
                  <a16:creationId xmlns="" xmlns:a16="http://schemas.microsoft.com/office/drawing/2014/main" id="{BA25739E-0043-4FED-BB65-7CDC16393394}"/>
                </a:ext>
              </a:extLst>
            </p:cNvPr>
            <p:cNvSpPr/>
            <p:nvPr/>
          </p:nvSpPr>
          <p:spPr>
            <a:xfrm>
              <a:off x="-35602" y="0"/>
              <a:ext cx="4607602" cy="9906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p>
          </p:txBody>
        </p:sp>
        <p:sp>
          <p:nvSpPr>
            <p:cNvPr id="14" name="Rectangle 13">
              <a:extLst>
                <a:ext uri="{FF2B5EF4-FFF2-40B4-BE49-F238E27FC236}">
                  <a16:creationId xmlns="" xmlns:a16="http://schemas.microsoft.com/office/drawing/2014/main" id="{D87D817A-5624-4FD5-B601-C756ADA57A32}"/>
                </a:ext>
              </a:extLst>
            </p:cNvPr>
            <p:cNvSpPr/>
            <p:nvPr/>
          </p:nvSpPr>
          <p:spPr>
            <a:xfrm>
              <a:off x="4572000" y="0"/>
              <a:ext cx="1905000" cy="9906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15" name="Rectangle 14">
              <a:extLst>
                <a:ext uri="{FF2B5EF4-FFF2-40B4-BE49-F238E27FC236}">
                  <a16:creationId xmlns="" xmlns:a16="http://schemas.microsoft.com/office/drawing/2014/main" id="{E01349DB-8F03-49DC-8DE6-575B70055CF2}"/>
                </a:ext>
              </a:extLst>
            </p:cNvPr>
            <p:cNvSpPr/>
            <p:nvPr/>
          </p:nvSpPr>
          <p:spPr>
            <a:xfrm>
              <a:off x="6477000" y="0"/>
              <a:ext cx="1524000" cy="9906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grpSp>
      <p:sp>
        <p:nvSpPr>
          <p:cNvPr id="16" name="Rectangle 15">
            <a:extLst>
              <a:ext uri="{FF2B5EF4-FFF2-40B4-BE49-F238E27FC236}">
                <a16:creationId xmlns="" xmlns:a16="http://schemas.microsoft.com/office/drawing/2014/main" id="{ABC65953-A33E-4E9A-8096-A59E9F85ACEA}"/>
              </a:ext>
            </a:extLst>
          </p:cNvPr>
          <p:cNvSpPr/>
          <p:nvPr/>
        </p:nvSpPr>
        <p:spPr>
          <a:xfrm>
            <a:off x="8001000" y="0"/>
            <a:ext cx="1143000" cy="990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   </a:t>
            </a:r>
            <a:r>
              <a:rPr lang="en-US" sz="3600" b="1" dirty="0" smtClean="0"/>
              <a:t>5</a:t>
            </a:r>
            <a:endParaRPr lang="en-US" sz="3200" b="1" dirty="0"/>
          </a:p>
        </p:txBody>
      </p:sp>
      <p:sp>
        <p:nvSpPr>
          <p:cNvPr id="17" name="TextBox 16"/>
          <p:cNvSpPr txBox="1"/>
          <p:nvPr/>
        </p:nvSpPr>
        <p:spPr>
          <a:xfrm>
            <a:off x="228600" y="228600"/>
            <a:ext cx="3187026" cy="584775"/>
          </a:xfrm>
          <a:prstGeom prst="rect">
            <a:avLst/>
          </a:prstGeom>
          <a:noFill/>
        </p:spPr>
        <p:txBody>
          <a:bodyPr wrap="none" rtlCol="0">
            <a:spAutoFit/>
          </a:bodyPr>
          <a:lstStyle/>
          <a:p>
            <a:r>
              <a:rPr lang="en-US" sz="3200" b="1" dirty="0" smtClean="0">
                <a:solidFill>
                  <a:schemeClr val="bg1"/>
                </a:solidFill>
              </a:rPr>
              <a:t>YOUR CUSTOMER</a:t>
            </a:r>
            <a:endParaRPr lang="en-US" sz="3200" b="1" dirty="0">
              <a:solidFill>
                <a:schemeClr val="bg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cstate="print"/>
          <a:srcRect/>
          <a:stretch>
            <a:fillRect/>
          </a:stretch>
        </p:blipFill>
        <p:spPr bwMode="auto">
          <a:xfrm>
            <a:off x="5410200" y="2820988"/>
            <a:ext cx="3579812" cy="3579812"/>
          </a:xfrm>
          <a:prstGeom prst="rect">
            <a:avLst/>
          </a:prstGeom>
          <a:noFill/>
          <a:ln w="9525">
            <a:noFill/>
            <a:miter lim="800000"/>
            <a:headEnd/>
            <a:tailEnd/>
          </a:ln>
        </p:spPr>
      </p:pic>
      <p:sp>
        <p:nvSpPr>
          <p:cNvPr id="11" name="Content Placeholder 10"/>
          <p:cNvSpPr>
            <a:spLocks noGrp="1"/>
          </p:cNvSpPr>
          <p:nvPr>
            <p:ph idx="1"/>
          </p:nvPr>
        </p:nvSpPr>
        <p:spPr>
          <a:xfrm>
            <a:off x="381000" y="1371600"/>
            <a:ext cx="8610600" cy="2743200"/>
          </a:xfrm>
        </p:spPr>
        <p:txBody>
          <a:bodyPr>
            <a:noAutofit/>
          </a:bodyPr>
          <a:lstStyle/>
          <a:p>
            <a:pPr>
              <a:buNone/>
            </a:pPr>
            <a:r>
              <a:rPr lang="en-US" sz="3600" dirty="0" smtClean="0"/>
              <a:t>Now that you understand</a:t>
            </a:r>
          </a:p>
          <a:p>
            <a:r>
              <a:rPr lang="en-US" sz="2800" dirty="0" smtClean="0"/>
              <a:t>the value of your product or service to your customer</a:t>
            </a:r>
          </a:p>
          <a:p>
            <a:r>
              <a:rPr lang="en-US" sz="2800" dirty="0" smtClean="0"/>
              <a:t>the customer’s alternatives</a:t>
            </a:r>
          </a:p>
          <a:p>
            <a:r>
              <a:rPr lang="en-US" sz="2800" dirty="0" smtClean="0"/>
              <a:t>your competitive advantage</a:t>
            </a:r>
          </a:p>
          <a:p>
            <a:r>
              <a:rPr lang="en-US" sz="2800" dirty="0" smtClean="0"/>
              <a:t>your market segments</a:t>
            </a:r>
          </a:p>
        </p:txBody>
      </p:sp>
      <p:grpSp>
        <p:nvGrpSpPr>
          <p:cNvPr id="3" name="Group 2"/>
          <p:cNvGrpSpPr/>
          <p:nvPr/>
        </p:nvGrpSpPr>
        <p:grpSpPr>
          <a:xfrm>
            <a:off x="-35602" y="0"/>
            <a:ext cx="8036602" cy="990600"/>
            <a:chOff x="-35602" y="0"/>
            <a:chExt cx="8036602" cy="990600"/>
          </a:xfrm>
        </p:grpSpPr>
        <p:sp>
          <p:nvSpPr>
            <p:cNvPr id="4" name="Rectangle 3">
              <a:extLst>
                <a:ext uri="{FF2B5EF4-FFF2-40B4-BE49-F238E27FC236}">
                  <a16:creationId xmlns="" xmlns:a16="http://schemas.microsoft.com/office/drawing/2014/main" id="{BA25739E-0043-4FED-BB65-7CDC16393394}"/>
                </a:ext>
              </a:extLst>
            </p:cNvPr>
            <p:cNvSpPr/>
            <p:nvPr/>
          </p:nvSpPr>
          <p:spPr>
            <a:xfrm>
              <a:off x="-35602" y="0"/>
              <a:ext cx="4607602" cy="9906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p>
          </p:txBody>
        </p:sp>
        <p:sp>
          <p:nvSpPr>
            <p:cNvPr id="5" name="Rectangle 4">
              <a:extLst>
                <a:ext uri="{FF2B5EF4-FFF2-40B4-BE49-F238E27FC236}">
                  <a16:creationId xmlns="" xmlns:a16="http://schemas.microsoft.com/office/drawing/2014/main" id="{D87D817A-5624-4FD5-B601-C756ADA57A32}"/>
                </a:ext>
              </a:extLst>
            </p:cNvPr>
            <p:cNvSpPr/>
            <p:nvPr/>
          </p:nvSpPr>
          <p:spPr>
            <a:xfrm>
              <a:off x="4572000" y="0"/>
              <a:ext cx="1905000" cy="9906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6" name="Rectangle 5">
              <a:extLst>
                <a:ext uri="{FF2B5EF4-FFF2-40B4-BE49-F238E27FC236}">
                  <a16:creationId xmlns="" xmlns:a16="http://schemas.microsoft.com/office/drawing/2014/main" id="{E01349DB-8F03-49DC-8DE6-575B70055CF2}"/>
                </a:ext>
              </a:extLst>
            </p:cNvPr>
            <p:cNvSpPr/>
            <p:nvPr/>
          </p:nvSpPr>
          <p:spPr>
            <a:xfrm>
              <a:off x="6477000" y="0"/>
              <a:ext cx="1524000" cy="9906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grpSp>
      <p:sp>
        <p:nvSpPr>
          <p:cNvPr id="7" name="Rectangle 6">
            <a:extLst>
              <a:ext uri="{FF2B5EF4-FFF2-40B4-BE49-F238E27FC236}">
                <a16:creationId xmlns="" xmlns:a16="http://schemas.microsoft.com/office/drawing/2014/main" id="{ABC65953-A33E-4E9A-8096-A59E9F85ACEA}"/>
              </a:ext>
            </a:extLst>
          </p:cNvPr>
          <p:cNvSpPr/>
          <p:nvPr/>
        </p:nvSpPr>
        <p:spPr>
          <a:xfrm>
            <a:off x="8001000" y="0"/>
            <a:ext cx="1143000" cy="990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   </a:t>
            </a:r>
            <a:r>
              <a:rPr lang="en-US" sz="3600" b="1" dirty="0" smtClean="0"/>
              <a:t>6</a:t>
            </a:r>
            <a:endParaRPr lang="en-US" sz="3200" b="1" dirty="0"/>
          </a:p>
        </p:txBody>
      </p:sp>
      <p:sp>
        <p:nvSpPr>
          <p:cNvPr id="8" name="TextBox 7"/>
          <p:cNvSpPr txBox="1"/>
          <p:nvPr/>
        </p:nvSpPr>
        <p:spPr>
          <a:xfrm>
            <a:off x="228600" y="228600"/>
            <a:ext cx="3273204" cy="584775"/>
          </a:xfrm>
          <a:prstGeom prst="rect">
            <a:avLst/>
          </a:prstGeom>
          <a:noFill/>
        </p:spPr>
        <p:txBody>
          <a:bodyPr wrap="none" rtlCol="0">
            <a:spAutoFit/>
          </a:bodyPr>
          <a:lstStyle/>
          <a:p>
            <a:r>
              <a:rPr lang="en-US" sz="3200" b="1" dirty="0" smtClean="0">
                <a:solidFill>
                  <a:schemeClr val="bg1"/>
                </a:solidFill>
              </a:rPr>
              <a:t>ELEVATOR SPEECH</a:t>
            </a:r>
            <a:endParaRPr lang="en-US" sz="3200" b="1" dirty="0">
              <a:solidFill>
                <a:schemeClr val="bg1"/>
              </a:solidFill>
            </a:endParaRPr>
          </a:p>
        </p:txBody>
      </p:sp>
      <p:sp>
        <p:nvSpPr>
          <p:cNvPr id="12" name="TextBox 11"/>
          <p:cNvSpPr txBox="1"/>
          <p:nvPr/>
        </p:nvSpPr>
        <p:spPr>
          <a:xfrm>
            <a:off x="457200" y="4495800"/>
            <a:ext cx="4992521" cy="1323439"/>
          </a:xfrm>
          <a:prstGeom prst="rect">
            <a:avLst/>
          </a:prstGeom>
          <a:noFill/>
        </p:spPr>
        <p:txBody>
          <a:bodyPr wrap="none" rtlCol="0">
            <a:spAutoFit/>
          </a:bodyPr>
          <a:lstStyle/>
          <a:p>
            <a:r>
              <a:rPr lang="en-US" sz="4000" i="1" dirty="0" smtClean="0">
                <a:solidFill>
                  <a:schemeClr val="accent4">
                    <a:lumMod val="75000"/>
                  </a:schemeClr>
                </a:solidFill>
              </a:rPr>
              <a:t>You are ready to create</a:t>
            </a:r>
          </a:p>
          <a:p>
            <a:r>
              <a:rPr lang="en-US" sz="4000" i="1" dirty="0" smtClean="0">
                <a:solidFill>
                  <a:schemeClr val="accent4">
                    <a:lumMod val="75000"/>
                  </a:schemeClr>
                </a:solidFill>
              </a:rPr>
              <a:t>your </a:t>
            </a:r>
            <a:r>
              <a:rPr lang="en-US" sz="4000" b="1" i="1" dirty="0" smtClean="0">
                <a:solidFill>
                  <a:schemeClr val="accent4">
                    <a:lumMod val="75000"/>
                  </a:schemeClr>
                </a:solidFill>
              </a:rPr>
              <a:t>elevator speech</a:t>
            </a:r>
            <a:r>
              <a:rPr lang="en-US" sz="4000" i="1" dirty="0" smtClean="0">
                <a:solidFill>
                  <a:schemeClr val="accent4">
                    <a:lumMod val="75000"/>
                  </a:schemeClr>
                </a:solidFill>
              </a:rPr>
              <a:t>!</a:t>
            </a:r>
          </a:p>
        </p:txBody>
      </p:sp>
      <p:sp>
        <p:nvSpPr>
          <p:cNvPr id="13" name="TextBox 12"/>
          <p:cNvSpPr txBox="1"/>
          <p:nvPr/>
        </p:nvSpPr>
        <p:spPr>
          <a:xfrm>
            <a:off x="6781800" y="3316069"/>
            <a:ext cx="1972784" cy="646331"/>
          </a:xfrm>
          <a:prstGeom prst="rect">
            <a:avLst/>
          </a:prstGeom>
          <a:noFill/>
        </p:spPr>
        <p:txBody>
          <a:bodyPr wrap="none" rtlCol="0">
            <a:spAutoFit/>
          </a:bodyPr>
          <a:lstStyle/>
          <a:p>
            <a:r>
              <a:rPr lang="en-US" dirty="0" smtClean="0"/>
              <a:t>You Will Love My</a:t>
            </a:r>
            <a:br>
              <a:rPr lang="en-US" dirty="0" smtClean="0"/>
            </a:br>
            <a:r>
              <a:rPr lang="en-US" dirty="0" smtClean="0"/>
              <a:t>Product Because ...</a:t>
            </a:r>
            <a:endParaRPr lang="en-US" dirty="0"/>
          </a:p>
        </p:txBody>
      </p:sp>
      <p:sp>
        <p:nvSpPr>
          <p:cNvPr id="14" name="Oval Callout 13"/>
          <p:cNvSpPr/>
          <p:nvPr/>
        </p:nvSpPr>
        <p:spPr>
          <a:xfrm>
            <a:off x="6172200" y="2895600"/>
            <a:ext cx="2743200" cy="1447800"/>
          </a:xfrm>
          <a:prstGeom prst="wedgeEllipseCallout">
            <a:avLst>
              <a:gd name="adj1" fmla="val -40768"/>
              <a:gd name="adj2" fmla="val 50736"/>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You will love</a:t>
            </a:r>
          </a:p>
          <a:p>
            <a:pPr algn="ctr"/>
            <a:r>
              <a:rPr lang="en-US" sz="2400" dirty="0" smtClean="0">
                <a:solidFill>
                  <a:schemeClr val="bg1"/>
                </a:solidFill>
              </a:rPr>
              <a:t>my product because ...</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352800" y="990600"/>
            <a:ext cx="5638800" cy="1470025"/>
          </a:xfrm>
        </p:spPr>
        <p:txBody>
          <a:bodyPr/>
          <a:lstStyle/>
          <a:p>
            <a:r>
              <a:rPr lang="en-US" dirty="0"/>
              <a:t>workshop purpose</a:t>
            </a:r>
          </a:p>
        </p:txBody>
      </p:sp>
      <p:sp>
        <p:nvSpPr>
          <p:cNvPr id="5" name="Subtitle 4"/>
          <p:cNvSpPr>
            <a:spLocks noGrp="1"/>
          </p:cNvSpPr>
          <p:nvPr>
            <p:ph type="subTitle" idx="1"/>
          </p:nvPr>
        </p:nvSpPr>
        <p:spPr>
          <a:xfrm>
            <a:off x="1371600" y="3200400"/>
            <a:ext cx="6934200" cy="3124200"/>
          </a:xfrm>
        </p:spPr>
        <p:txBody>
          <a:bodyPr>
            <a:noAutofit/>
          </a:bodyPr>
          <a:lstStyle/>
          <a:p>
            <a:pPr>
              <a:lnSpc>
                <a:spcPct val="94000"/>
              </a:lnSpc>
              <a:spcBef>
                <a:spcPts val="0"/>
              </a:spcBef>
            </a:pPr>
            <a:r>
              <a:rPr lang="en-US" sz="2800" b="1" i="1" dirty="0" smtClean="0">
                <a:solidFill>
                  <a:schemeClr val="tx1">
                    <a:lumMod val="50000"/>
                    <a:lumOff val="50000"/>
                  </a:schemeClr>
                </a:solidFill>
              </a:rPr>
              <a:t>it is not our purpose today to teach the </a:t>
            </a:r>
            <a:r>
              <a:rPr lang="en-US" sz="2800" b="1" i="1" dirty="0" smtClean="0">
                <a:solidFill>
                  <a:srgbClr val="FF0000"/>
                </a:solidFill>
              </a:rPr>
              <a:t>“formal business plan”</a:t>
            </a:r>
            <a:r>
              <a:rPr lang="en-US" sz="2800" b="1" i="1" dirty="0" smtClean="0">
                <a:solidFill>
                  <a:schemeClr val="tx1">
                    <a:lumMod val="50000"/>
                    <a:lumOff val="50000"/>
                  </a:schemeClr>
                </a:solidFill>
              </a:rPr>
              <a:t/>
            </a:r>
            <a:br>
              <a:rPr lang="en-US" sz="2800" b="1" i="1" dirty="0" smtClean="0">
                <a:solidFill>
                  <a:schemeClr val="tx1">
                    <a:lumMod val="50000"/>
                    <a:lumOff val="50000"/>
                  </a:schemeClr>
                </a:solidFill>
              </a:rPr>
            </a:br>
            <a:r>
              <a:rPr lang="en-US" sz="2800" b="1" i="1" dirty="0" smtClean="0">
                <a:solidFill>
                  <a:schemeClr val="tx1">
                    <a:lumMod val="50000"/>
                    <a:lumOff val="50000"/>
                  </a:schemeClr>
                </a:solidFill>
              </a:rPr>
              <a:t>required for obtaining a bank loan</a:t>
            </a:r>
            <a:endParaRPr lang="en-US" sz="2800" b="1" i="1" dirty="0" smtClean="0">
              <a:solidFill>
                <a:schemeClr val="tx1">
                  <a:lumMod val="50000"/>
                  <a:lumOff val="50000"/>
                </a:schemeClr>
              </a:solidFill>
            </a:endParaRPr>
          </a:p>
          <a:p>
            <a:pPr>
              <a:lnSpc>
                <a:spcPct val="94000"/>
              </a:lnSpc>
              <a:spcBef>
                <a:spcPts val="0"/>
              </a:spcBef>
            </a:pPr>
            <a:endParaRPr lang="en-US" sz="2800" b="1" i="1" dirty="0" smtClean="0">
              <a:solidFill>
                <a:schemeClr val="tx1">
                  <a:lumMod val="50000"/>
                  <a:lumOff val="50000"/>
                </a:schemeClr>
              </a:solidFill>
            </a:endParaRPr>
          </a:p>
          <a:p>
            <a:pPr>
              <a:lnSpc>
                <a:spcPct val="94000"/>
              </a:lnSpc>
              <a:spcBef>
                <a:spcPts val="0"/>
              </a:spcBef>
            </a:pPr>
            <a:r>
              <a:rPr lang="en-US" sz="2800" b="1" i="1" dirty="0" smtClean="0">
                <a:solidFill>
                  <a:schemeClr val="tx1">
                    <a:lumMod val="50000"/>
                    <a:lumOff val="50000"/>
                  </a:schemeClr>
                </a:solidFill>
              </a:rPr>
              <a:t>but every business needs a plan of some kind</a:t>
            </a:r>
          </a:p>
          <a:p>
            <a:pPr>
              <a:lnSpc>
                <a:spcPct val="94000"/>
              </a:lnSpc>
              <a:spcBef>
                <a:spcPts val="0"/>
              </a:spcBef>
            </a:pPr>
            <a:endParaRPr lang="en-US" sz="2800" b="1" i="1" dirty="0" smtClean="0">
              <a:solidFill>
                <a:schemeClr val="tx1">
                  <a:lumMod val="50000"/>
                  <a:lumOff val="50000"/>
                </a:schemeClr>
              </a:solidFill>
            </a:endParaRPr>
          </a:p>
          <a:p>
            <a:pPr>
              <a:lnSpc>
                <a:spcPct val="94000"/>
              </a:lnSpc>
              <a:spcBef>
                <a:spcPts val="0"/>
              </a:spcBef>
            </a:pPr>
            <a:r>
              <a:rPr lang="en-US" sz="2800" b="1" i="1" dirty="0" smtClean="0">
                <a:solidFill>
                  <a:schemeClr val="tx1">
                    <a:lumMod val="50000"/>
                    <a:lumOff val="50000"/>
                  </a:schemeClr>
                </a:solidFill>
              </a:rPr>
              <a:t>ours will fit on </a:t>
            </a:r>
            <a:r>
              <a:rPr lang="en-US" sz="2800" b="1" i="1" dirty="0" smtClean="0">
                <a:solidFill>
                  <a:srgbClr val="FF0000"/>
                </a:solidFill>
              </a:rPr>
              <a:t>one page</a:t>
            </a:r>
            <a:endParaRPr lang="en-US" sz="2800" b="1" i="1" dirty="0">
              <a:solidFill>
                <a:srgbClr val="FF0000"/>
              </a:solidFill>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533400"/>
            <a:ext cx="3470575" cy="25149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7" name="&quot;No&quot; Symbol 6"/>
          <p:cNvSpPr/>
          <p:nvPr/>
        </p:nvSpPr>
        <p:spPr>
          <a:xfrm>
            <a:off x="990600" y="685800"/>
            <a:ext cx="2286000" cy="2286000"/>
          </a:xfrm>
          <a:prstGeom prst="noSmoking">
            <a:avLst>
              <a:gd name="adj" fmla="val 568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cstate="print"/>
          <a:srcRect/>
          <a:stretch>
            <a:fillRect/>
          </a:stretch>
        </p:blipFill>
        <p:spPr bwMode="auto">
          <a:xfrm>
            <a:off x="4953000" y="1371600"/>
            <a:ext cx="2513012" cy="2513012"/>
          </a:xfrm>
          <a:prstGeom prst="rect">
            <a:avLst/>
          </a:prstGeom>
          <a:noFill/>
          <a:ln w="9525">
            <a:noFill/>
            <a:miter lim="800000"/>
            <a:headEnd/>
            <a:tailEnd/>
          </a:ln>
        </p:spPr>
      </p:pic>
      <p:grpSp>
        <p:nvGrpSpPr>
          <p:cNvPr id="2" name="Group 2"/>
          <p:cNvGrpSpPr/>
          <p:nvPr/>
        </p:nvGrpSpPr>
        <p:grpSpPr>
          <a:xfrm>
            <a:off x="-35602" y="0"/>
            <a:ext cx="8036602" cy="990600"/>
            <a:chOff x="-35602" y="0"/>
            <a:chExt cx="8036602" cy="990600"/>
          </a:xfrm>
        </p:grpSpPr>
        <p:sp>
          <p:nvSpPr>
            <p:cNvPr id="4" name="Rectangle 3">
              <a:extLst>
                <a:ext uri="{FF2B5EF4-FFF2-40B4-BE49-F238E27FC236}">
                  <a16:creationId xmlns="" xmlns:a16="http://schemas.microsoft.com/office/drawing/2014/main" id="{BA25739E-0043-4FED-BB65-7CDC16393394}"/>
                </a:ext>
              </a:extLst>
            </p:cNvPr>
            <p:cNvSpPr/>
            <p:nvPr/>
          </p:nvSpPr>
          <p:spPr>
            <a:xfrm>
              <a:off x="-35602" y="0"/>
              <a:ext cx="4607602" cy="9906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p>
          </p:txBody>
        </p:sp>
        <p:sp>
          <p:nvSpPr>
            <p:cNvPr id="5" name="Rectangle 4">
              <a:extLst>
                <a:ext uri="{FF2B5EF4-FFF2-40B4-BE49-F238E27FC236}">
                  <a16:creationId xmlns="" xmlns:a16="http://schemas.microsoft.com/office/drawing/2014/main" id="{D87D817A-5624-4FD5-B601-C756ADA57A32}"/>
                </a:ext>
              </a:extLst>
            </p:cNvPr>
            <p:cNvSpPr/>
            <p:nvPr/>
          </p:nvSpPr>
          <p:spPr>
            <a:xfrm>
              <a:off x="4572000" y="0"/>
              <a:ext cx="1905000" cy="9906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6" name="Rectangle 5">
              <a:extLst>
                <a:ext uri="{FF2B5EF4-FFF2-40B4-BE49-F238E27FC236}">
                  <a16:creationId xmlns="" xmlns:a16="http://schemas.microsoft.com/office/drawing/2014/main" id="{E01349DB-8F03-49DC-8DE6-575B70055CF2}"/>
                </a:ext>
              </a:extLst>
            </p:cNvPr>
            <p:cNvSpPr/>
            <p:nvPr/>
          </p:nvSpPr>
          <p:spPr>
            <a:xfrm>
              <a:off x="6477000" y="0"/>
              <a:ext cx="1524000" cy="9906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grpSp>
      <p:sp>
        <p:nvSpPr>
          <p:cNvPr id="7" name="Rectangle 6">
            <a:extLst>
              <a:ext uri="{FF2B5EF4-FFF2-40B4-BE49-F238E27FC236}">
                <a16:creationId xmlns="" xmlns:a16="http://schemas.microsoft.com/office/drawing/2014/main" id="{ABC65953-A33E-4E9A-8096-A59E9F85ACEA}"/>
              </a:ext>
            </a:extLst>
          </p:cNvPr>
          <p:cNvSpPr/>
          <p:nvPr/>
        </p:nvSpPr>
        <p:spPr>
          <a:xfrm>
            <a:off x="8001000" y="0"/>
            <a:ext cx="1143000" cy="990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   </a:t>
            </a:r>
            <a:r>
              <a:rPr lang="en-US" sz="3600" b="1" dirty="0" smtClean="0"/>
              <a:t>6</a:t>
            </a:r>
            <a:endParaRPr lang="en-US" sz="3200" b="1" dirty="0"/>
          </a:p>
        </p:txBody>
      </p:sp>
      <p:sp>
        <p:nvSpPr>
          <p:cNvPr id="8" name="TextBox 7"/>
          <p:cNvSpPr txBox="1"/>
          <p:nvPr/>
        </p:nvSpPr>
        <p:spPr>
          <a:xfrm>
            <a:off x="228600" y="228600"/>
            <a:ext cx="3273204" cy="584775"/>
          </a:xfrm>
          <a:prstGeom prst="rect">
            <a:avLst/>
          </a:prstGeom>
          <a:noFill/>
        </p:spPr>
        <p:txBody>
          <a:bodyPr wrap="none" rtlCol="0">
            <a:spAutoFit/>
          </a:bodyPr>
          <a:lstStyle/>
          <a:p>
            <a:r>
              <a:rPr lang="en-US" sz="3200" b="1" dirty="0" smtClean="0">
                <a:solidFill>
                  <a:schemeClr val="bg1"/>
                </a:solidFill>
              </a:rPr>
              <a:t>ELEVATOR SPEECH</a:t>
            </a:r>
            <a:endParaRPr lang="en-US" sz="3200" b="1" dirty="0">
              <a:solidFill>
                <a:schemeClr val="bg1"/>
              </a:solidFill>
            </a:endParaRPr>
          </a:p>
        </p:txBody>
      </p:sp>
      <p:sp>
        <p:nvSpPr>
          <p:cNvPr id="13" name="TextBox 12"/>
          <p:cNvSpPr txBox="1"/>
          <p:nvPr/>
        </p:nvSpPr>
        <p:spPr>
          <a:xfrm>
            <a:off x="5816482" y="1676400"/>
            <a:ext cx="1574918" cy="523220"/>
          </a:xfrm>
          <a:prstGeom prst="rect">
            <a:avLst/>
          </a:prstGeom>
          <a:noFill/>
        </p:spPr>
        <p:txBody>
          <a:bodyPr wrap="none" rtlCol="0">
            <a:spAutoFit/>
          </a:bodyPr>
          <a:lstStyle/>
          <a:p>
            <a:r>
              <a:rPr lang="en-US" sz="1400" dirty="0" smtClean="0"/>
              <a:t>You Will Love My</a:t>
            </a:r>
            <a:br>
              <a:rPr lang="en-US" sz="1400" dirty="0" smtClean="0"/>
            </a:br>
            <a:r>
              <a:rPr lang="en-US" sz="1400" dirty="0" smtClean="0"/>
              <a:t>Product </a:t>
            </a:r>
            <a:r>
              <a:rPr lang="en-US" sz="1400" smtClean="0"/>
              <a:t>Because ...</a:t>
            </a:r>
            <a:endParaRPr lang="en-US" sz="1400" dirty="0"/>
          </a:p>
        </p:txBody>
      </p:sp>
      <p:sp>
        <p:nvSpPr>
          <p:cNvPr id="15" name="Content Placeholder 14"/>
          <p:cNvSpPr>
            <a:spLocks noGrp="1"/>
          </p:cNvSpPr>
          <p:nvPr>
            <p:ph idx="1"/>
          </p:nvPr>
        </p:nvSpPr>
        <p:spPr>
          <a:xfrm>
            <a:off x="457200" y="1600200"/>
            <a:ext cx="4343400" cy="4648199"/>
          </a:xfrm>
        </p:spPr>
        <p:txBody>
          <a:bodyPr>
            <a:normAutofit lnSpcReduction="10000"/>
          </a:bodyPr>
          <a:lstStyle/>
          <a:p>
            <a:r>
              <a:rPr lang="en-US" dirty="0" smtClean="0"/>
              <a:t>More Important:</a:t>
            </a:r>
          </a:p>
          <a:p>
            <a:pPr lvl="1"/>
            <a:r>
              <a:rPr lang="en-US" dirty="0" smtClean="0"/>
              <a:t>your customer</a:t>
            </a:r>
          </a:p>
          <a:p>
            <a:pPr lvl="1"/>
            <a:r>
              <a:rPr lang="en-US" dirty="0" smtClean="0"/>
              <a:t>the value you provide to your customer</a:t>
            </a:r>
          </a:p>
          <a:p>
            <a:pPr lvl="1"/>
            <a:endParaRPr lang="en-US" dirty="0" smtClean="0"/>
          </a:p>
          <a:p>
            <a:pPr lvl="1"/>
            <a:endParaRPr lang="en-US" dirty="0" smtClean="0"/>
          </a:p>
          <a:p>
            <a:r>
              <a:rPr lang="en-US" dirty="0" smtClean="0"/>
              <a:t>Less Important</a:t>
            </a:r>
          </a:p>
          <a:p>
            <a:pPr lvl="1"/>
            <a:r>
              <a:rPr lang="en-US" dirty="0" smtClean="0"/>
              <a:t>you</a:t>
            </a:r>
          </a:p>
          <a:p>
            <a:pPr lvl="1"/>
            <a:r>
              <a:rPr lang="en-US" dirty="0" smtClean="0"/>
              <a:t>why you are terrific</a:t>
            </a:r>
            <a:endParaRPr lang="en-US" dirty="0"/>
          </a:p>
        </p:txBody>
      </p:sp>
      <p:pic>
        <p:nvPicPr>
          <p:cNvPr id="16" name="Picture 2"/>
          <p:cNvPicPr>
            <a:picLocks noChangeAspect="1" noChangeArrowheads="1"/>
          </p:cNvPicPr>
          <p:nvPr/>
        </p:nvPicPr>
        <p:blipFill>
          <a:blip r:embed="rId2" cstate="print"/>
          <a:srcRect/>
          <a:stretch>
            <a:fillRect/>
          </a:stretch>
        </p:blipFill>
        <p:spPr bwMode="auto">
          <a:xfrm>
            <a:off x="5867400" y="3886200"/>
            <a:ext cx="2513012" cy="2513012"/>
          </a:xfrm>
          <a:prstGeom prst="rect">
            <a:avLst/>
          </a:prstGeom>
          <a:noFill/>
          <a:ln w="9525">
            <a:noFill/>
            <a:miter lim="800000"/>
            <a:headEnd/>
            <a:tailEnd/>
          </a:ln>
        </p:spPr>
      </p:pic>
      <p:sp>
        <p:nvSpPr>
          <p:cNvPr id="17" name="TextBox 16"/>
          <p:cNvSpPr txBox="1"/>
          <p:nvPr/>
        </p:nvSpPr>
        <p:spPr>
          <a:xfrm>
            <a:off x="6858000" y="4114800"/>
            <a:ext cx="1303562" cy="646331"/>
          </a:xfrm>
          <a:prstGeom prst="rect">
            <a:avLst/>
          </a:prstGeom>
          <a:noFill/>
        </p:spPr>
        <p:txBody>
          <a:bodyPr wrap="none" rtlCol="0">
            <a:spAutoFit/>
          </a:bodyPr>
          <a:lstStyle/>
          <a:p>
            <a:r>
              <a:rPr lang="en-US" dirty="0" smtClean="0"/>
              <a:t>Me Me Me!</a:t>
            </a:r>
            <a:br>
              <a:rPr lang="en-US" dirty="0" smtClean="0"/>
            </a:br>
            <a:r>
              <a:rPr lang="en-US" dirty="0" smtClean="0"/>
              <a:t>I’m Great!</a:t>
            </a:r>
            <a:endParaRPr lang="en-US" dirty="0"/>
          </a:p>
        </p:txBody>
      </p:sp>
      <p:sp>
        <p:nvSpPr>
          <p:cNvPr id="19" name="Oval Callout 18"/>
          <p:cNvSpPr/>
          <p:nvPr/>
        </p:nvSpPr>
        <p:spPr>
          <a:xfrm>
            <a:off x="5638800" y="1295400"/>
            <a:ext cx="1905000" cy="1143000"/>
          </a:xfrm>
          <a:prstGeom prst="wedgeEllipseCallout">
            <a:avLst>
              <a:gd name="adj1" fmla="val -46118"/>
              <a:gd name="adj2" fmla="val 42781"/>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My widgets</a:t>
            </a:r>
          </a:p>
          <a:p>
            <a:pPr algn="ctr"/>
            <a:r>
              <a:rPr lang="en-US" dirty="0" smtClean="0">
                <a:solidFill>
                  <a:schemeClr val="bg1"/>
                </a:solidFill>
              </a:rPr>
              <a:t>will save  you $$</a:t>
            </a:r>
          </a:p>
        </p:txBody>
      </p:sp>
      <p:sp>
        <p:nvSpPr>
          <p:cNvPr id="20" name="Oval Callout 19"/>
          <p:cNvSpPr/>
          <p:nvPr/>
        </p:nvSpPr>
        <p:spPr>
          <a:xfrm>
            <a:off x="6553200" y="3810000"/>
            <a:ext cx="1905000" cy="1143000"/>
          </a:xfrm>
          <a:prstGeom prst="wedgeEllipseCallout">
            <a:avLst>
              <a:gd name="adj1" fmla="val -46118"/>
              <a:gd name="adj2" fmla="val 42781"/>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Me  Me Me</a:t>
            </a:r>
          </a:p>
          <a:p>
            <a:pPr algn="ctr"/>
            <a:r>
              <a:rPr lang="en-US" dirty="0" smtClean="0">
                <a:solidFill>
                  <a:schemeClr val="bg1"/>
                </a:solidFill>
              </a:rPr>
              <a:t>I’m great!!!</a:t>
            </a:r>
          </a:p>
        </p:txBody>
      </p:sp>
      <p:sp>
        <p:nvSpPr>
          <p:cNvPr id="22" name="&quot;No&quot; Symbol 21"/>
          <p:cNvSpPr/>
          <p:nvPr/>
        </p:nvSpPr>
        <p:spPr>
          <a:xfrm>
            <a:off x="5791200" y="4724400"/>
            <a:ext cx="1274618" cy="1219200"/>
          </a:xfrm>
          <a:prstGeom prst="noSmoking">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1519428" y="4558939"/>
            <a:ext cx="5943600" cy="1569660"/>
          </a:xfrm>
          <a:prstGeom prst="rect">
            <a:avLst/>
          </a:prstGeom>
          <a:noFill/>
        </p:spPr>
        <p:txBody>
          <a:bodyPr wrap="square" rtlCol="0">
            <a:spAutoFit/>
          </a:bodyPr>
          <a:lstStyle/>
          <a:p>
            <a:pPr algn="ctr"/>
            <a:r>
              <a:rPr lang="en-US" sz="2400" dirty="0"/>
              <a:t>Soapy Rides brings auto detailing to your car, whether it’s in your driveway or at work. We wash and polish the exterior and detail the interior and you don’t even need to be there!</a:t>
            </a:r>
          </a:p>
        </p:txBody>
      </p:sp>
      <p:pic>
        <p:nvPicPr>
          <p:cNvPr id="4" name="Picture 3" descr="A picture containing outdoor, car&#10;&#10;Description generated with high confidence">
            <a:extLst>
              <a:ext uri="{FF2B5EF4-FFF2-40B4-BE49-F238E27FC236}">
                <a16:creationId xmlns="" xmlns:a16="http://schemas.microsoft.com/office/drawing/2014/main" id="{1180C2DF-0944-4ECB-975A-5FDD8C054DC4}"/>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362200" y="1828800"/>
            <a:ext cx="4258056" cy="2602145"/>
          </a:xfrm>
          <a:prstGeom prst="rect">
            <a:avLst/>
          </a:prstGeom>
          <a:blipFill dpi="0" rotWithShape="1">
            <a:blip r:embed="rId4" cstate="print"/>
            <a:srcRect/>
            <a:tile tx="0" ty="0" sx="100000" sy="100000" flip="none" algn="tl"/>
          </a:blipFill>
          <a:effectLst>
            <a:outerShdw blurRad="50800" dist="50800" dir="5400000" algn="ctr" rotWithShape="0">
              <a:srgbClr val="000000">
                <a:alpha val="0"/>
              </a:srgbClr>
            </a:outerShdw>
          </a:effectLst>
        </p:spPr>
      </p:pic>
      <p:sp>
        <p:nvSpPr>
          <p:cNvPr id="2" name="Title 1"/>
          <p:cNvSpPr>
            <a:spLocks noGrp="1"/>
          </p:cNvSpPr>
          <p:nvPr>
            <p:ph type="title"/>
          </p:nvPr>
        </p:nvSpPr>
        <p:spPr>
          <a:xfrm>
            <a:off x="2776728" y="3415939"/>
            <a:ext cx="3429000" cy="1143000"/>
          </a:xfrm>
        </p:spPr>
        <p:txBody>
          <a:bodyPr>
            <a:normAutofit/>
          </a:bodyPr>
          <a:lstStyle/>
          <a:p>
            <a:r>
              <a:rPr lang="en-US" sz="4000" b="1" dirty="0">
                <a:solidFill>
                  <a:schemeClr val="bg1"/>
                </a:solidFill>
              </a:rPr>
              <a:t>Soapy Rides</a:t>
            </a:r>
          </a:p>
        </p:txBody>
      </p:sp>
      <p:grpSp>
        <p:nvGrpSpPr>
          <p:cNvPr id="13" name="Group 12"/>
          <p:cNvGrpSpPr/>
          <p:nvPr/>
        </p:nvGrpSpPr>
        <p:grpSpPr>
          <a:xfrm>
            <a:off x="-35602" y="0"/>
            <a:ext cx="8036602" cy="990600"/>
            <a:chOff x="-35602" y="0"/>
            <a:chExt cx="8036602" cy="990600"/>
          </a:xfrm>
        </p:grpSpPr>
        <p:sp>
          <p:nvSpPr>
            <p:cNvPr id="14" name="Rectangle 13">
              <a:extLst>
                <a:ext uri="{FF2B5EF4-FFF2-40B4-BE49-F238E27FC236}">
                  <a16:creationId xmlns="" xmlns:a16="http://schemas.microsoft.com/office/drawing/2014/main" id="{BA25739E-0043-4FED-BB65-7CDC16393394}"/>
                </a:ext>
              </a:extLst>
            </p:cNvPr>
            <p:cNvSpPr/>
            <p:nvPr/>
          </p:nvSpPr>
          <p:spPr>
            <a:xfrm>
              <a:off x="-35602" y="0"/>
              <a:ext cx="4607602" cy="9906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p>
          </p:txBody>
        </p:sp>
        <p:sp>
          <p:nvSpPr>
            <p:cNvPr id="15" name="Rectangle 14">
              <a:extLst>
                <a:ext uri="{FF2B5EF4-FFF2-40B4-BE49-F238E27FC236}">
                  <a16:creationId xmlns="" xmlns:a16="http://schemas.microsoft.com/office/drawing/2014/main" id="{D87D817A-5624-4FD5-B601-C756ADA57A32}"/>
                </a:ext>
              </a:extLst>
            </p:cNvPr>
            <p:cNvSpPr/>
            <p:nvPr/>
          </p:nvSpPr>
          <p:spPr>
            <a:xfrm>
              <a:off x="4572000" y="0"/>
              <a:ext cx="1905000" cy="9906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16" name="Rectangle 15">
              <a:extLst>
                <a:ext uri="{FF2B5EF4-FFF2-40B4-BE49-F238E27FC236}">
                  <a16:creationId xmlns="" xmlns:a16="http://schemas.microsoft.com/office/drawing/2014/main" id="{E01349DB-8F03-49DC-8DE6-575B70055CF2}"/>
                </a:ext>
              </a:extLst>
            </p:cNvPr>
            <p:cNvSpPr/>
            <p:nvPr/>
          </p:nvSpPr>
          <p:spPr>
            <a:xfrm>
              <a:off x="6477000" y="0"/>
              <a:ext cx="1524000" cy="9906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grpSp>
      <p:sp>
        <p:nvSpPr>
          <p:cNvPr id="17" name="Rectangle 16">
            <a:extLst>
              <a:ext uri="{FF2B5EF4-FFF2-40B4-BE49-F238E27FC236}">
                <a16:creationId xmlns="" xmlns:a16="http://schemas.microsoft.com/office/drawing/2014/main" id="{ABC65953-A33E-4E9A-8096-A59E9F85ACEA}"/>
              </a:ext>
            </a:extLst>
          </p:cNvPr>
          <p:cNvSpPr/>
          <p:nvPr/>
        </p:nvSpPr>
        <p:spPr>
          <a:xfrm>
            <a:off x="8001000" y="0"/>
            <a:ext cx="1143000" cy="990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   </a:t>
            </a:r>
            <a:r>
              <a:rPr lang="en-US" sz="3600" b="1" dirty="0" smtClean="0"/>
              <a:t>6</a:t>
            </a:r>
            <a:endParaRPr lang="en-US" sz="3200" b="1" dirty="0"/>
          </a:p>
        </p:txBody>
      </p:sp>
      <p:sp>
        <p:nvSpPr>
          <p:cNvPr id="18" name="TextBox 17"/>
          <p:cNvSpPr txBox="1"/>
          <p:nvPr/>
        </p:nvSpPr>
        <p:spPr>
          <a:xfrm>
            <a:off x="228600" y="228600"/>
            <a:ext cx="3273204" cy="584775"/>
          </a:xfrm>
          <a:prstGeom prst="rect">
            <a:avLst/>
          </a:prstGeom>
          <a:noFill/>
        </p:spPr>
        <p:txBody>
          <a:bodyPr wrap="none" rtlCol="0">
            <a:spAutoFit/>
          </a:bodyPr>
          <a:lstStyle/>
          <a:p>
            <a:r>
              <a:rPr lang="en-US" sz="3200" b="1" dirty="0" smtClean="0">
                <a:solidFill>
                  <a:schemeClr val="bg1"/>
                </a:solidFill>
              </a:rPr>
              <a:t>ELEVATOR SPEECH</a:t>
            </a:r>
            <a:endParaRPr lang="en-US" sz="3200" b="1" dirty="0">
              <a:solidFill>
                <a:schemeClr val="bg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1676400"/>
            <a:ext cx="3962400" cy="1143000"/>
          </a:xfrm>
        </p:spPr>
        <p:txBody>
          <a:bodyPr>
            <a:normAutofit fontScale="90000"/>
          </a:bodyPr>
          <a:lstStyle/>
          <a:p>
            <a:r>
              <a:rPr lang="en-US" b="1" dirty="0"/>
              <a:t>Cooper's Copper Cleaner</a:t>
            </a:r>
          </a:p>
        </p:txBody>
      </p:sp>
      <p:sp>
        <p:nvSpPr>
          <p:cNvPr id="4" name="TextBox 3"/>
          <p:cNvSpPr txBox="1"/>
          <p:nvPr/>
        </p:nvSpPr>
        <p:spPr>
          <a:xfrm>
            <a:off x="1143000" y="3695776"/>
            <a:ext cx="6324600" cy="2677656"/>
          </a:xfrm>
          <a:prstGeom prst="rect">
            <a:avLst/>
          </a:prstGeom>
          <a:noFill/>
        </p:spPr>
        <p:txBody>
          <a:bodyPr wrap="square" rtlCol="0">
            <a:spAutoFit/>
          </a:bodyPr>
          <a:lstStyle/>
          <a:p>
            <a:pPr algn="ctr"/>
            <a:r>
              <a:rPr lang="en-US" sz="2400" dirty="0"/>
              <a:t>Cooper's Copper Cleaner cleans and polishes antique copper doorknobs and all metal</a:t>
            </a:r>
            <a:br>
              <a:rPr lang="en-US" sz="2400" dirty="0"/>
            </a:br>
            <a:r>
              <a:rPr lang="en-US" sz="2400" dirty="0"/>
              <a:t>hardware in a flash. Easy to use, non-toxic,</a:t>
            </a:r>
            <a:br>
              <a:rPr lang="en-US" sz="2400" dirty="0"/>
            </a:br>
            <a:r>
              <a:rPr lang="en-US" sz="2400" dirty="0"/>
              <a:t>made of a proprietary formula Cooper</a:t>
            </a:r>
            <a:br>
              <a:rPr lang="en-US" sz="2400" dirty="0"/>
            </a:br>
            <a:r>
              <a:rPr lang="en-US" sz="2400" dirty="0"/>
              <a:t>developed for his own restoration business. $14.99/bottle, available online at www.CoopersCopperCleaner.com.</a:t>
            </a:r>
          </a:p>
        </p:txBody>
      </p:sp>
      <p:pic>
        <p:nvPicPr>
          <p:cNvPr id="4098" name="Picture 2" descr="Related image">
            <a:extLst>
              <a:ext uri="{FF2B5EF4-FFF2-40B4-BE49-F238E27FC236}">
                <a16:creationId xmlns="" xmlns:a16="http://schemas.microsoft.com/office/drawing/2014/main" id="{D9D6136C-9CCB-4ADE-94A4-FDD5AB5E39DB}"/>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22040" y="1328210"/>
            <a:ext cx="3383260" cy="2029956"/>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3" name="Group 12"/>
          <p:cNvGrpSpPr/>
          <p:nvPr/>
        </p:nvGrpSpPr>
        <p:grpSpPr>
          <a:xfrm>
            <a:off x="-35602" y="0"/>
            <a:ext cx="8036602" cy="990600"/>
            <a:chOff x="-35602" y="0"/>
            <a:chExt cx="8036602" cy="990600"/>
          </a:xfrm>
        </p:grpSpPr>
        <p:sp>
          <p:nvSpPr>
            <p:cNvPr id="14" name="Rectangle 13">
              <a:extLst>
                <a:ext uri="{FF2B5EF4-FFF2-40B4-BE49-F238E27FC236}">
                  <a16:creationId xmlns="" xmlns:a16="http://schemas.microsoft.com/office/drawing/2014/main" id="{BA25739E-0043-4FED-BB65-7CDC16393394}"/>
                </a:ext>
              </a:extLst>
            </p:cNvPr>
            <p:cNvSpPr/>
            <p:nvPr/>
          </p:nvSpPr>
          <p:spPr>
            <a:xfrm>
              <a:off x="-35602" y="0"/>
              <a:ext cx="4607602" cy="9906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p>
          </p:txBody>
        </p:sp>
        <p:sp>
          <p:nvSpPr>
            <p:cNvPr id="15" name="Rectangle 14">
              <a:extLst>
                <a:ext uri="{FF2B5EF4-FFF2-40B4-BE49-F238E27FC236}">
                  <a16:creationId xmlns="" xmlns:a16="http://schemas.microsoft.com/office/drawing/2014/main" id="{D87D817A-5624-4FD5-B601-C756ADA57A32}"/>
                </a:ext>
              </a:extLst>
            </p:cNvPr>
            <p:cNvSpPr/>
            <p:nvPr/>
          </p:nvSpPr>
          <p:spPr>
            <a:xfrm>
              <a:off x="4572000" y="0"/>
              <a:ext cx="1905000" cy="9906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16" name="Rectangle 15">
              <a:extLst>
                <a:ext uri="{FF2B5EF4-FFF2-40B4-BE49-F238E27FC236}">
                  <a16:creationId xmlns="" xmlns:a16="http://schemas.microsoft.com/office/drawing/2014/main" id="{E01349DB-8F03-49DC-8DE6-575B70055CF2}"/>
                </a:ext>
              </a:extLst>
            </p:cNvPr>
            <p:cNvSpPr/>
            <p:nvPr/>
          </p:nvSpPr>
          <p:spPr>
            <a:xfrm>
              <a:off x="6477000" y="0"/>
              <a:ext cx="1524000" cy="9906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grpSp>
      <p:sp>
        <p:nvSpPr>
          <p:cNvPr id="17" name="Rectangle 16">
            <a:extLst>
              <a:ext uri="{FF2B5EF4-FFF2-40B4-BE49-F238E27FC236}">
                <a16:creationId xmlns="" xmlns:a16="http://schemas.microsoft.com/office/drawing/2014/main" id="{ABC65953-A33E-4E9A-8096-A59E9F85ACEA}"/>
              </a:ext>
            </a:extLst>
          </p:cNvPr>
          <p:cNvSpPr/>
          <p:nvPr/>
        </p:nvSpPr>
        <p:spPr>
          <a:xfrm>
            <a:off x="8001000" y="0"/>
            <a:ext cx="1143000" cy="990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   </a:t>
            </a:r>
            <a:r>
              <a:rPr lang="en-US" sz="3600" b="1" dirty="0" smtClean="0"/>
              <a:t>6</a:t>
            </a:r>
            <a:endParaRPr lang="en-US" sz="3200" b="1" dirty="0"/>
          </a:p>
        </p:txBody>
      </p:sp>
      <p:sp>
        <p:nvSpPr>
          <p:cNvPr id="18" name="TextBox 17"/>
          <p:cNvSpPr txBox="1"/>
          <p:nvPr/>
        </p:nvSpPr>
        <p:spPr>
          <a:xfrm>
            <a:off x="228600" y="228600"/>
            <a:ext cx="3273204" cy="584775"/>
          </a:xfrm>
          <a:prstGeom prst="rect">
            <a:avLst/>
          </a:prstGeom>
          <a:noFill/>
        </p:spPr>
        <p:txBody>
          <a:bodyPr wrap="none" rtlCol="0">
            <a:spAutoFit/>
          </a:bodyPr>
          <a:lstStyle/>
          <a:p>
            <a:r>
              <a:rPr lang="en-US" sz="3200" b="1" dirty="0" smtClean="0">
                <a:solidFill>
                  <a:schemeClr val="bg1"/>
                </a:solidFill>
              </a:rPr>
              <a:t>ELEVATOR SPEECH</a:t>
            </a:r>
            <a:endParaRPr lang="en-US" sz="3200" b="1" dirty="0">
              <a:solidFill>
                <a:schemeClr val="bg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1371600"/>
            <a:ext cx="8229600" cy="1143000"/>
          </a:xfrm>
        </p:spPr>
        <p:txBody>
          <a:bodyPr>
            <a:normAutofit/>
          </a:bodyPr>
          <a:lstStyle/>
          <a:p>
            <a:pPr algn="l"/>
            <a:r>
              <a:rPr lang="en-US" b="1" dirty="0"/>
              <a:t>Bill’s English </a:t>
            </a:r>
            <a:r>
              <a:rPr lang="en-US" b="1" dirty="0" smtClean="0"/>
              <a:t>Instruction</a:t>
            </a:r>
            <a:endParaRPr lang="en-US" sz="3100" dirty="0"/>
          </a:p>
        </p:txBody>
      </p:sp>
      <p:sp>
        <p:nvSpPr>
          <p:cNvPr id="3" name="TextBox 2"/>
          <p:cNvSpPr txBox="1"/>
          <p:nvPr/>
        </p:nvSpPr>
        <p:spPr>
          <a:xfrm>
            <a:off x="609600" y="2362200"/>
            <a:ext cx="7848600" cy="3416320"/>
          </a:xfrm>
          <a:prstGeom prst="rect">
            <a:avLst/>
          </a:prstGeom>
          <a:noFill/>
        </p:spPr>
        <p:txBody>
          <a:bodyPr wrap="square" rtlCol="0">
            <a:spAutoFit/>
          </a:bodyPr>
          <a:lstStyle/>
          <a:p>
            <a:r>
              <a:rPr lang="en-US" sz="2400" dirty="0"/>
              <a:t>Bill’s English provides basic instruction for </a:t>
            </a:r>
            <a:r>
              <a:rPr lang="en-US" sz="2400" dirty="0" smtClean="0"/>
              <a:t>those </a:t>
            </a:r>
            <a:r>
              <a:rPr lang="en-US" sz="2400" dirty="0"/>
              <a:t>who would like to understand, read, speak and write English better. </a:t>
            </a:r>
            <a:endParaRPr lang="en-US" sz="2400" dirty="0" smtClean="0"/>
          </a:p>
          <a:p>
            <a:endParaRPr lang="en-US" sz="2400" dirty="0" smtClean="0"/>
          </a:p>
          <a:p>
            <a:r>
              <a:rPr lang="en-US" sz="2400" dirty="0" smtClean="0"/>
              <a:t>We place students with others </a:t>
            </a:r>
            <a:r>
              <a:rPr lang="en-US" sz="2400" dirty="0"/>
              <a:t>at a similar level.  All classes are small and individualized instruction is emphasized</a:t>
            </a:r>
            <a:r>
              <a:rPr lang="en-US" sz="2400" dirty="0" smtClean="0"/>
              <a:t>.</a:t>
            </a:r>
          </a:p>
          <a:p>
            <a:endParaRPr lang="en-US" sz="2400" dirty="0" smtClean="0"/>
          </a:p>
          <a:p>
            <a:r>
              <a:rPr lang="en-US" sz="2400" dirty="0" smtClean="0"/>
              <a:t>Our </a:t>
            </a:r>
            <a:r>
              <a:rPr lang="en-US" sz="2400" dirty="0"/>
              <a:t>sole mission is to </a:t>
            </a:r>
            <a:r>
              <a:rPr lang="en-US" sz="2400" dirty="0" smtClean="0"/>
              <a:t>improve</a:t>
            </a:r>
          </a:p>
          <a:p>
            <a:r>
              <a:rPr lang="en-US" sz="2400" dirty="0" smtClean="0"/>
              <a:t>your language </a:t>
            </a:r>
            <a:r>
              <a:rPr lang="en-US" sz="2400" dirty="0"/>
              <a:t>skills in a </a:t>
            </a:r>
            <a:r>
              <a:rPr lang="en-US" sz="2400" dirty="0" smtClean="0"/>
              <a:t>positive</a:t>
            </a:r>
          </a:p>
          <a:p>
            <a:r>
              <a:rPr lang="en-US" sz="2400" dirty="0" smtClean="0"/>
              <a:t>and non-judgmental setting. </a:t>
            </a:r>
            <a:endParaRPr lang="en-US" sz="2400" dirty="0"/>
          </a:p>
        </p:txBody>
      </p:sp>
      <p:grpSp>
        <p:nvGrpSpPr>
          <p:cNvPr id="9" name="Group 8"/>
          <p:cNvGrpSpPr/>
          <p:nvPr/>
        </p:nvGrpSpPr>
        <p:grpSpPr>
          <a:xfrm>
            <a:off x="-35602" y="0"/>
            <a:ext cx="8036602" cy="990600"/>
            <a:chOff x="-35602" y="0"/>
            <a:chExt cx="8036602" cy="990600"/>
          </a:xfrm>
        </p:grpSpPr>
        <p:sp>
          <p:nvSpPr>
            <p:cNvPr id="10" name="Rectangle 9">
              <a:extLst>
                <a:ext uri="{FF2B5EF4-FFF2-40B4-BE49-F238E27FC236}">
                  <a16:creationId xmlns="" xmlns:a16="http://schemas.microsoft.com/office/drawing/2014/main" id="{BA25739E-0043-4FED-BB65-7CDC16393394}"/>
                </a:ext>
              </a:extLst>
            </p:cNvPr>
            <p:cNvSpPr/>
            <p:nvPr/>
          </p:nvSpPr>
          <p:spPr>
            <a:xfrm>
              <a:off x="-35602" y="0"/>
              <a:ext cx="4607602" cy="9906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p>
          </p:txBody>
        </p:sp>
        <p:sp>
          <p:nvSpPr>
            <p:cNvPr id="11" name="Rectangle 10">
              <a:extLst>
                <a:ext uri="{FF2B5EF4-FFF2-40B4-BE49-F238E27FC236}">
                  <a16:creationId xmlns="" xmlns:a16="http://schemas.microsoft.com/office/drawing/2014/main" id="{D87D817A-5624-4FD5-B601-C756ADA57A32}"/>
                </a:ext>
              </a:extLst>
            </p:cNvPr>
            <p:cNvSpPr/>
            <p:nvPr/>
          </p:nvSpPr>
          <p:spPr>
            <a:xfrm>
              <a:off x="4572000" y="0"/>
              <a:ext cx="1905000" cy="9906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17" name="Rectangle 16">
              <a:extLst>
                <a:ext uri="{FF2B5EF4-FFF2-40B4-BE49-F238E27FC236}">
                  <a16:creationId xmlns="" xmlns:a16="http://schemas.microsoft.com/office/drawing/2014/main" id="{E01349DB-8F03-49DC-8DE6-575B70055CF2}"/>
                </a:ext>
              </a:extLst>
            </p:cNvPr>
            <p:cNvSpPr/>
            <p:nvPr/>
          </p:nvSpPr>
          <p:spPr>
            <a:xfrm>
              <a:off x="6477000" y="0"/>
              <a:ext cx="1524000" cy="9906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grpSp>
      <p:sp>
        <p:nvSpPr>
          <p:cNvPr id="18" name="Rectangle 17">
            <a:extLst>
              <a:ext uri="{FF2B5EF4-FFF2-40B4-BE49-F238E27FC236}">
                <a16:creationId xmlns="" xmlns:a16="http://schemas.microsoft.com/office/drawing/2014/main" id="{ABC65953-A33E-4E9A-8096-A59E9F85ACEA}"/>
              </a:ext>
            </a:extLst>
          </p:cNvPr>
          <p:cNvSpPr/>
          <p:nvPr/>
        </p:nvSpPr>
        <p:spPr>
          <a:xfrm>
            <a:off x="8001000" y="0"/>
            <a:ext cx="1143000" cy="990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   </a:t>
            </a:r>
            <a:r>
              <a:rPr lang="en-US" sz="3600" b="1" dirty="0" smtClean="0"/>
              <a:t>6</a:t>
            </a:r>
            <a:endParaRPr lang="en-US" sz="3200" b="1" dirty="0"/>
          </a:p>
        </p:txBody>
      </p:sp>
      <p:sp>
        <p:nvSpPr>
          <p:cNvPr id="19" name="TextBox 18"/>
          <p:cNvSpPr txBox="1"/>
          <p:nvPr/>
        </p:nvSpPr>
        <p:spPr>
          <a:xfrm>
            <a:off x="228600" y="228600"/>
            <a:ext cx="3273204" cy="584775"/>
          </a:xfrm>
          <a:prstGeom prst="rect">
            <a:avLst/>
          </a:prstGeom>
          <a:noFill/>
        </p:spPr>
        <p:txBody>
          <a:bodyPr wrap="none" rtlCol="0">
            <a:spAutoFit/>
          </a:bodyPr>
          <a:lstStyle/>
          <a:p>
            <a:r>
              <a:rPr lang="en-US" sz="3200" b="1" dirty="0" smtClean="0">
                <a:solidFill>
                  <a:schemeClr val="bg1"/>
                </a:solidFill>
              </a:rPr>
              <a:t>ELEVATOR SPEECH</a:t>
            </a:r>
            <a:endParaRPr lang="en-US" sz="3200" b="1" dirty="0">
              <a:solidFill>
                <a:schemeClr val="bg1"/>
              </a:solidFill>
            </a:endParaRPr>
          </a:p>
        </p:txBody>
      </p:sp>
      <p:pic>
        <p:nvPicPr>
          <p:cNvPr id="71681" name="Picture 1"/>
          <p:cNvPicPr>
            <a:picLocks noChangeAspect="1" noChangeArrowheads="1"/>
          </p:cNvPicPr>
          <p:nvPr/>
        </p:nvPicPr>
        <p:blipFill>
          <a:blip r:embed="rId3" cstate="print"/>
          <a:srcRect/>
          <a:stretch>
            <a:fillRect/>
          </a:stretch>
        </p:blipFill>
        <p:spPr bwMode="auto">
          <a:xfrm>
            <a:off x="5257800" y="4648200"/>
            <a:ext cx="3198812" cy="15996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4038600"/>
            <a:ext cx="6019800" cy="3046988"/>
          </a:xfrm>
          <a:prstGeom prst="rect">
            <a:avLst/>
          </a:prstGeom>
          <a:noFill/>
        </p:spPr>
        <p:txBody>
          <a:bodyPr wrap="square" rtlCol="0">
            <a:spAutoFit/>
          </a:bodyPr>
          <a:lstStyle/>
          <a:p>
            <a:pPr algn="ctr"/>
            <a:r>
              <a:rPr lang="en-US" sz="2400" dirty="0"/>
              <a:t>Clara's Cleaning Service will leave your home dust-free and spotless. My home cleaning service includes dusting every surface, washing kitchen counters and appliances, and washing and/or vacuuming all floors. Your home will look new and smell fresh. Insured, bonded, and licensed in North Augusta and Aiken.</a:t>
            </a:r>
          </a:p>
          <a:p>
            <a:pPr algn="ctr"/>
            <a:endParaRPr lang="en-US" sz="2400" dirty="0"/>
          </a:p>
        </p:txBody>
      </p:sp>
      <p:pic>
        <p:nvPicPr>
          <p:cNvPr id="5122" name="Picture 2" descr="Image result for house cleaning">
            <a:extLst>
              <a:ext uri="{FF2B5EF4-FFF2-40B4-BE49-F238E27FC236}">
                <a16:creationId xmlns="" xmlns:a16="http://schemas.microsoft.com/office/drawing/2014/main" id="{0C72A69F-1770-4C64-A05F-BA04142B39F8}"/>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14400" y="1447800"/>
            <a:ext cx="3657600" cy="243664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3086099" y="2070889"/>
            <a:ext cx="5334000" cy="1143000"/>
          </a:xfrm>
        </p:spPr>
        <p:txBody>
          <a:bodyPr>
            <a:normAutofit/>
          </a:bodyPr>
          <a:lstStyle/>
          <a:p>
            <a:r>
              <a:rPr lang="en-US" sz="4000" b="1" dirty="0"/>
              <a:t>Clara's Cleaning Service</a:t>
            </a:r>
          </a:p>
        </p:txBody>
      </p:sp>
      <p:grpSp>
        <p:nvGrpSpPr>
          <p:cNvPr id="12" name="Group 11"/>
          <p:cNvGrpSpPr/>
          <p:nvPr/>
        </p:nvGrpSpPr>
        <p:grpSpPr>
          <a:xfrm>
            <a:off x="-35602" y="0"/>
            <a:ext cx="8036602" cy="990600"/>
            <a:chOff x="-35602" y="0"/>
            <a:chExt cx="8036602" cy="990600"/>
          </a:xfrm>
        </p:grpSpPr>
        <p:sp>
          <p:nvSpPr>
            <p:cNvPr id="13" name="Rectangle 12">
              <a:extLst>
                <a:ext uri="{FF2B5EF4-FFF2-40B4-BE49-F238E27FC236}">
                  <a16:creationId xmlns="" xmlns:a16="http://schemas.microsoft.com/office/drawing/2014/main" id="{BA25739E-0043-4FED-BB65-7CDC16393394}"/>
                </a:ext>
              </a:extLst>
            </p:cNvPr>
            <p:cNvSpPr/>
            <p:nvPr/>
          </p:nvSpPr>
          <p:spPr>
            <a:xfrm>
              <a:off x="-35602" y="0"/>
              <a:ext cx="4607602" cy="9906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p>
          </p:txBody>
        </p:sp>
        <p:sp>
          <p:nvSpPr>
            <p:cNvPr id="14" name="Rectangle 13">
              <a:extLst>
                <a:ext uri="{FF2B5EF4-FFF2-40B4-BE49-F238E27FC236}">
                  <a16:creationId xmlns="" xmlns:a16="http://schemas.microsoft.com/office/drawing/2014/main" id="{D87D817A-5624-4FD5-B601-C756ADA57A32}"/>
                </a:ext>
              </a:extLst>
            </p:cNvPr>
            <p:cNvSpPr/>
            <p:nvPr/>
          </p:nvSpPr>
          <p:spPr>
            <a:xfrm>
              <a:off x="4572000" y="0"/>
              <a:ext cx="1905000" cy="9906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15" name="Rectangle 14">
              <a:extLst>
                <a:ext uri="{FF2B5EF4-FFF2-40B4-BE49-F238E27FC236}">
                  <a16:creationId xmlns="" xmlns:a16="http://schemas.microsoft.com/office/drawing/2014/main" id="{E01349DB-8F03-49DC-8DE6-575B70055CF2}"/>
                </a:ext>
              </a:extLst>
            </p:cNvPr>
            <p:cNvSpPr/>
            <p:nvPr/>
          </p:nvSpPr>
          <p:spPr>
            <a:xfrm>
              <a:off x="6477000" y="0"/>
              <a:ext cx="1524000" cy="9906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grpSp>
      <p:sp>
        <p:nvSpPr>
          <p:cNvPr id="16" name="Rectangle 15">
            <a:extLst>
              <a:ext uri="{FF2B5EF4-FFF2-40B4-BE49-F238E27FC236}">
                <a16:creationId xmlns="" xmlns:a16="http://schemas.microsoft.com/office/drawing/2014/main" id="{ABC65953-A33E-4E9A-8096-A59E9F85ACEA}"/>
              </a:ext>
            </a:extLst>
          </p:cNvPr>
          <p:cNvSpPr/>
          <p:nvPr/>
        </p:nvSpPr>
        <p:spPr>
          <a:xfrm>
            <a:off x="8001000" y="0"/>
            <a:ext cx="1143000" cy="990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   </a:t>
            </a:r>
            <a:r>
              <a:rPr lang="en-US" sz="3600" b="1" dirty="0" smtClean="0"/>
              <a:t>6</a:t>
            </a:r>
            <a:endParaRPr lang="en-US" sz="3200" b="1" dirty="0"/>
          </a:p>
        </p:txBody>
      </p:sp>
      <p:sp>
        <p:nvSpPr>
          <p:cNvPr id="17" name="TextBox 16"/>
          <p:cNvSpPr txBox="1"/>
          <p:nvPr/>
        </p:nvSpPr>
        <p:spPr>
          <a:xfrm>
            <a:off x="228600" y="228600"/>
            <a:ext cx="3273204" cy="584775"/>
          </a:xfrm>
          <a:prstGeom prst="rect">
            <a:avLst/>
          </a:prstGeom>
          <a:noFill/>
        </p:spPr>
        <p:txBody>
          <a:bodyPr wrap="none" rtlCol="0">
            <a:spAutoFit/>
          </a:bodyPr>
          <a:lstStyle/>
          <a:p>
            <a:r>
              <a:rPr lang="en-US" sz="3200" b="1" dirty="0" smtClean="0">
                <a:solidFill>
                  <a:schemeClr val="bg1"/>
                </a:solidFill>
              </a:rPr>
              <a:t>ELEVATOR SPEECH</a:t>
            </a:r>
            <a:endParaRPr lang="en-US" sz="3200" b="1" dirty="0">
              <a:solidFill>
                <a:schemeClr val="bg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Related image">
            <a:extLst>
              <a:ext uri="{FF2B5EF4-FFF2-40B4-BE49-F238E27FC236}">
                <a16:creationId xmlns="" xmlns:a16="http://schemas.microsoft.com/office/drawing/2014/main" id="{7173A30E-3F70-4ECA-A44B-29BB5FCEADE7}"/>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561976" y="3820560"/>
            <a:ext cx="3124824" cy="273264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Content Placeholder 2"/>
          <p:cNvSpPr>
            <a:spLocks noGrp="1"/>
          </p:cNvSpPr>
          <p:nvPr>
            <p:ph idx="1"/>
          </p:nvPr>
        </p:nvSpPr>
        <p:spPr>
          <a:xfrm>
            <a:off x="457200" y="1493837"/>
            <a:ext cx="8229600" cy="4525963"/>
          </a:xfrm>
        </p:spPr>
        <p:txBody>
          <a:bodyPr>
            <a:noAutofit/>
          </a:bodyPr>
          <a:lstStyle/>
          <a:p>
            <a:r>
              <a:rPr lang="en-US" dirty="0"/>
              <a:t>How will you market?</a:t>
            </a:r>
          </a:p>
          <a:p>
            <a:r>
              <a:rPr lang="en-US" dirty="0"/>
              <a:t>How does the competition market?</a:t>
            </a:r>
          </a:p>
          <a:p>
            <a:pPr lvl="1"/>
            <a:r>
              <a:rPr lang="en-US" b="1" i="1" dirty="0">
                <a:solidFill>
                  <a:schemeClr val="tx1">
                    <a:lumMod val="50000"/>
                    <a:lumOff val="50000"/>
                  </a:schemeClr>
                </a:solidFill>
              </a:rPr>
              <a:t>social media, online, website, email, blog</a:t>
            </a:r>
          </a:p>
          <a:p>
            <a:pPr lvl="1"/>
            <a:r>
              <a:rPr lang="en-US" b="1" i="1" dirty="0">
                <a:solidFill>
                  <a:schemeClr val="tx1">
                    <a:lumMod val="50000"/>
                    <a:lumOff val="50000"/>
                  </a:schemeClr>
                </a:solidFill>
              </a:rPr>
              <a:t>newspaper, fairs, storefront</a:t>
            </a:r>
          </a:p>
          <a:p>
            <a:pPr lvl="1"/>
            <a:r>
              <a:rPr lang="en-US" b="1" i="1" dirty="0">
                <a:solidFill>
                  <a:schemeClr val="tx1">
                    <a:lumMod val="50000"/>
                    <a:lumOff val="50000"/>
                  </a:schemeClr>
                </a:solidFill>
              </a:rPr>
              <a:t>word of mouth</a:t>
            </a:r>
          </a:p>
          <a:p>
            <a:pPr lvl="1"/>
            <a:r>
              <a:rPr lang="en-US" b="1" i="1" dirty="0">
                <a:solidFill>
                  <a:schemeClr val="tx1">
                    <a:lumMod val="50000"/>
                    <a:lumOff val="50000"/>
                  </a:schemeClr>
                </a:solidFill>
              </a:rPr>
              <a:t>mail campaign</a:t>
            </a:r>
          </a:p>
          <a:p>
            <a:pPr lvl="1"/>
            <a:r>
              <a:rPr lang="en-US" b="1" i="1" dirty="0">
                <a:solidFill>
                  <a:schemeClr val="tx1">
                    <a:lumMod val="50000"/>
                    <a:lumOff val="50000"/>
                  </a:schemeClr>
                </a:solidFill>
              </a:rPr>
              <a:t>trade shows</a:t>
            </a:r>
          </a:p>
          <a:p>
            <a:pPr lvl="1"/>
            <a:r>
              <a:rPr lang="en-US" b="1" i="1" dirty="0">
                <a:solidFill>
                  <a:schemeClr val="tx1">
                    <a:lumMod val="50000"/>
                    <a:lumOff val="50000"/>
                  </a:schemeClr>
                </a:solidFill>
              </a:rPr>
              <a:t>chamber, networking group</a:t>
            </a:r>
          </a:p>
          <a:p>
            <a:pPr lvl="1"/>
            <a:r>
              <a:rPr lang="en-US" b="1" i="1" dirty="0">
                <a:solidFill>
                  <a:schemeClr val="tx1">
                    <a:lumMod val="50000"/>
                    <a:lumOff val="50000"/>
                  </a:schemeClr>
                </a:solidFill>
              </a:rPr>
              <a:t>through distributors</a:t>
            </a:r>
          </a:p>
          <a:p>
            <a:endParaRPr lang="en-US" sz="3600" dirty="0"/>
          </a:p>
        </p:txBody>
      </p:sp>
      <p:grpSp>
        <p:nvGrpSpPr>
          <p:cNvPr id="14" name="Group 13"/>
          <p:cNvGrpSpPr/>
          <p:nvPr/>
        </p:nvGrpSpPr>
        <p:grpSpPr>
          <a:xfrm>
            <a:off x="-35602" y="0"/>
            <a:ext cx="8036602" cy="990600"/>
            <a:chOff x="-35602" y="0"/>
            <a:chExt cx="8036602" cy="990600"/>
          </a:xfrm>
        </p:grpSpPr>
        <p:sp>
          <p:nvSpPr>
            <p:cNvPr id="15" name="Rectangle 14">
              <a:extLst>
                <a:ext uri="{FF2B5EF4-FFF2-40B4-BE49-F238E27FC236}">
                  <a16:creationId xmlns="" xmlns:a16="http://schemas.microsoft.com/office/drawing/2014/main" id="{BA25739E-0043-4FED-BB65-7CDC16393394}"/>
                </a:ext>
              </a:extLst>
            </p:cNvPr>
            <p:cNvSpPr/>
            <p:nvPr/>
          </p:nvSpPr>
          <p:spPr>
            <a:xfrm>
              <a:off x="-35602" y="0"/>
              <a:ext cx="4607602" cy="9906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p>
          </p:txBody>
        </p:sp>
        <p:sp>
          <p:nvSpPr>
            <p:cNvPr id="16" name="Rectangle 15">
              <a:extLst>
                <a:ext uri="{FF2B5EF4-FFF2-40B4-BE49-F238E27FC236}">
                  <a16:creationId xmlns="" xmlns:a16="http://schemas.microsoft.com/office/drawing/2014/main" id="{D87D817A-5624-4FD5-B601-C756ADA57A32}"/>
                </a:ext>
              </a:extLst>
            </p:cNvPr>
            <p:cNvSpPr/>
            <p:nvPr/>
          </p:nvSpPr>
          <p:spPr>
            <a:xfrm>
              <a:off x="4572000" y="0"/>
              <a:ext cx="1905000" cy="9906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17" name="Rectangle 16">
              <a:extLst>
                <a:ext uri="{FF2B5EF4-FFF2-40B4-BE49-F238E27FC236}">
                  <a16:creationId xmlns="" xmlns:a16="http://schemas.microsoft.com/office/drawing/2014/main" id="{E01349DB-8F03-49DC-8DE6-575B70055CF2}"/>
                </a:ext>
              </a:extLst>
            </p:cNvPr>
            <p:cNvSpPr/>
            <p:nvPr/>
          </p:nvSpPr>
          <p:spPr>
            <a:xfrm>
              <a:off x="6477000" y="0"/>
              <a:ext cx="1524000" cy="9906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grpSp>
      <p:sp>
        <p:nvSpPr>
          <p:cNvPr id="18" name="Rectangle 17">
            <a:extLst>
              <a:ext uri="{FF2B5EF4-FFF2-40B4-BE49-F238E27FC236}">
                <a16:creationId xmlns="" xmlns:a16="http://schemas.microsoft.com/office/drawing/2014/main" id="{ABC65953-A33E-4E9A-8096-A59E9F85ACEA}"/>
              </a:ext>
            </a:extLst>
          </p:cNvPr>
          <p:cNvSpPr/>
          <p:nvPr/>
        </p:nvSpPr>
        <p:spPr>
          <a:xfrm>
            <a:off x="8001000" y="0"/>
            <a:ext cx="1143000" cy="990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   </a:t>
            </a:r>
            <a:r>
              <a:rPr lang="en-US" sz="3600" b="1" dirty="0" smtClean="0"/>
              <a:t>7</a:t>
            </a:r>
            <a:endParaRPr lang="en-US" sz="3200" b="1" dirty="0"/>
          </a:p>
        </p:txBody>
      </p:sp>
      <p:sp>
        <p:nvSpPr>
          <p:cNvPr id="19" name="TextBox 18"/>
          <p:cNvSpPr txBox="1"/>
          <p:nvPr/>
        </p:nvSpPr>
        <p:spPr>
          <a:xfrm>
            <a:off x="228600" y="228600"/>
            <a:ext cx="3296095" cy="584775"/>
          </a:xfrm>
          <a:prstGeom prst="rect">
            <a:avLst/>
          </a:prstGeom>
          <a:noFill/>
        </p:spPr>
        <p:txBody>
          <a:bodyPr wrap="none" rtlCol="0">
            <a:spAutoFit/>
          </a:bodyPr>
          <a:lstStyle/>
          <a:p>
            <a:r>
              <a:rPr lang="en-US" sz="3200" b="1" dirty="0" smtClean="0">
                <a:solidFill>
                  <a:schemeClr val="bg1"/>
                </a:solidFill>
              </a:rPr>
              <a:t>MARKETING PLAN</a:t>
            </a:r>
            <a:endParaRPr lang="en-US" sz="3200" b="1" dirty="0">
              <a:solidFill>
                <a:schemeClr val="bg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Test Marketing">
            <a:extLst>
              <a:ext uri="{FF2B5EF4-FFF2-40B4-BE49-F238E27FC236}">
                <a16:creationId xmlns="" xmlns:a16="http://schemas.microsoft.com/office/drawing/2014/main" id="{4566B4BC-2269-463A-B9D4-16F57550F7AC}"/>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805491" y="3765655"/>
            <a:ext cx="3310328" cy="248274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609600" y="1143000"/>
            <a:ext cx="8229600" cy="1143000"/>
          </a:xfrm>
        </p:spPr>
        <p:txBody>
          <a:bodyPr>
            <a:normAutofit/>
          </a:bodyPr>
          <a:lstStyle/>
          <a:p>
            <a:r>
              <a:rPr lang="en-US" sz="4000" b="1" dirty="0"/>
              <a:t>Test Your Marketing Assumptions</a:t>
            </a:r>
          </a:p>
        </p:txBody>
      </p:sp>
      <p:sp>
        <p:nvSpPr>
          <p:cNvPr id="3" name="Content Placeholder 2"/>
          <p:cNvSpPr>
            <a:spLocks noGrp="1"/>
          </p:cNvSpPr>
          <p:nvPr>
            <p:ph idx="1"/>
          </p:nvPr>
        </p:nvSpPr>
        <p:spPr>
          <a:xfrm>
            <a:off x="1096183" y="2432589"/>
            <a:ext cx="7256434" cy="3815812"/>
          </a:xfrm>
        </p:spPr>
        <p:txBody>
          <a:bodyPr>
            <a:noAutofit/>
          </a:bodyPr>
          <a:lstStyle/>
          <a:p>
            <a:r>
              <a:rPr lang="en-US" sz="3000" dirty="0"/>
              <a:t>Find places to test market</a:t>
            </a:r>
          </a:p>
          <a:p>
            <a:pPr lvl="1"/>
            <a:r>
              <a:rPr lang="en-US" sz="2400" b="1" i="1" dirty="0">
                <a:solidFill>
                  <a:schemeClr val="tx1">
                    <a:lumMod val="50000"/>
                    <a:lumOff val="50000"/>
                  </a:schemeClr>
                </a:solidFill>
              </a:rPr>
              <a:t>family, friends, church events, booth at markets, festivals</a:t>
            </a:r>
          </a:p>
          <a:p>
            <a:pPr lvl="1"/>
            <a:r>
              <a:rPr lang="en-US" sz="2400" b="1" i="1" dirty="0">
                <a:solidFill>
                  <a:schemeClr val="tx1">
                    <a:lumMod val="50000"/>
                    <a:lumOff val="50000"/>
                  </a:schemeClr>
                </a:solidFill>
              </a:rPr>
              <a:t>sell on </a:t>
            </a:r>
            <a:r>
              <a:rPr lang="en-US" sz="2400" b="1" i="1" dirty="0" err="1">
                <a:solidFill>
                  <a:schemeClr val="tx1">
                    <a:lumMod val="50000"/>
                    <a:lumOff val="50000"/>
                  </a:schemeClr>
                </a:solidFill>
              </a:rPr>
              <a:t>Etsy</a:t>
            </a:r>
            <a:r>
              <a:rPr lang="en-US" sz="2400" b="1" i="1" dirty="0">
                <a:solidFill>
                  <a:schemeClr val="tx1">
                    <a:lumMod val="50000"/>
                    <a:lumOff val="50000"/>
                  </a:schemeClr>
                </a:solidFill>
              </a:rPr>
              <a:t>, eBay, Amazon before developing your own website</a:t>
            </a:r>
          </a:p>
          <a:p>
            <a:pPr lvl="1">
              <a:spcAft>
                <a:spcPts val="1800"/>
              </a:spcAft>
            </a:pPr>
            <a:r>
              <a:rPr lang="en-US" sz="2400" b="1" i="1" dirty="0">
                <a:solidFill>
                  <a:schemeClr val="tx1">
                    <a:lumMod val="50000"/>
                    <a:lumOff val="50000"/>
                  </a:schemeClr>
                </a:solidFill>
              </a:rPr>
              <a:t>ask local stores to carry                                                your product</a:t>
            </a:r>
          </a:p>
          <a:p>
            <a:pPr lvl="1">
              <a:spcAft>
                <a:spcPts val="1800"/>
              </a:spcAft>
            </a:pPr>
            <a:endParaRPr lang="en-US" sz="1200" b="1" i="1" dirty="0">
              <a:solidFill>
                <a:schemeClr val="tx1">
                  <a:lumMod val="50000"/>
                  <a:lumOff val="50000"/>
                </a:schemeClr>
              </a:solidFill>
            </a:endParaRPr>
          </a:p>
          <a:p>
            <a:pPr algn="ctr">
              <a:buNone/>
            </a:pPr>
            <a:r>
              <a:rPr lang="en-US" sz="3000" dirty="0"/>
              <a:t>Track &amp; document your results!</a:t>
            </a:r>
          </a:p>
        </p:txBody>
      </p:sp>
      <p:grpSp>
        <p:nvGrpSpPr>
          <p:cNvPr id="14" name="Group 13"/>
          <p:cNvGrpSpPr/>
          <p:nvPr/>
        </p:nvGrpSpPr>
        <p:grpSpPr>
          <a:xfrm>
            <a:off x="-35602" y="0"/>
            <a:ext cx="8036602" cy="990600"/>
            <a:chOff x="-35602" y="0"/>
            <a:chExt cx="8036602" cy="990600"/>
          </a:xfrm>
        </p:grpSpPr>
        <p:sp>
          <p:nvSpPr>
            <p:cNvPr id="15" name="Rectangle 14">
              <a:extLst>
                <a:ext uri="{FF2B5EF4-FFF2-40B4-BE49-F238E27FC236}">
                  <a16:creationId xmlns="" xmlns:a16="http://schemas.microsoft.com/office/drawing/2014/main" id="{BA25739E-0043-4FED-BB65-7CDC16393394}"/>
                </a:ext>
              </a:extLst>
            </p:cNvPr>
            <p:cNvSpPr/>
            <p:nvPr/>
          </p:nvSpPr>
          <p:spPr>
            <a:xfrm>
              <a:off x="-35602" y="0"/>
              <a:ext cx="4607602" cy="9906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p>
          </p:txBody>
        </p:sp>
        <p:sp>
          <p:nvSpPr>
            <p:cNvPr id="16" name="Rectangle 15">
              <a:extLst>
                <a:ext uri="{FF2B5EF4-FFF2-40B4-BE49-F238E27FC236}">
                  <a16:creationId xmlns="" xmlns:a16="http://schemas.microsoft.com/office/drawing/2014/main" id="{D87D817A-5624-4FD5-B601-C756ADA57A32}"/>
                </a:ext>
              </a:extLst>
            </p:cNvPr>
            <p:cNvSpPr/>
            <p:nvPr/>
          </p:nvSpPr>
          <p:spPr>
            <a:xfrm>
              <a:off x="4572000" y="0"/>
              <a:ext cx="1905000" cy="9906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17" name="Rectangle 16">
              <a:extLst>
                <a:ext uri="{FF2B5EF4-FFF2-40B4-BE49-F238E27FC236}">
                  <a16:creationId xmlns="" xmlns:a16="http://schemas.microsoft.com/office/drawing/2014/main" id="{E01349DB-8F03-49DC-8DE6-575B70055CF2}"/>
                </a:ext>
              </a:extLst>
            </p:cNvPr>
            <p:cNvSpPr/>
            <p:nvPr/>
          </p:nvSpPr>
          <p:spPr>
            <a:xfrm>
              <a:off x="6477000" y="0"/>
              <a:ext cx="1524000" cy="9906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grpSp>
      <p:sp>
        <p:nvSpPr>
          <p:cNvPr id="18" name="Rectangle 17">
            <a:extLst>
              <a:ext uri="{FF2B5EF4-FFF2-40B4-BE49-F238E27FC236}">
                <a16:creationId xmlns="" xmlns:a16="http://schemas.microsoft.com/office/drawing/2014/main" id="{ABC65953-A33E-4E9A-8096-A59E9F85ACEA}"/>
              </a:ext>
            </a:extLst>
          </p:cNvPr>
          <p:cNvSpPr/>
          <p:nvPr/>
        </p:nvSpPr>
        <p:spPr>
          <a:xfrm>
            <a:off x="8001000" y="0"/>
            <a:ext cx="1143000" cy="990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   </a:t>
            </a:r>
            <a:r>
              <a:rPr lang="en-US" sz="3600" b="1" dirty="0" smtClean="0"/>
              <a:t>7</a:t>
            </a:r>
            <a:endParaRPr lang="en-US" sz="3200" b="1" dirty="0"/>
          </a:p>
        </p:txBody>
      </p:sp>
      <p:sp>
        <p:nvSpPr>
          <p:cNvPr id="19" name="TextBox 18"/>
          <p:cNvSpPr txBox="1"/>
          <p:nvPr/>
        </p:nvSpPr>
        <p:spPr>
          <a:xfrm>
            <a:off x="228600" y="228600"/>
            <a:ext cx="3296095" cy="584775"/>
          </a:xfrm>
          <a:prstGeom prst="rect">
            <a:avLst/>
          </a:prstGeom>
          <a:noFill/>
        </p:spPr>
        <p:txBody>
          <a:bodyPr wrap="none" rtlCol="0">
            <a:spAutoFit/>
          </a:bodyPr>
          <a:lstStyle/>
          <a:p>
            <a:r>
              <a:rPr lang="en-US" sz="3200" b="1" dirty="0" smtClean="0">
                <a:solidFill>
                  <a:schemeClr val="bg1"/>
                </a:solidFill>
              </a:rPr>
              <a:t>MARKETING PLAN</a:t>
            </a:r>
            <a:endParaRPr lang="en-US" sz="3200" b="1" dirty="0">
              <a:solidFill>
                <a:schemeClr val="bg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66017"/>
            <a:ext cx="8229600" cy="1143000"/>
          </a:xfrm>
        </p:spPr>
        <p:txBody>
          <a:bodyPr>
            <a:normAutofit/>
          </a:bodyPr>
          <a:lstStyle/>
          <a:p>
            <a:r>
              <a:rPr lang="en-US" sz="4000" b="1" dirty="0"/>
              <a:t>Test Your Pricing</a:t>
            </a:r>
          </a:p>
        </p:txBody>
      </p:sp>
      <p:sp>
        <p:nvSpPr>
          <p:cNvPr id="3" name="Content Placeholder 2"/>
          <p:cNvSpPr>
            <a:spLocks noGrp="1"/>
          </p:cNvSpPr>
          <p:nvPr>
            <p:ph idx="1"/>
          </p:nvPr>
        </p:nvSpPr>
        <p:spPr>
          <a:xfrm>
            <a:off x="533400" y="2064417"/>
            <a:ext cx="8229600" cy="4525963"/>
          </a:xfrm>
        </p:spPr>
        <p:txBody>
          <a:bodyPr>
            <a:noAutofit/>
          </a:bodyPr>
          <a:lstStyle/>
          <a:p>
            <a:r>
              <a:rPr lang="en-US" sz="3000" dirty="0"/>
              <a:t>Try different prices</a:t>
            </a:r>
          </a:p>
          <a:p>
            <a:pPr lvl="1"/>
            <a:r>
              <a:rPr lang="en-US" sz="2400" b="1" i="1" dirty="0">
                <a:solidFill>
                  <a:schemeClr val="tx1">
                    <a:lumMod val="50000"/>
                    <a:lumOff val="50000"/>
                  </a:schemeClr>
                </a:solidFill>
              </a:rPr>
              <a:t>If you charge twice as much, do your sales drop 50%?</a:t>
            </a:r>
          </a:p>
          <a:p>
            <a:r>
              <a:rPr lang="en-US" sz="3000" dirty="0"/>
              <a:t>Can what you tried be scaled?</a:t>
            </a:r>
          </a:p>
          <a:p>
            <a:pPr lvl="1"/>
            <a:r>
              <a:rPr lang="en-US" sz="2400" b="1" i="1" dirty="0">
                <a:solidFill>
                  <a:schemeClr val="tx1">
                    <a:lumMod val="50000"/>
                    <a:lumOff val="50000"/>
                  </a:schemeClr>
                </a:solidFill>
              </a:rPr>
              <a:t>Is the market there to sell 10x as much? 100x?</a:t>
            </a:r>
          </a:p>
          <a:p>
            <a:r>
              <a:rPr lang="en-US" sz="3000" dirty="0"/>
              <a:t>Can you sell enough to cover your costs?</a:t>
            </a:r>
          </a:p>
          <a:p>
            <a:r>
              <a:rPr lang="en-US" sz="3000" dirty="0"/>
              <a:t>Can you sell enough to support yourself? </a:t>
            </a:r>
          </a:p>
          <a:p>
            <a:endParaRPr lang="en-US" sz="3000" dirty="0"/>
          </a:p>
          <a:p>
            <a:pPr marL="0" indent="0" algn="ctr">
              <a:buNone/>
            </a:pPr>
            <a:r>
              <a:rPr lang="en-US" sz="3000" b="1" i="1" dirty="0"/>
              <a:t>Track and document your results!</a:t>
            </a:r>
          </a:p>
          <a:p>
            <a:endParaRPr lang="en-US" sz="3000" dirty="0"/>
          </a:p>
          <a:p>
            <a:pPr lvl="1"/>
            <a:endParaRPr lang="en-US" dirty="0"/>
          </a:p>
          <a:p>
            <a:endParaRPr lang="en-US" dirty="0"/>
          </a:p>
        </p:txBody>
      </p:sp>
      <p:grpSp>
        <p:nvGrpSpPr>
          <p:cNvPr id="13" name="Group 12"/>
          <p:cNvGrpSpPr/>
          <p:nvPr/>
        </p:nvGrpSpPr>
        <p:grpSpPr>
          <a:xfrm>
            <a:off x="-35602" y="0"/>
            <a:ext cx="8036602" cy="990600"/>
            <a:chOff x="-35602" y="0"/>
            <a:chExt cx="8036602" cy="990600"/>
          </a:xfrm>
        </p:grpSpPr>
        <p:sp>
          <p:nvSpPr>
            <p:cNvPr id="14" name="Rectangle 13">
              <a:extLst>
                <a:ext uri="{FF2B5EF4-FFF2-40B4-BE49-F238E27FC236}">
                  <a16:creationId xmlns="" xmlns:a16="http://schemas.microsoft.com/office/drawing/2014/main" id="{BA25739E-0043-4FED-BB65-7CDC16393394}"/>
                </a:ext>
              </a:extLst>
            </p:cNvPr>
            <p:cNvSpPr/>
            <p:nvPr/>
          </p:nvSpPr>
          <p:spPr>
            <a:xfrm>
              <a:off x="-35602" y="0"/>
              <a:ext cx="4607602" cy="9906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p>
          </p:txBody>
        </p:sp>
        <p:sp>
          <p:nvSpPr>
            <p:cNvPr id="15" name="Rectangle 14">
              <a:extLst>
                <a:ext uri="{FF2B5EF4-FFF2-40B4-BE49-F238E27FC236}">
                  <a16:creationId xmlns="" xmlns:a16="http://schemas.microsoft.com/office/drawing/2014/main" id="{D87D817A-5624-4FD5-B601-C756ADA57A32}"/>
                </a:ext>
              </a:extLst>
            </p:cNvPr>
            <p:cNvSpPr/>
            <p:nvPr/>
          </p:nvSpPr>
          <p:spPr>
            <a:xfrm>
              <a:off x="4572000" y="0"/>
              <a:ext cx="1905000" cy="9906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16" name="Rectangle 15">
              <a:extLst>
                <a:ext uri="{FF2B5EF4-FFF2-40B4-BE49-F238E27FC236}">
                  <a16:creationId xmlns="" xmlns:a16="http://schemas.microsoft.com/office/drawing/2014/main" id="{E01349DB-8F03-49DC-8DE6-575B70055CF2}"/>
                </a:ext>
              </a:extLst>
            </p:cNvPr>
            <p:cNvSpPr/>
            <p:nvPr/>
          </p:nvSpPr>
          <p:spPr>
            <a:xfrm>
              <a:off x="6477000" y="0"/>
              <a:ext cx="1524000" cy="9906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grpSp>
      <p:sp>
        <p:nvSpPr>
          <p:cNvPr id="17" name="Rectangle 16">
            <a:extLst>
              <a:ext uri="{FF2B5EF4-FFF2-40B4-BE49-F238E27FC236}">
                <a16:creationId xmlns="" xmlns:a16="http://schemas.microsoft.com/office/drawing/2014/main" id="{ABC65953-A33E-4E9A-8096-A59E9F85ACEA}"/>
              </a:ext>
            </a:extLst>
          </p:cNvPr>
          <p:cNvSpPr/>
          <p:nvPr/>
        </p:nvSpPr>
        <p:spPr>
          <a:xfrm>
            <a:off x="8001000" y="0"/>
            <a:ext cx="1143000" cy="990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   </a:t>
            </a:r>
            <a:r>
              <a:rPr lang="en-US" sz="3600" b="1" dirty="0" smtClean="0"/>
              <a:t>7</a:t>
            </a:r>
            <a:endParaRPr lang="en-US" sz="3200" b="1" dirty="0"/>
          </a:p>
        </p:txBody>
      </p:sp>
      <p:sp>
        <p:nvSpPr>
          <p:cNvPr id="18" name="TextBox 17"/>
          <p:cNvSpPr txBox="1"/>
          <p:nvPr/>
        </p:nvSpPr>
        <p:spPr>
          <a:xfrm>
            <a:off x="228600" y="228600"/>
            <a:ext cx="3296095" cy="584775"/>
          </a:xfrm>
          <a:prstGeom prst="rect">
            <a:avLst/>
          </a:prstGeom>
          <a:noFill/>
        </p:spPr>
        <p:txBody>
          <a:bodyPr wrap="none" rtlCol="0">
            <a:spAutoFit/>
          </a:bodyPr>
          <a:lstStyle/>
          <a:p>
            <a:r>
              <a:rPr lang="en-US" sz="3200" b="1" dirty="0" smtClean="0">
                <a:solidFill>
                  <a:schemeClr val="bg1"/>
                </a:solidFill>
              </a:rPr>
              <a:t>MARKETING PLAN</a:t>
            </a:r>
            <a:endParaRPr lang="en-US" sz="3200" b="1" dirty="0">
              <a:solidFill>
                <a:schemeClr val="bg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spect="1" noChangeArrowheads="1"/>
          </p:cNvPicPr>
          <p:nvPr/>
        </p:nvPicPr>
        <p:blipFill>
          <a:blip r:embed="rId2" cstate="print"/>
          <a:srcRect/>
          <a:stretch>
            <a:fillRect/>
          </a:stretch>
        </p:blipFill>
        <p:spPr bwMode="auto">
          <a:xfrm>
            <a:off x="4286250" y="2057400"/>
            <a:ext cx="4857750" cy="3238500"/>
          </a:xfrm>
          <a:prstGeom prst="rect">
            <a:avLst/>
          </a:prstGeom>
          <a:noFill/>
          <a:ln w="9525">
            <a:noFill/>
            <a:miter lim="800000"/>
            <a:headEnd/>
            <a:tailEnd/>
          </a:ln>
        </p:spPr>
      </p:pic>
      <p:sp>
        <p:nvSpPr>
          <p:cNvPr id="2" name="Title 1"/>
          <p:cNvSpPr>
            <a:spLocks noGrp="1"/>
          </p:cNvSpPr>
          <p:nvPr>
            <p:ph type="title"/>
          </p:nvPr>
        </p:nvSpPr>
        <p:spPr>
          <a:xfrm>
            <a:off x="3200400" y="5410200"/>
            <a:ext cx="5486400" cy="1143000"/>
          </a:xfrm>
        </p:spPr>
        <p:txBody>
          <a:bodyPr>
            <a:normAutofit fontScale="90000"/>
          </a:bodyPr>
          <a:lstStyle/>
          <a:p>
            <a:r>
              <a:rPr lang="en-US" sz="4000" i="1" dirty="0" smtClean="0">
                <a:solidFill>
                  <a:schemeClr val="accent4">
                    <a:lumMod val="75000"/>
                  </a:schemeClr>
                </a:solidFill>
              </a:rPr>
              <a:t>satisfied repeat customers</a:t>
            </a:r>
            <a:br>
              <a:rPr lang="en-US" sz="4000" i="1" dirty="0" smtClean="0">
                <a:solidFill>
                  <a:schemeClr val="accent4">
                    <a:lumMod val="75000"/>
                  </a:schemeClr>
                </a:solidFill>
              </a:rPr>
            </a:br>
            <a:r>
              <a:rPr lang="en-US" sz="4000" i="1" dirty="0" smtClean="0">
                <a:solidFill>
                  <a:schemeClr val="accent4">
                    <a:lumMod val="75000"/>
                  </a:schemeClr>
                </a:solidFill>
              </a:rPr>
              <a:t>are the best customers!</a:t>
            </a:r>
            <a:endParaRPr lang="en-US" sz="4000" i="1" dirty="0">
              <a:solidFill>
                <a:schemeClr val="accent4">
                  <a:lumMod val="75000"/>
                </a:schemeClr>
              </a:solidFill>
            </a:endParaRPr>
          </a:p>
        </p:txBody>
      </p:sp>
      <p:sp>
        <p:nvSpPr>
          <p:cNvPr id="3" name="Content Placeholder 2"/>
          <p:cNvSpPr>
            <a:spLocks noGrp="1"/>
          </p:cNvSpPr>
          <p:nvPr>
            <p:ph idx="1"/>
          </p:nvPr>
        </p:nvSpPr>
        <p:spPr>
          <a:xfrm>
            <a:off x="381000" y="1295400"/>
            <a:ext cx="7624372" cy="3733800"/>
          </a:xfrm>
        </p:spPr>
        <p:txBody>
          <a:bodyPr>
            <a:noAutofit/>
          </a:bodyPr>
          <a:lstStyle/>
          <a:p>
            <a:pPr marL="0">
              <a:buNone/>
            </a:pPr>
            <a:r>
              <a:rPr lang="en-US" dirty="0"/>
              <a:t>While you are test marketing, start building </a:t>
            </a:r>
            <a:r>
              <a:rPr lang="en-US" dirty="0" smtClean="0"/>
              <a:t>your </a:t>
            </a:r>
            <a:r>
              <a:rPr lang="en-US" dirty="0"/>
              <a:t>customer base….</a:t>
            </a:r>
          </a:p>
          <a:p>
            <a:r>
              <a:rPr lang="en-US" dirty="0">
                <a:solidFill>
                  <a:schemeClr val="tx1">
                    <a:lumMod val="50000"/>
                    <a:lumOff val="50000"/>
                  </a:schemeClr>
                </a:solidFill>
              </a:rPr>
              <a:t>collect email addresses</a:t>
            </a:r>
          </a:p>
          <a:p>
            <a:r>
              <a:rPr lang="en-US" dirty="0">
                <a:solidFill>
                  <a:schemeClr val="tx1">
                    <a:lumMod val="50000"/>
                    <a:lumOff val="50000"/>
                  </a:schemeClr>
                </a:solidFill>
              </a:rPr>
              <a:t>offer coupons for repeat sales</a:t>
            </a:r>
          </a:p>
          <a:p>
            <a:r>
              <a:rPr lang="en-US" dirty="0">
                <a:solidFill>
                  <a:schemeClr val="tx1">
                    <a:lumMod val="50000"/>
                    <a:lumOff val="50000"/>
                  </a:schemeClr>
                </a:solidFill>
              </a:rPr>
              <a:t>frequent buyer card</a:t>
            </a:r>
          </a:p>
          <a:p>
            <a:r>
              <a:rPr lang="en-US" dirty="0">
                <a:solidFill>
                  <a:schemeClr val="tx1">
                    <a:lumMod val="50000"/>
                    <a:lumOff val="50000"/>
                  </a:schemeClr>
                </a:solidFill>
              </a:rPr>
              <a:t>referral bonus</a:t>
            </a:r>
          </a:p>
          <a:p>
            <a:r>
              <a:rPr lang="en-US" dirty="0" err="1" smtClean="0">
                <a:solidFill>
                  <a:schemeClr val="tx1">
                    <a:lumMod val="50000"/>
                    <a:lumOff val="50000"/>
                  </a:schemeClr>
                </a:solidFill>
              </a:rPr>
              <a:t>BOGO</a:t>
            </a:r>
            <a:endParaRPr lang="en-US" dirty="0">
              <a:solidFill>
                <a:schemeClr val="tx1">
                  <a:lumMod val="50000"/>
                  <a:lumOff val="50000"/>
                </a:schemeClr>
              </a:solidFill>
            </a:endParaRPr>
          </a:p>
        </p:txBody>
      </p:sp>
      <p:grpSp>
        <p:nvGrpSpPr>
          <p:cNvPr id="9" name="Group 8"/>
          <p:cNvGrpSpPr/>
          <p:nvPr/>
        </p:nvGrpSpPr>
        <p:grpSpPr>
          <a:xfrm>
            <a:off x="-35602" y="0"/>
            <a:ext cx="8036602" cy="990600"/>
            <a:chOff x="-35602" y="0"/>
            <a:chExt cx="8036602" cy="990600"/>
          </a:xfrm>
        </p:grpSpPr>
        <p:sp>
          <p:nvSpPr>
            <p:cNvPr id="10" name="Rectangle 9">
              <a:extLst>
                <a:ext uri="{FF2B5EF4-FFF2-40B4-BE49-F238E27FC236}">
                  <a16:creationId xmlns="" xmlns:a16="http://schemas.microsoft.com/office/drawing/2014/main" id="{BA25739E-0043-4FED-BB65-7CDC16393394}"/>
                </a:ext>
              </a:extLst>
            </p:cNvPr>
            <p:cNvSpPr/>
            <p:nvPr/>
          </p:nvSpPr>
          <p:spPr>
            <a:xfrm>
              <a:off x="-35602" y="0"/>
              <a:ext cx="4607602" cy="9906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p>
          </p:txBody>
        </p:sp>
        <p:sp>
          <p:nvSpPr>
            <p:cNvPr id="11" name="Rectangle 10">
              <a:extLst>
                <a:ext uri="{FF2B5EF4-FFF2-40B4-BE49-F238E27FC236}">
                  <a16:creationId xmlns="" xmlns:a16="http://schemas.microsoft.com/office/drawing/2014/main" id="{D87D817A-5624-4FD5-B601-C756ADA57A32}"/>
                </a:ext>
              </a:extLst>
            </p:cNvPr>
            <p:cNvSpPr/>
            <p:nvPr/>
          </p:nvSpPr>
          <p:spPr>
            <a:xfrm>
              <a:off x="4572000" y="0"/>
              <a:ext cx="1905000" cy="9906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12" name="Rectangle 11">
              <a:extLst>
                <a:ext uri="{FF2B5EF4-FFF2-40B4-BE49-F238E27FC236}">
                  <a16:creationId xmlns="" xmlns:a16="http://schemas.microsoft.com/office/drawing/2014/main" id="{E01349DB-8F03-49DC-8DE6-575B70055CF2}"/>
                </a:ext>
              </a:extLst>
            </p:cNvPr>
            <p:cNvSpPr/>
            <p:nvPr/>
          </p:nvSpPr>
          <p:spPr>
            <a:xfrm>
              <a:off x="6477000" y="0"/>
              <a:ext cx="1524000" cy="9906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grpSp>
      <p:sp>
        <p:nvSpPr>
          <p:cNvPr id="13" name="Rectangle 12">
            <a:extLst>
              <a:ext uri="{FF2B5EF4-FFF2-40B4-BE49-F238E27FC236}">
                <a16:creationId xmlns="" xmlns:a16="http://schemas.microsoft.com/office/drawing/2014/main" id="{ABC65953-A33E-4E9A-8096-A59E9F85ACEA}"/>
              </a:ext>
            </a:extLst>
          </p:cNvPr>
          <p:cNvSpPr/>
          <p:nvPr/>
        </p:nvSpPr>
        <p:spPr>
          <a:xfrm>
            <a:off x="8001000" y="0"/>
            <a:ext cx="1143000" cy="990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   </a:t>
            </a:r>
            <a:r>
              <a:rPr lang="en-US" sz="3600" b="1" dirty="0" smtClean="0"/>
              <a:t>8</a:t>
            </a:r>
            <a:endParaRPr lang="en-US" sz="3200" b="1" dirty="0"/>
          </a:p>
        </p:txBody>
      </p:sp>
      <p:sp>
        <p:nvSpPr>
          <p:cNvPr id="14" name="TextBox 13"/>
          <p:cNvSpPr txBox="1"/>
          <p:nvPr/>
        </p:nvSpPr>
        <p:spPr>
          <a:xfrm>
            <a:off x="228600" y="228600"/>
            <a:ext cx="5312032" cy="584775"/>
          </a:xfrm>
          <a:prstGeom prst="rect">
            <a:avLst/>
          </a:prstGeom>
          <a:noFill/>
        </p:spPr>
        <p:txBody>
          <a:bodyPr wrap="none" rtlCol="0">
            <a:spAutoFit/>
          </a:bodyPr>
          <a:lstStyle/>
          <a:p>
            <a:r>
              <a:rPr lang="en-US" sz="3200" b="1" dirty="0" smtClean="0">
                <a:solidFill>
                  <a:schemeClr val="bg1"/>
                </a:solidFill>
              </a:rPr>
              <a:t>BUILD CUSTOMER RETENTION</a:t>
            </a:r>
            <a:endParaRPr lang="en-US" sz="3200" b="1" dirty="0">
              <a:solidFill>
                <a:schemeClr val="bg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car&#10;&#10;Description generated with high confidence">
            <a:extLst>
              <a:ext uri="{FF2B5EF4-FFF2-40B4-BE49-F238E27FC236}">
                <a16:creationId xmlns="" xmlns:a16="http://schemas.microsoft.com/office/drawing/2014/main" id="{1180C2DF-0944-4ECB-975A-5FDD8C054DC4}"/>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38200" y="609601"/>
            <a:ext cx="3657600" cy="2235200"/>
          </a:xfrm>
          <a:prstGeom prst="rect">
            <a:avLst/>
          </a:prstGeom>
          <a:blipFill dpi="0" rotWithShape="1">
            <a:blip r:embed="rId4" cstate="print"/>
            <a:srcRect/>
            <a:tile tx="0" ty="0" sx="100000" sy="100000" flip="none" algn="tl"/>
          </a:blipFill>
          <a:effectLst>
            <a:outerShdw blurRad="50800" dist="50800" dir="5400000" algn="ctr" rotWithShape="0">
              <a:srgbClr val="000000">
                <a:alpha val="0"/>
              </a:srgbClr>
            </a:outerShdw>
          </a:effectLst>
        </p:spPr>
      </p:pic>
      <p:sp>
        <p:nvSpPr>
          <p:cNvPr id="20" name="Content Placeholder 19"/>
          <p:cNvSpPr>
            <a:spLocks noGrp="1"/>
          </p:cNvSpPr>
          <p:nvPr>
            <p:ph idx="1"/>
          </p:nvPr>
        </p:nvSpPr>
        <p:spPr>
          <a:xfrm>
            <a:off x="457200" y="3124200"/>
            <a:ext cx="8229600" cy="2590800"/>
          </a:xfrm>
        </p:spPr>
        <p:txBody>
          <a:bodyPr>
            <a:normAutofit fontScale="92500" lnSpcReduction="10000"/>
          </a:bodyPr>
          <a:lstStyle/>
          <a:p>
            <a:r>
              <a:rPr lang="en-US" dirty="0" smtClean="0"/>
              <a:t>who will use this service?</a:t>
            </a:r>
          </a:p>
          <a:p>
            <a:pPr lvl="0"/>
            <a:r>
              <a:rPr lang="en-US" dirty="0" smtClean="0"/>
              <a:t>what are possible market segments?</a:t>
            </a:r>
          </a:p>
          <a:p>
            <a:r>
              <a:rPr lang="en-US" dirty="0" smtClean="0"/>
              <a:t>what market research will help?</a:t>
            </a:r>
          </a:p>
          <a:p>
            <a:r>
              <a:rPr lang="en-US" dirty="0" smtClean="0"/>
              <a:t>how would you market this service?</a:t>
            </a:r>
          </a:p>
          <a:p>
            <a:r>
              <a:rPr lang="en-US" dirty="0" smtClean="0"/>
              <a:t>how would you build customer retention?</a:t>
            </a:r>
          </a:p>
        </p:txBody>
      </p:sp>
      <p:grpSp>
        <p:nvGrpSpPr>
          <p:cNvPr id="2" name="Group 19"/>
          <p:cNvGrpSpPr/>
          <p:nvPr/>
        </p:nvGrpSpPr>
        <p:grpSpPr>
          <a:xfrm>
            <a:off x="-35602" y="5867400"/>
            <a:ext cx="8036602" cy="990600"/>
            <a:chOff x="-35602" y="0"/>
            <a:chExt cx="8036602" cy="990600"/>
          </a:xfrm>
        </p:grpSpPr>
        <p:sp>
          <p:nvSpPr>
            <p:cNvPr id="14" name="Rectangle 13">
              <a:extLst>
                <a:ext uri="{FF2B5EF4-FFF2-40B4-BE49-F238E27FC236}">
                  <a16:creationId xmlns="" xmlns:a16="http://schemas.microsoft.com/office/drawing/2014/main" id="{BA25739E-0043-4FED-BB65-7CDC16393394}"/>
                </a:ext>
              </a:extLst>
            </p:cNvPr>
            <p:cNvSpPr/>
            <p:nvPr/>
          </p:nvSpPr>
          <p:spPr>
            <a:xfrm>
              <a:off x="-35602" y="0"/>
              <a:ext cx="4607602" cy="9906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p>
          </p:txBody>
        </p:sp>
        <p:sp>
          <p:nvSpPr>
            <p:cNvPr id="15" name="Rectangle 14">
              <a:extLst>
                <a:ext uri="{FF2B5EF4-FFF2-40B4-BE49-F238E27FC236}">
                  <a16:creationId xmlns="" xmlns:a16="http://schemas.microsoft.com/office/drawing/2014/main" id="{D87D817A-5624-4FD5-B601-C756ADA57A32}"/>
                </a:ext>
              </a:extLst>
            </p:cNvPr>
            <p:cNvSpPr/>
            <p:nvPr/>
          </p:nvSpPr>
          <p:spPr>
            <a:xfrm>
              <a:off x="4572000" y="0"/>
              <a:ext cx="1905000" cy="9906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16" name="Rectangle 15">
              <a:extLst>
                <a:ext uri="{FF2B5EF4-FFF2-40B4-BE49-F238E27FC236}">
                  <a16:creationId xmlns="" xmlns:a16="http://schemas.microsoft.com/office/drawing/2014/main" id="{E01349DB-8F03-49DC-8DE6-575B70055CF2}"/>
                </a:ext>
              </a:extLst>
            </p:cNvPr>
            <p:cNvSpPr/>
            <p:nvPr/>
          </p:nvSpPr>
          <p:spPr>
            <a:xfrm>
              <a:off x="6477000" y="0"/>
              <a:ext cx="1524000" cy="9906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grpSp>
      <p:sp>
        <p:nvSpPr>
          <p:cNvPr id="17" name="Rectangle 16">
            <a:extLst>
              <a:ext uri="{FF2B5EF4-FFF2-40B4-BE49-F238E27FC236}">
                <a16:creationId xmlns="" xmlns:a16="http://schemas.microsoft.com/office/drawing/2014/main" id="{ABC65953-A33E-4E9A-8096-A59E9F85ACEA}"/>
              </a:ext>
            </a:extLst>
          </p:cNvPr>
          <p:cNvSpPr/>
          <p:nvPr/>
        </p:nvSpPr>
        <p:spPr>
          <a:xfrm>
            <a:off x="8001000" y="5867400"/>
            <a:ext cx="1143000" cy="9906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   </a:t>
            </a:r>
            <a:endParaRPr lang="en-US" sz="3200" b="1" dirty="0"/>
          </a:p>
        </p:txBody>
      </p:sp>
      <p:sp>
        <p:nvSpPr>
          <p:cNvPr id="18" name="TextBox 17"/>
          <p:cNvSpPr txBox="1"/>
          <p:nvPr/>
        </p:nvSpPr>
        <p:spPr>
          <a:xfrm>
            <a:off x="228600" y="6096000"/>
            <a:ext cx="1810111" cy="584775"/>
          </a:xfrm>
          <a:prstGeom prst="rect">
            <a:avLst/>
          </a:prstGeom>
          <a:noFill/>
        </p:spPr>
        <p:txBody>
          <a:bodyPr wrap="none" rtlCol="0">
            <a:spAutoFit/>
          </a:bodyPr>
          <a:lstStyle/>
          <a:p>
            <a:r>
              <a:rPr lang="en-US" sz="3200" b="1" dirty="0" smtClean="0">
                <a:solidFill>
                  <a:schemeClr val="bg1"/>
                </a:solidFill>
              </a:rPr>
              <a:t>EXAMPLE</a:t>
            </a:r>
            <a:endParaRPr lang="en-US" sz="3200" b="1" dirty="0">
              <a:solidFill>
                <a:schemeClr val="bg1"/>
              </a:solidFill>
            </a:endParaRPr>
          </a:p>
        </p:txBody>
      </p:sp>
      <p:sp>
        <p:nvSpPr>
          <p:cNvPr id="19" name="TextBox 18"/>
          <p:cNvSpPr txBox="1"/>
          <p:nvPr/>
        </p:nvSpPr>
        <p:spPr>
          <a:xfrm>
            <a:off x="5014207" y="838200"/>
            <a:ext cx="3139193" cy="1754326"/>
          </a:xfrm>
          <a:prstGeom prst="rect">
            <a:avLst/>
          </a:prstGeom>
          <a:noFill/>
        </p:spPr>
        <p:txBody>
          <a:bodyPr wrap="none" rtlCol="0">
            <a:spAutoFit/>
          </a:bodyPr>
          <a:lstStyle/>
          <a:p>
            <a:r>
              <a:rPr lang="en-US" sz="4400" dirty="0" smtClean="0"/>
              <a:t>Soapy Rides</a:t>
            </a:r>
          </a:p>
          <a:p>
            <a:r>
              <a:rPr lang="en-US" sz="3200" i="1" dirty="0" smtClean="0"/>
              <a:t>mobile auto</a:t>
            </a:r>
          </a:p>
          <a:p>
            <a:r>
              <a:rPr lang="en-US" sz="3200" i="1" dirty="0" smtClean="0"/>
              <a:t>detailing business</a:t>
            </a:r>
            <a:endParaRPr lang="en-US" sz="3200" i="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30"/>
            <a:ext cx="7886700" cy="693653"/>
          </a:xfrm>
        </p:spPr>
        <p:txBody>
          <a:bodyPr>
            <a:normAutofit fontScale="90000"/>
          </a:bodyPr>
          <a:lstStyle/>
          <a:p>
            <a:pPr algn="l"/>
            <a:r>
              <a:rPr lang="en-US" dirty="0" smtClean="0"/>
              <a:t>The New Business Journey</a:t>
            </a:r>
            <a:endParaRPr lang="en-US" dirty="0"/>
          </a:p>
        </p:txBody>
      </p:sp>
      <p:sp>
        <p:nvSpPr>
          <p:cNvPr id="7" name="Cloud Callout 6"/>
          <p:cNvSpPr/>
          <p:nvPr/>
        </p:nvSpPr>
        <p:spPr>
          <a:xfrm>
            <a:off x="151194" y="4043312"/>
            <a:ext cx="1430160" cy="1042903"/>
          </a:xfrm>
          <a:prstGeom prst="cloudCallout">
            <a:avLst>
              <a:gd name="adj1" fmla="val 8360"/>
              <a:gd name="adj2" fmla="val 708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You and your idea</a:t>
            </a:r>
            <a:endParaRPr lang="en-US" dirty="0"/>
          </a:p>
        </p:txBody>
      </p:sp>
      <p:sp>
        <p:nvSpPr>
          <p:cNvPr id="8" name="TextBox 7"/>
          <p:cNvSpPr txBox="1"/>
          <p:nvPr/>
        </p:nvSpPr>
        <p:spPr>
          <a:xfrm flipH="1">
            <a:off x="193252" y="5306647"/>
            <a:ext cx="1660171" cy="646331"/>
          </a:xfrm>
          <a:prstGeom prst="rect">
            <a:avLst/>
          </a:prstGeom>
          <a:noFill/>
        </p:spPr>
        <p:txBody>
          <a:bodyPr wrap="square" rtlCol="0">
            <a:spAutoFit/>
          </a:bodyPr>
          <a:lstStyle/>
          <a:p>
            <a:pPr algn="ctr"/>
            <a:r>
              <a:rPr lang="en-US" dirty="0" smtClean="0"/>
              <a:t>What Problem to Solve?</a:t>
            </a:r>
            <a:endParaRPr lang="en-US" dirty="0"/>
          </a:p>
        </p:txBody>
      </p:sp>
      <p:sp>
        <p:nvSpPr>
          <p:cNvPr id="9" name="TextBox 8"/>
          <p:cNvSpPr txBox="1"/>
          <p:nvPr/>
        </p:nvSpPr>
        <p:spPr>
          <a:xfrm flipH="1">
            <a:off x="2057400" y="5867400"/>
            <a:ext cx="2994172" cy="369332"/>
          </a:xfrm>
          <a:prstGeom prst="rect">
            <a:avLst/>
          </a:prstGeom>
          <a:noFill/>
        </p:spPr>
        <p:txBody>
          <a:bodyPr wrap="square" rtlCol="0">
            <a:spAutoFit/>
          </a:bodyPr>
          <a:lstStyle/>
          <a:p>
            <a:r>
              <a:rPr lang="en-US" dirty="0" smtClean="0"/>
              <a:t>What alternatives are there?</a:t>
            </a:r>
            <a:endParaRPr lang="en-US" dirty="0"/>
          </a:p>
        </p:txBody>
      </p:sp>
      <p:sp>
        <p:nvSpPr>
          <p:cNvPr id="11" name="TextBox 10"/>
          <p:cNvSpPr txBox="1"/>
          <p:nvPr/>
        </p:nvSpPr>
        <p:spPr>
          <a:xfrm flipH="1">
            <a:off x="6718192" y="1981200"/>
            <a:ext cx="2425808" cy="646331"/>
          </a:xfrm>
          <a:prstGeom prst="rect">
            <a:avLst/>
          </a:prstGeom>
          <a:noFill/>
        </p:spPr>
        <p:txBody>
          <a:bodyPr wrap="square" rtlCol="0">
            <a:spAutoFit/>
          </a:bodyPr>
          <a:lstStyle/>
          <a:p>
            <a:r>
              <a:rPr lang="en-US" dirty="0" smtClean="0"/>
              <a:t>How will you know you are a success?</a:t>
            </a:r>
            <a:endParaRPr lang="en-US" dirty="0"/>
          </a:p>
        </p:txBody>
      </p:sp>
      <p:sp>
        <p:nvSpPr>
          <p:cNvPr id="14" name="TextBox 13"/>
          <p:cNvSpPr txBox="1"/>
          <p:nvPr/>
        </p:nvSpPr>
        <p:spPr>
          <a:xfrm flipH="1">
            <a:off x="4819969" y="3505200"/>
            <a:ext cx="3638231" cy="369332"/>
          </a:xfrm>
          <a:prstGeom prst="rect">
            <a:avLst/>
          </a:prstGeom>
          <a:noFill/>
        </p:spPr>
        <p:txBody>
          <a:bodyPr wrap="square" rtlCol="0">
            <a:spAutoFit/>
          </a:bodyPr>
          <a:lstStyle/>
          <a:p>
            <a:pPr algn="ctr"/>
            <a:r>
              <a:rPr lang="en-US" dirty="0" smtClean="0"/>
              <a:t>How will you build customer loyalty?</a:t>
            </a:r>
            <a:endParaRPr lang="en-US" dirty="0"/>
          </a:p>
        </p:txBody>
      </p:sp>
      <p:sp>
        <p:nvSpPr>
          <p:cNvPr id="15" name="TextBox 14"/>
          <p:cNvSpPr txBox="1"/>
          <p:nvPr/>
        </p:nvSpPr>
        <p:spPr>
          <a:xfrm flipH="1">
            <a:off x="2743200" y="5486400"/>
            <a:ext cx="3366873" cy="369332"/>
          </a:xfrm>
          <a:prstGeom prst="rect">
            <a:avLst/>
          </a:prstGeom>
          <a:noFill/>
        </p:spPr>
        <p:txBody>
          <a:bodyPr wrap="square" rtlCol="0">
            <a:spAutoFit/>
          </a:bodyPr>
          <a:lstStyle/>
          <a:p>
            <a:r>
              <a:rPr lang="en-US" dirty="0" smtClean="0"/>
              <a:t>Your competitive advantage?</a:t>
            </a:r>
            <a:endParaRPr lang="en-US" dirty="0"/>
          </a:p>
        </p:txBody>
      </p:sp>
      <p:sp>
        <p:nvSpPr>
          <p:cNvPr id="16" name="TextBox 15"/>
          <p:cNvSpPr txBox="1"/>
          <p:nvPr/>
        </p:nvSpPr>
        <p:spPr>
          <a:xfrm flipH="1">
            <a:off x="3104193" y="5099138"/>
            <a:ext cx="4363407" cy="369332"/>
          </a:xfrm>
          <a:prstGeom prst="rect">
            <a:avLst/>
          </a:prstGeom>
          <a:noFill/>
        </p:spPr>
        <p:txBody>
          <a:bodyPr wrap="square" rtlCol="0">
            <a:spAutoFit/>
          </a:bodyPr>
          <a:lstStyle/>
          <a:p>
            <a:pPr algn="ctr"/>
            <a:r>
              <a:rPr lang="en-US" dirty="0" smtClean="0"/>
              <a:t>What risks and challenges do you anticipate?</a:t>
            </a:r>
            <a:endParaRPr lang="en-US" dirty="0"/>
          </a:p>
        </p:txBody>
      </p:sp>
      <p:sp>
        <p:nvSpPr>
          <p:cNvPr id="18" name="TextBox 17"/>
          <p:cNvSpPr txBox="1"/>
          <p:nvPr/>
        </p:nvSpPr>
        <p:spPr>
          <a:xfrm flipH="1">
            <a:off x="5181600" y="3124200"/>
            <a:ext cx="2292504" cy="369332"/>
          </a:xfrm>
          <a:prstGeom prst="rect">
            <a:avLst/>
          </a:prstGeom>
          <a:noFill/>
        </p:spPr>
        <p:txBody>
          <a:bodyPr wrap="square" rtlCol="0">
            <a:spAutoFit/>
          </a:bodyPr>
          <a:lstStyle/>
          <a:p>
            <a:r>
              <a:rPr lang="en-US" dirty="0" smtClean="0"/>
              <a:t>What are your costs?</a:t>
            </a:r>
            <a:endParaRPr lang="en-US" dirty="0"/>
          </a:p>
        </p:txBody>
      </p:sp>
      <p:sp>
        <p:nvSpPr>
          <p:cNvPr id="20" name="TextBox 19"/>
          <p:cNvSpPr txBox="1"/>
          <p:nvPr/>
        </p:nvSpPr>
        <p:spPr>
          <a:xfrm flipH="1">
            <a:off x="1394047" y="2057400"/>
            <a:ext cx="3892526" cy="369332"/>
          </a:xfrm>
          <a:prstGeom prst="rect">
            <a:avLst/>
          </a:prstGeom>
          <a:noFill/>
        </p:spPr>
        <p:txBody>
          <a:bodyPr wrap="square" rtlCol="0">
            <a:spAutoFit/>
          </a:bodyPr>
          <a:lstStyle/>
          <a:p>
            <a:pPr algn="r"/>
            <a:r>
              <a:rPr lang="en-US" dirty="0" smtClean="0"/>
              <a:t>What key partners do you depend on?</a:t>
            </a:r>
            <a:endParaRPr lang="en-US" dirty="0"/>
          </a:p>
        </p:txBody>
      </p:sp>
      <p:sp>
        <p:nvSpPr>
          <p:cNvPr id="22" name="Horizontal Scroll 21"/>
          <p:cNvSpPr/>
          <p:nvPr/>
        </p:nvSpPr>
        <p:spPr>
          <a:xfrm>
            <a:off x="7297906" y="651761"/>
            <a:ext cx="1559293" cy="1042903"/>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Your successful business</a:t>
            </a:r>
            <a:endParaRPr lang="en-US" dirty="0"/>
          </a:p>
        </p:txBody>
      </p:sp>
      <p:sp>
        <p:nvSpPr>
          <p:cNvPr id="23" name="TextBox 22"/>
          <p:cNvSpPr txBox="1"/>
          <p:nvPr/>
        </p:nvSpPr>
        <p:spPr>
          <a:xfrm>
            <a:off x="685800" y="914400"/>
            <a:ext cx="5089727" cy="707886"/>
          </a:xfrm>
          <a:prstGeom prst="rect">
            <a:avLst/>
          </a:prstGeom>
          <a:noFill/>
        </p:spPr>
        <p:txBody>
          <a:bodyPr wrap="none" rtlCol="0">
            <a:spAutoFit/>
          </a:bodyPr>
          <a:lstStyle/>
          <a:p>
            <a:r>
              <a:rPr lang="en-US" sz="4000" b="1" dirty="0" smtClean="0">
                <a:solidFill>
                  <a:srgbClr val="C00000"/>
                </a:solidFill>
              </a:rPr>
              <a:t>Climbing the Mountain</a:t>
            </a:r>
            <a:endParaRPr lang="en-US" sz="4000" b="1" dirty="0">
              <a:solidFill>
                <a:srgbClr val="C00000"/>
              </a:solidFill>
            </a:endParaRPr>
          </a:p>
        </p:txBody>
      </p:sp>
      <p:sp>
        <p:nvSpPr>
          <p:cNvPr id="24" name="TextBox 23"/>
          <p:cNvSpPr txBox="1"/>
          <p:nvPr/>
        </p:nvSpPr>
        <p:spPr>
          <a:xfrm flipH="1">
            <a:off x="3581400" y="4777504"/>
            <a:ext cx="3733800" cy="369332"/>
          </a:xfrm>
          <a:prstGeom prst="rect">
            <a:avLst/>
          </a:prstGeom>
          <a:noFill/>
        </p:spPr>
        <p:txBody>
          <a:bodyPr wrap="square" rtlCol="0">
            <a:spAutoFit/>
          </a:bodyPr>
          <a:lstStyle/>
          <a:p>
            <a:r>
              <a:rPr lang="en-US" dirty="0" smtClean="0"/>
              <a:t>Who will buy your product or service?</a:t>
            </a:r>
            <a:endParaRPr lang="en-US" dirty="0"/>
          </a:p>
        </p:txBody>
      </p:sp>
      <p:sp>
        <p:nvSpPr>
          <p:cNvPr id="26" name="TextBox 25"/>
          <p:cNvSpPr txBox="1"/>
          <p:nvPr/>
        </p:nvSpPr>
        <p:spPr>
          <a:xfrm flipH="1">
            <a:off x="1216340" y="2438400"/>
            <a:ext cx="3584260" cy="369332"/>
          </a:xfrm>
          <a:prstGeom prst="rect">
            <a:avLst/>
          </a:prstGeom>
          <a:noFill/>
        </p:spPr>
        <p:txBody>
          <a:bodyPr wrap="square" rtlCol="0">
            <a:spAutoFit/>
          </a:bodyPr>
          <a:lstStyle/>
          <a:p>
            <a:pPr algn="r"/>
            <a:r>
              <a:rPr lang="en-US" dirty="0" smtClean="0"/>
              <a:t>Will your pricing generate a  profit?</a:t>
            </a:r>
            <a:endParaRPr lang="en-US" dirty="0"/>
          </a:p>
        </p:txBody>
      </p:sp>
      <p:sp>
        <p:nvSpPr>
          <p:cNvPr id="3" name="Freeform 2"/>
          <p:cNvSpPr/>
          <p:nvPr/>
        </p:nvSpPr>
        <p:spPr>
          <a:xfrm>
            <a:off x="866274" y="1774934"/>
            <a:ext cx="7305574" cy="4260108"/>
          </a:xfrm>
          <a:custGeom>
            <a:avLst/>
            <a:gdLst>
              <a:gd name="connsiteX0" fmla="*/ 0 w 7305574"/>
              <a:gd name="connsiteY0" fmla="*/ 4231232 h 4260108"/>
              <a:gd name="connsiteX1" fmla="*/ 163629 w 7305574"/>
              <a:gd name="connsiteY1" fmla="*/ 4260108 h 4260108"/>
              <a:gd name="connsiteX2" fmla="*/ 539014 w 7305574"/>
              <a:gd name="connsiteY2" fmla="*/ 4240857 h 4260108"/>
              <a:gd name="connsiteX3" fmla="*/ 644892 w 7305574"/>
              <a:gd name="connsiteY3" fmla="*/ 4221607 h 4260108"/>
              <a:gd name="connsiteX4" fmla="*/ 693019 w 7305574"/>
              <a:gd name="connsiteY4" fmla="*/ 4202356 h 4260108"/>
              <a:gd name="connsiteX5" fmla="*/ 750770 w 7305574"/>
              <a:gd name="connsiteY5" fmla="*/ 4183106 h 4260108"/>
              <a:gd name="connsiteX6" fmla="*/ 779646 w 7305574"/>
              <a:gd name="connsiteY6" fmla="*/ 4163855 h 4260108"/>
              <a:gd name="connsiteX7" fmla="*/ 856648 w 7305574"/>
              <a:gd name="connsiteY7" fmla="*/ 4125354 h 4260108"/>
              <a:gd name="connsiteX8" fmla="*/ 943275 w 7305574"/>
              <a:gd name="connsiteY8" fmla="*/ 4077228 h 4260108"/>
              <a:gd name="connsiteX9" fmla="*/ 981777 w 7305574"/>
              <a:gd name="connsiteY9" fmla="*/ 4057977 h 4260108"/>
              <a:gd name="connsiteX10" fmla="*/ 1029903 w 7305574"/>
              <a:gd name="connsiteY10" fmla="*/ 4029102 h 4260108"/>
              <a:gd name="connsiteX11" fmla="*/ 1087654 w 7305574"/>
              <a:gd name="connsiteY11" fmla="*/ 4009851 h 4260108"/>
              <a:gd name="connsiteX12" fmla="*/ 1193532 w 7305574"/>
              <a:gd name="connsiteY12" fmla="*/ 3952100 h 4260108"/>
              <a:gd name="connsiteX13" fmla="*/ 1232033 w 7305574"/>
              <a:gd name="connsiteY13" fmla="*/ 3932849 h 4260108"/>
              <a:gd name="connsiteX14" fmla="*/ 1280160 w 7305574"/>
              <a:gd name="connsiteY14" fmla="*/ 3894348 h 4260108"/>
              <a:gd name="connsiteX15" fmla="*/ 1376412 w 7305574"/>
              <a:gd name="connsiteY15" fmla="*/ 3846222 h 4260108"/>
              <a:gd name="connsiteX16" fmla="*/ 1424539 w 7305574"/>
              <a:gd name="connsiteY16" fmla="*/ 3798095 h 4260108"/>
              <a:gd name="connsiteX17" fmla="*/ 1501541 w 7305574"/>
              <a:gd name="connsiteY17" fmla="*/ 3740344 h 4260108"/>
              <a:gd name="connsiteX18" fmla="*/ 1549667 w 7305574"/>
              <a:gd name="connsiteY18" fmla="*/ 3701843 h 4260108"/>
              <a:gd name="connsiteX19" fmla="*/ 1597793 w 7305574"/>
              <a:gd name="connsiteY19" fmla="*/ 3672967 h 4260108"/>
              <a:gd name="connsiteX20" fmla="*/ 1626669 w 7305574"/>
              <a:gd name="connsiteY20" fmla="*/ 3653716 h 4260108"/>
              <a:gd name="connsiteX21" fmla="*/ 1703671 w 7305574"/>
              <a:gd name="connsiteY21" fmla="*/ 3586340 h 4260108"/>
              <a:gd name="connsiteX22" fmla="*/ 1722922 w 7305574"/>
              <a:gd name="connsiteY22" fmla="*/ 3557464 h 4260108"/>
              <a:gd name="connsiteX23" fmla="*/ 1819174 w 7305574"/>
              <a:gd name="connsiteY23" fmla="*/ 3490087 h 4260108"/>
              <a:gd name="connsiteX24" fmla="*/ 1934678 w 7305574"/>
              <a:gd name="connsiteY24" fmla="*/ 3374584 h 4260108"/>
              <a:gd name="connsiteX25" fmla="*/ 2002054 w 7305574"/>
              <a:gd name="connsiteY25" fmla="*/ 3297582 h 4260108"/>
              <a:gd name="connsiteX26" fmla="*/ 2030930 w 7305574"/>
              <a:gd name="connsiteY26" fmla="*/ 3259081 h 4260108"/>
              <a:gd name="connsiteX27" fmla="*/ 2059806 w 7305574"/>
              <a:gd name="connsiteY27" fmla="*/ 3230205 h 4260108"/>
              <a:gd name="connsiteX28" fmla="*/ 2098307 w 7305574"/>
              <a:gd name="connsiteY28" fmla="*/ 3182079 h 4260108"/>
              <a:gd name="connsiteX29" fmla="*/ 2146433 w 7305574"/>
              <a:gd name="connsiteY29" fmla="*/ 3143577 h 4260108"/>
              <a:gd name="connsiteX30" fmla="*/ 2156059 w 7305574"/>
              <a:gd name="connsiteY30" fmla="*/ 3114702 h 4260108"/>
              <a:gd name="connsiteX31" fmla="*/ 2261937 w 7305574"/>
              <a:gd name="connsiteY31" fmla="*/ 3018449 h 4260108"/>
              <a:gd name="connsiteX32" fmla="*/ 2329313 w 7305574"/>
              <a:gd name="connsiteY32" fmla="*/ 2922196 h 4260108"/>
              <a:gd name="connsiteX33" fmla="*/ 2377440 w 7305574"/>
              <a:gd name="connsiteY33" fmla="*/ 2883695 h 4260108"/>
              <a:gd name="connsiteX34" fmla="*/ 2415941 w 7305574"/>
              <a:gd name="connsiteY34" fmla="*/ 2835569 h 4260108"/>
              <a:gd name="connsiteX35" fmla="*/ 2454442 w 7305574"/>
              <a:gd name="connsiteY35" fmla="*/ 2806693 h 4260108"/>
              <a:gd name="connsiteX36" fmla="*/ 2492943 w 7305574"/>
              <a:gd name="connsiteY36" fmla="*/ 2768192 h 4260108"/>
              <a:gd name="connsiteX37" fmla="*/ 2589195 w 7305574"/>
              <a:gd name="connsiteY37" fmla="*/ 2691190 h 4260108"/>
              <a:gd name="connsiteX38" fmla="*/ 2656572 w 7305574"/>
              <a:gd name="connsiteY38" fmla="*/ 2633439 h 4260108"/>
              <a:gd name="connsiteX39" fmla="*/ 2733574 w 7305574"/>
              <a:gd name="connsiteY39" fmla="*/ 2546811 h 4260108"/>
              <a:gd name="connsiteX40" fmla="*/ 2781701 w 7305574"/>
              <a:gd name="connsiteY40" fmla="*/ 2508310 h 4260108"/>
              <a:gd name="connsiteX41" fmla="*/ 2829827 w 7305574"/>
              <a:gd name="connsiteY41" fmla="*/ 2460184 h 4260108"/>
              <a:gd name="connsiteX42" fmla="*/ 2868328 w 7305574"/>
              <a:gd name="connsiteY42" fmla="*/ 2431308 h 4260108"/>
              <a:gd name="connsiteX43" fmla="*/ 2916454 w 7305574"/>
              <a:gd name="connsiteY43" fmla="*/ 2383182 h 4260108"/>
              <a:gd name="connsiteX44" fmla="*/ 2993457 w 7305574"/>
              <a:gd name="connsiteY44" fmla="*/ 2296554 h 4260108"/>
              <a:gd name="connsiteX45" fmla="*/ 3041583 w 7305574"/>
              <a:gd name="connsiteY45" fmla="*/ 2258053 h 4260108"/>
              <a:gd name="connsiteX46" fmla="*/ 3080084 w 7305574"/>
              <a:gd name="connsiteY46" fmla="*/ 2209927 h 4260108"/>
              <a:gd name="connsiteX47" fmla="*/ 3224463 w 7305574"/>
              <a:gd name="connsiteY47" fmla="*/ 2075173 h 4260108"/>
              <a:gd name="connsiteX48" fmla="*/ 3253339 w 7305574"/>
              <a:gd name="connsiteY48" fmla="*/ 2046297 h 4260108"/>
              <a:gd name="connsiteX49" fmla="*/ 3330341 w 7305574"/>
              <a:gd name="connsiteY49" fmla="*/ 1998171 h 4260108"/>
              <a:gd name="connsiteX50" fmla="*/ 3359217 w 7305574"/>
              <a:gd name="connsiteY50" fmla="*/ 1969295 h 4260108"/>
              <a:gd name="connsiteX51" fmla="*/ 3445844 w 7305574"/>
              <a:gd name="connsiteY51" fmla="*/ 1911544 h 4260108"/>
              <a:gd name="connsiteX52" fmla="*/ 3542097 w 7305574"/>
              <a:gd name="connsiteY52" fmla="*/ 1815291 h 4260108"/>
              <a:gd name="connsiteX53" fmla="*/ 3619099 w 7305574"/>
              <a:gd name="connsiteY53" fmla="*/ 1757540 h 4260108"/>
              <a:gd name="connsiteX54" fmla="*/ 3657600 w 7305574"/>
              <a:gd name="connsiteY54" fmla="*/ 1709413 h 4260108"/>
              <a:gd name="connsiteX55" fmla="*/ 3744227 w 7305574"/>
              <a:gd name="connsiteY55" fmla="*/ 1642036 h 4260108"/>
              <a:gd name="connsiteX56" fmla="*/ 3792353 w 7305574"/>
              <a:gd name="connsiteY56" fmla="*/ 1584285 h 4260108"/>
              <a:gd name="connsiteX57" fmla="*/ 3821229 w 7305574"/>
              <a:gd name="connsiteY57" fmla="*/ 1555409 h 4260108"/>
              <a:gd name="connsiteX58" fmla="*/ 3859730 w 7305574"/>
              <a:gd name="connsiteY58" fmla="*/ 1507283 h 4260108"/>
              <a:gd name="connsiteX59" fmla="*/ 3917482 w 7305574"/>
              <a:gd name="connsiteY59" fmla="*/ 1459156 h 4260108"/>
              <a:gd name="connsiteX60" fmla="*/ 3946358 w 7305574"/>
              <a:gd name="connsiteY60" fmla="*/ 1420655 h 4260108"/>
              <a:gd name="connsiteX61" fmla="*/ 4042610 w 7305574"/>
              <a:gd name="connsiteY61" fmla="*/ 1324403 h 4260108"/>
              <a:gd name="connsiteX62" fmla="*/ 4081111 w 7305574"/>
              <a:gd name="connsiteY62" fmla="*/ 1295527 h 4260108"/>
              <a:gd name="connsiteX63" fmla="*/ 4206240 w 7305574"/>
              <a:gd name="connsiteY63" fmla="*/ 1189649 h 4260108"/>
              <a:gd name="connsiteX64" fmla="*/ 4331368 w 7305574"/>
              <a:gd name="connsiteY64" fmla="*/ 1103022 h 4260108"/>
              <a:gd name="connsiteX65" fmla="*/ 4369869 w 7305574"/>
              <a:gd name="connsiteY65" fmla="*/ 1074146 h 4260108"/>
              <a:gd name="connsiteX66" fmla="*/ 4427621 w 7305574"/>
              <a:gd name="connsiteY66" fmla="*/ 1035645 h 4260108"/>
              <a:gd name="connsiteX67" fmla="*/ 4485372 w 7305574"/>
              <a:gd name="connsiteY67" fmla="*/ 997144 h 4260108"/>
              <a:gd name="connsiteX68" fmla="*/ 4572000 w 7305574"/>
              <a:gd name="connsiteY68" fmla="*/ 910516 h 4260108"/>
              <a:gd name="connsiteX69" fmla="*/ 4687503 w 7305574"/>
              <a:gd name="connsiteY69" fmla="*/ 804639 h 4260108"/>
              <a:gd name="connsiteX70" fmla="*/ 4716379 w 7305574"/>
              <a:gd name="connsiteY70" fmla="*/ 785388 h 4260108"/>
              <a:gd name="connsiteX71" fmla="*/ 4774130 w 7305574"/>
              <a:gd name="connsiteY71" fmla="*/ 727636 h 4260108"/>
              <a:gd name="connsiteX72" fmla="*/ 4822257 w 7305574"/>
              <a:gd name="connsiteY72" fmla="*/ 669885 h 4260108"/>
              <a:gd name="connsiteX73" fmla="*/ 4851132 w 7305574"/>
              <a:gd name="connsiteY73" fmla="*/ 650634 h 4260108"/>
              <a:gd name="connsiteX74" fmla="*/ 4957010 w 7305574"/>
              <a:gd name="connsiteY74" fmla="*/ 592883 h 4260108"/>
              <a:gd name="connsiteX75" fmla="*/ 5014762 w 7305574"/>
              <a:gd name="connsiteY75" fmla="*/ 544756 h 4260108"/>
              <a:gd name="connsiteX76" fmla="*/ 5043638 w 7305574"/>
              <a:gd name="connsiteY76" fmla="*/ 525506 h 4260108"/>
              <a:gd name="connsiteX77" fmla="*/ 5082139 w 7305574"/>
              <a:gd name="connsiteY77" fmla="*/ 496630 h 4260108"/>
              <a:gd name="connsiteX78" fmla="*/ 5226518 w 7305574"/>
              <a:gd name="connsiteY78" fmla="*/ 410003 h 4260108"/>
              <a:gd name="connsiteX79" fmla="*/ 5313145 w 7305574"/>
              <a:gd name="connsiteY79" fmla="*/ 352251 h 4260108"/>
              <a:gd name="connsiteX80" fmla="*/ 5419023 w 7305574"/>
              <a:gd name="connsiteY80" fmla="*/ 304125 h 4260108"/>
              <a:gd name="connsiteX81" fmla="*/ 5447899 w 7305574"/>
              <a:gd name="connsiteY81" fmla="*/ 294500 h 4260108"/>
              <a:gd name="connsiteX82" fmla="*/ 5573027 w 7305574"/>
              <a:gd name="connsiteY82" fmla="*/ 236748 h 4260108"/>
              <a:gd name="connsiteX83" fmla="*/ 5630779 w 7305574"/>
              <a:gd name="connsiteY83" fmla="*/ 227123 h 4260108"/>
              <a:gd name="connsiteX84" fmla="*/ 5890661 w 7305574"/>
              <a:gd name="connsiteY84" fmla="*/ 207872 h 4260108"/>
              <a:gd name="connsiteX85" fmla="*/ 5948412 w 7305574"/>
              <a:gd name="connsiteY85" fmla="*/ 188622 h 4260108"/>
              <a:gd name="connsiteX86" fmla="*/ 5986913 w 7305574"/>
              <a:gd name="connsiteY86" fmla="*/ 178996 h 4260108"/>
              <a:gd name="connsiteX87" fmla="*/ 6073541 w 7305574"/>
              <a:gd name="connsiteY87" fmla="*/ 150121 h 4260108"/>
              <a:gd name="connsiteX88" fmla="*/ 6112042 w 7305574"/>
              <a:gd name="connsiteY88" fmla="*/ 140495 h 4260108"/>
              <a:gd name="connsiteX89" fmla="*/ 6208294 w 7305574"/>
              <a:gd name="connsiteY89" fmla="*/ 101994 h 4260108"/>
              <a:gd name="connsiteX90" fmla="*/ 6246795 w 7305574"/>
              <a:gd name="connsiteY90" fmla="*/ 92369 h 4260108"/>
              <a:gd name="connsiteX91" fmla="*/ 6304547 w 7305574"/>
              <a:gd name="connsiteY91" fmla="*/ 73119 h 4260108"/>
              <a:gd name="connsiteX92" fmla="*/ 6487427 w 7305574"/>
              <a:gd name="connsiteY92" fmla="*/ 53868 h 4260108"/>
              <a:gd name="connsiteX93" fmla="*/ 6516303 w 7305574"/>
              <a:gd name="connsiteY93" fmla="*/ 44243 h 4260108"/>
              <a:gd name="connsiteX94" fmla="*/ 6756934 w 7305574"/>
              <a:gd name="connsiteY94" fmla="*/ 15367 h 4260108"/>
              <a:gd name="connsiteX95" fmla="*/ 7122694 w 7305574"/>
              <a:gd name="connsiteY95" fmla="*/ 15367 h 4260108"/>
              <a:gd name="connsiteX96" fmla="*/ 7305574 w 7305574"/>
              <a:gd name="connsiteY96" fmla="*/ 15367 h 426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7305574" h="4260108">
                <a:moveTo>
                  <a:pt x="0" y="4231232"/>
                </a:moveTo>
                <a:cubicBezTo>
                  <a:pt x="118498" y="4254932"/>
                  <a:pt x="63861" y="4245856"/>
                  <a:pt x="163629" y="4260108"/>
                </a:cubicBezTo>
                <a:cubicBezTo>
                  <a:pt x="592218" y="4247121"/>
                  <a:pt x="359929" y="4268409"/>
                  <a:pt x="539014" y="4240857"/>
                </a:cubicBezTo>
                <a:cubicBezTo>
                  <a:pt x="576231" y="4235131"/>
                  <a:pt x="609603" y="4233370"/>
                  <a:pt x="644892" y="4221607"/>
                </a:cubicBezTo>
                <a:cubicBezTo>
                  <a:pt x="661283" y="4216143"/>
                  <a:pt x="676781" y="4208261"/>
                  <a:pt x="693019" y="4202356"/>
                </a:cubicBezTo>
                <a:cubicBezTo>
                  <a:pt x="712089" y="4195422"/>
                  <a:pt x="750770" y="4183106"/>
                  <a:pt x="750770" y="4183106"/>
                </a:cubicBezTo>
                <a:cubicBezTo>
                  <a:pt x="760395" y="4176689"/>
                  <a:pt x="769490" y="4169395"/>
                  <a:pt x="779646" y="4163855"/>
                </a:cubicBezTo>
                <a:cubicBezTo>
                  <a:pt x="804839" y="4150113"/>
                  <a:pt x="834239" y="4143281"/>
                  <a:pt x="856648" y="4125354"/>
                </a:cubicBezTo>
                <a:cubicBezTo>
                  <a:pt x="915104" y="4078589"/>
                  <a:pt x="884844" y="4091835"/>
                  <a:pt x="943275" y="4077228"/>
                </a:cubicBezTo>
                <a:cubicBezTo>
                  <a:pt x="956109" y="4070811"/>
                  <a:pt x="969234" y="4064945"/>
                  <a:pt x="981777" y="4057977"/>
                </a:cubicBezTo>
                <a:cubicBezTo>
                  <a:pt x="998131" y="4048892"/>
                  <a:pt x="1012872" y="4036843"/>
                  <a:pt x="1029903" y="4029102"/>
                </a:cubicBezTo>
                <a:cubicBezTo>
                  <a:pt x="1048376" y="4020705"/>
                  <a:pt x="1069504" y="4018926"/>
                  <a:pt x="1087654" y="4009851"/>
                </a:cubicBezTo>
                <a:cubicBezTo>
                  <a:pt x="1174582" y="3966388"/>
                  <a:pt x="1068103" y="4020516"/>
                  <a:pt x="1193532" y="3952100"/>
                </a:cubicBezTo>
                <a:cubicBezTo>
                  <a:pt x="1206129" y="3945229"/>
                  <a:pt x="1220094" y="3940808"/>
                  <a:pt x="1232033" y="3932849"/>
                </a:cubicBezTo>
                <a:cubicBezTo>
                  <a:pt x="1249127" y="3921453"/>
                  <a:pt x="1262544" y="3904918"/>
                  <a:pt x="1280160" y="3894348"/>
                </a:cubicBezTo>
                <a:cubicBezTo>
                  <a:pt x="1310919" y="3875893"/>
                  <a:pt x="1376412" y="3846222"/>
                  <a:pt x="1376412" y="3846222"/>
                </a:cubicBezTo>
                <a:cubicBezTo>
                  <a:pt x="1392454" y="3830180"/>
                  <a:pt x="1407676" y="3813272"/>
                  <a:pt x="1424539" y="3798095"/>
                </a:cubicBezTo>
                <a:cubicBezTo>
                  <a:pt x="1488955" y="3740120"/>
                  <a:pt x="1451485" y="3777886"/>
                  <a:pt x="1501541" y="3740344"/>
                </a:cubicBezTo>
                <a:cubicBezTo>
                  <a:pt x="1517976" y="3728018"/>
                  <a:pt x="1532837" y="3713624"/>
                  <a:pt x="1549667" y="3701843"/>
                </a:cubicBezTo>
                <a:cubicBezTo>
                  <a:pt x="1564993" y="3691115"/>
                  <a:pt x="1581929" y="3682882"/>
                  <a:pt x="1597793" y="3672967"/>
                </a:cubicBezTo>
                <a:cubicBezTo>
                  <a:pt x="1607603" y="3666836"/>
                  <a:pt x="1618489" y="3661896"/>
                  <a:pt x="1626669" y="3653716"/>
                </a:cubicBezTo>
                <a:cubicBezTo>
                  <a:pt x="1700185" y="3580200"/>
                  <a:pt x="1602821" y="3646849"/>
                  <a:pt x="1703671" y="3586340"/>
                </a:cubicBezTo>
                <a:cubicBezTo>
                  <a:pt x="1710088" y="3576715"/>
                  <a:pt x="1714035" y="3564870"/>
                  <a:pt x="1722922" y="3557464"/>
                </a:cubicBezTo>
                <a:cubicBezTo>
                  <a:pt x="1825674" y="3471837"/>
                  <a:pt x="1677333" y="3643747"/>
                  <a:pt x="1819174" y="3490087"/>
                </a:cubicBezTo>
                <a:cubicBezTo>
                  <a:pt x="1933786" y="3365924"/>
                  <a:pt x="1819238" y="3451543"/>
                  <a:pt x="1934678" y="3374584"/>
                </a:cubicBezTo>
                <a:cubicBezTo>
                  <a:pt x="1971402" y="3301134"/>
                  <a:pt x="1930859" y="3368777"/>
                  <a:pt x="2002054" y="3297582"/>
                </a:cubicBezTo>
                <a:cubicBezTo>
                  <a:pt x="2013398" y="3286238"/>
                  <a:pt x="2020490" y="3271261"/>
                  <a:pt x="2030930" y="3259081"/>
                </a:cubicBezTo>
                <a:cubicBezTo>
                  <a:pt x="2039789" y="3248746"/>
                  <a:pt x="2050842" y="3240449"/>
                  <a:pt x="2059806" y="3230205"/>
                </a:cubicBezTo>
                <a:cubicBezTo>
                  <a:pt x="2073334" y="3214744"/>
                  <a:pt x="2083780" y="3196606"/>
                  <a:pt x="2098307" y="3182079"/>
                </a:cubicBezTo>
                <a:cubicBezTo>
                  <a:pt x="2112834" y="3167552"/>
                  <a:pt x="2130391" y="3156411"/>
                  <a:pt x="2146433" y="3143577"/>
                </a:cubicBezTo>
                <a:cubicBezTo>
                  <a:pt x="2149642" y="3133952"/>
                  <a:pt x="2149456" y="3122405"/>
                  <a:pt x="2156059" y="3114702"/>
                </a:cubicBezTo>
                <a:cubicBezTo>
                  <a:pt x="2203598" y="3059241"/>
                  <a:pt x="2218608" y="3090666"/>
                  <a:pt x="2261937" y="3018449"/>
                </a:cubicBezTo>
                <a:cubicBezTo>
                  <a:pt x="2284243" y="2981272"/>
                  <a:pt x="2297946" y="2953563"/>
                  <a:pt x="2329313" y="2922196"/>
                </a:cubicBezTo>
                <a:cubicBezTo>
                  <a:pt x="2343840" y="2907669"/>
                  <a:pt x="2362913" y="2898222"/>
                  <a:pt x="2377440" y="2883695"/>
                </a:cubicBezTo>
                <a:cubicBezTo>
                  <a:pt x="2391967" y="2869168"/>
                  <a:pt x="2401414" y="2850096"/>
                  <a:pt x="2415941" y="2835569"/>
                </a:cubicBezTo>
                <a:cubicBezTo>
                  <a:pt x="2427285" y="2824225"/>
                  <a:pt x="2442369" y="2817257"/>
                  <a:pt x="2454442" y="2806693"/>
                </a:cubicBezTo>
                <a:cubicBezTo>
                  <a:pt x="2468101" y="2794741"/>
                  <a:pt x="2479163" y="2780004"/>
                  <a:pt x="2492943" y="2768192"/>
                </a:cubicBezTo>
                <a:cubicBezTo>
                  <a:pt x="2524139" y="2741452"/>
                  <a:pt x="2560142" y="2720243"/>
                  <a:pt x="2589195" y="2691190"/>
                </a:cubicBezTo>
                <a:cubicBezTo>
                  <a:pt x="2681803" y="2598582"/>
                  <a:pt x="2545441" y="2732221"/>
                  <a:pt x="2656572" y="2633439"/>
                </a:cubicBezTo>
                <a:cubicBezTo>
                  <a:pt x="2836840" y="2473202"/>
                  <a:pt x="2605672" y="2674713"/>
                  <a:pt x="2733574" y="2546811"/>
                </a:cubicBezTo>
                <a:cubicBezTo>
                  <a:pt x="2748101" y="2532284"/>
                  <a:pt x="2766431" y="2522053"/>
                  <a:pt x="2781701" y="2508310"/>
                </a:cubicBezTo>
                <a:cubicBezTo>
                  <a:pt x="2798564" y="2493133"/>
                  <a:pt x="2812871" y="2475256"/>
                  <a:pt x="2829827" y="2460184"/>
                </a:cubicBezTo>
                <a:cubicBezTo>
                  <a:pt x="2841817" y="2449526"/>
                  <a:pt x="2856338" y="2441966"/>
                  <a:pt x="2868328" y="2431308"/>
                </a:cubicBezTo>
                <a:cubicBezTo>
                  <a:pt x="2885284" y="2416236"/>
                  <a:pt x="2901193" y="2399969"/>
                  <a:pt x="2916454" y="2383182"/>
                </a:cubicBezTo>
                <a:cubicBezTo>
                  <a:pt x="2950904" y="2345288"/>
                  <a:pt x="2959025" y="2326682"/>
                  <a:pt x="2993457" y="2296554"/>
                </a:cubicBezTo>
                <a:cubicBezTo>
                  <a:pt x="3008918" y="2283026"/>
                  <a:pt x="3027056" y="2272580"/>
                  <a:pt x="3041583" y="2258053"/>
                </a:cubicBezTo>
                <a:cubicBezTo>
                  <a:pt x="3056110" y="2243526"/>
                  <a:pt x="3066105" y="2224981"/>
                  <a:pt x="3080084" y="2209927"/>
                </a:cubicBezTo>
                <a:cubicBezTo>
                  <a:pt x="3184654" y="2097314"/>
                  <a:pt x="3135203" y="2154516"/>
                  <a:pt x="3224463" y="2075173"/>
                </a:cubicBezTo>
                <a:cubicBezTo>
                  <a:pt x="3234637" y="2066129"/>
                  <a:pt x="3242330" y="2054303"/>
                  <a:pt x="3253339" y="2046297"/>
                </a:cubicBezTo>
                <a:cubicBezTo>
                  <a:pt x="3277818" y="2028494"/>
                  <a:pt x="3305862" y="2015974"/>
                  <a:pt x="3330341" y="1998171"/>
                </a:cubicBezTo>
                <a:cubicBezTo>
                  <a:pt x="3341350" y="1990165"/>
                  <a:pt x="3348973" y="1978259"/>
                  <a:pt x="3359217" y="1969295"/>
                </a:cubicBezTo>
                <a:cubicBezTo>
                  <a:pt x="3406682" y="1927763"/>
                  <a:pt x="3397255" y="1935838"/>
                  <a:pt x="3445844" y="1911544"/>
                </a:cubicBezTo>
                <a:cubicBezTo>
                  <a:pt x="3477928" y="1879460"/>
                  <a:pt x="3504343" y="1840460"/>
                  <a:pt x="3542097" y="1815291"/>
                </a:cubicBezTo>
                <a:cubicBezTo>
                  <a:pt x="3568753" y="1797520"/>
                  <a:pt x="3596237" y="1780402"/>
                  <a:pt x="3619099" y="1757540"/>
                </a:cubicBezTo>
                <a:cubicBezTo>
                  <a:pt x="3633626" y="1743013"/>
                  <a:pt x="3642504" y="1723348"/>
                  <a:pt x="3657600" y="1709413"/>
                </a:cubicBezTo>
                <a:cubicBezTo>
                  <a:pt x="3684480" y="1684600"/>
                  <a:pt x="3720808" y="1670139"/>
                  <a:pt x="3744227" y="1642036"/>
                </a:cubicBezTo>
                <a:cubicBezTo>
                  <a:pt x="3760269" y="1622786"/>
                  <a:pt x="3775705" y="1603014"/>
                  <a:pt x="3792353" y="1584285"/>
                </a:cubicBezTo>
                <a:cubicBezTo>
                  <a:pt x="3801397" y="1574111"/>
                  <a:pt x="3812265" y="1565653"/>
                  <a:pt x="3821229" y="1555409"/>
                </a:cubicBezTo>
                <a:cubicBezTo>
                  <a:pt x="3834757" y="1539948"/>
                  <a:pt x="3845203" y="1521810"/>
                  <a:pt x="3859730" y="1507283"/>
                </a:cubicBezTo>
                <a:cubicBezTo>
                  <a:pt x="3877449" y="1489564"/>
                  <a:pt x="3899763" y="1476875"/>
                  <a:pt x="3917482" y="1459156"/>
                </a:cubicBezTo>
                <a:cubicBezTo>
                  <a:pt x="3928826" y="1447812"/>
                  <a:pt x="3935442" y="1432411"/>
                  <a:pt x="3946358" y="1420655"/>
                </a:cubicBezTo>
                <a:cubicBezTo>
                  <a:pt x="3977233" y="1387406"/>
                  <a:pt x="4006311" y="1351627"/>
                  <a:pt x="4042610" y="1324403"/>
                </a:cubicBezTo>
                <a:cubicBezTo>
                  <a:pt x="4055444" y="1314778"/>
                  <a:pt x="4069355" y="1306443"/>
                  <a:pt x="4081111" y="1295527"/>
                </a:cubicBezTo>
                <a:cubicBezTo>
                  <a:pt x="4196949" y="1187963"/>
                  <a:pt x="4131543" y="1214547"/>
                  <a:pt x="4206240" y="1189649"/>
                </a:cubicBezTo>
                <a:cubicBezTo>
                  <a:pt x="4266283" y="1129604"/>
                  <a:pt x="4210492" y="1180728"/>
                  <a:pt x="4331368" y="1103022"/>
                </a:cubicBezTo>
                <a:cubicBezTo>
                  <a:pt x="4344862" y="1094347"/>
                  <a:pt x="4356727" y="1083346"/>
                  <a:pt x="4369869" y="1074146"/>
                </a:cubicBezTo>
                <a:cubicBezTo>
                  <a:pt x="4388823" y="1060878"/>
                  <a:pt x="4408370" y="1048479"/>
                  <a:pt x="4427621" y="1035645"/>
                </a:cubicBezTo>
                <a:cubicBezTo>
                  <a:pt x="4446871" y="1022811"/>
                  <a:pt x="4469012" y="1013504"/>
                  <a:pt x="4485372" y="997144"/>
                </a:cubicBezTo>
                <a:lnTo>
                  <a:pt x="4572000" y="910516"/>
                </a:lnTo>
                <a:cubicBezTo>
                  <a:pt x="4622506" y="860010"/>
                  <a:pt x="4627070" y="852985"/>
                  <a:pt x="4687503" y="804639"/>
                </a:cubicBezTo>
                <a:cubicBezTo>
                  <a:pt x="4696536" y="797412"/>
                  <a:pt x="4706754" y="791805"/>
                  <a:pt x="4716379" y="785388"/>
                </a:cubicBezTo>
                <a:cubicBezTo>
                  <a:pt x="4761742" y="717341"/>
                  <a:pt x="4702502" y="799264"/>
                  <a:pt x="4774130" y="727636"/>
                </a:cubicBezTo>
                <a:cubicBezTo>
                  <a:pt x="4791849" y="709917"/>
                  <a:pt x="4804538" y="687604"/>
                  <a:pt x="4822257" y="669885"/>
                </a:cubicBezTo>
                <a:cubicBezTo>
                  <a:pt x="4830437" y="661705"/>
                  <a:pt x="4841088" y="656373"/>
                  <a:pt x="4851132" y="650634"/>
                </a:cubicBezTo>
                <a:cubicBezTo>
                  <a:pt x="4886037" y="630688"/>
                  <a:pt x="4923258" y="614722"/>
                  <a:pt x="4957010" y="592883"/>
                </a:cubicBezTo>
                <a:cubicBezTo>
                  <a:pt x="4978049" y="579270"/>
                  <a:pt x="4994982" y="560141"/>
                  <a:pt x="5014762" y="544756"/>
                </a:cubicBezTo>
                <a:cubicBezTo>
                  <a:pt x="5023893" y="537654"/>
                  <a:pt x="5034225" y="532230"/>
                  <a:pt x="5043638" y="525506"/>
                </a:cubicBezTo>
                <a:cubicBezTo>
                  <a:pt x="5056692" y="516182"/>
                  <a:pt x="5068920" y="505718"/>
                  <a:pt x="5082139" y="496630"/>
                </a:cubicBezTo>
                <a:cubicBezTo>
                  <a:pt x="5198793" y="416430"/>
                  <a:pt x="5155343" y="433727"/>
                  <a:pt x="5226518" y="410003"/>
                </a:cubicBezTo>
                <a:cubicBezTo>
                  <a:pt x="5255394" y="390752"/>
                  <a:pt x="5282104" y="367771"/>
                  <a:pt x="5313145" y="352251"/>
                </a:cubicBezTo>
                <a:cubicBezTo>
                  <a:pt x="5359981" y="328834"/>
                  <a:pt x="5361482" y="327141"/>
                  <a:pt x="5419023" y="304125"/>
                </a:cubicBezTo>
                <a:cubicBezTo>
                  <a:pt x="5428443" y="300357"/>
                  <a:pt x="5438662" y="298698"/>
                  <a:pt x="5447899" y="294500"/>
                </a:cubicBezTo>
                <a:cubicBezTo>
                  <a:pt x="5476530" y="281486"/>
                  <a:pt x="5536684" y="246660"/>
                  <a:pt x="5573027" y="236748"/>
                </a:cubicBezTo>
                <a:cubicBezTo>
                  <a:pt x="5591856" y="231613"/>
                  <a:pt x="5611434" y="229702"/>
                  <a:pt x="5630779" y="227123"/>
                </a:cubicBezTo>
                <a:cubicBezTo>
                  <a:pt x="5733731" y="213396"/>
                  <a:pt x="5770345" y="214556"/>
                  <a:pt x="5890661" y="207872"/>
                </a:cubicBezTo>
                <a:cubicBezTo>
                  <a:pt x="5909911" y="201455"/>
                  <a:pt x="5928976" y="194453"/>
                  <a:pt x="5948412" y="188622"/>
                </a:cubicBezTo>
                <a:cubicBezTo>
                  <a:pt x="5961083" y="184821"/>
                  <a:pt x="5974269" y="182886"/>
                  <a:pt x="5986913" y="178996"/>
                </a:cubicBezTo>
                <a:cubicBezTo>
                  <a:pt x="6016005" y="170045"/>
                  <a:pt x="6044449" y="159072"/>
                  <a:pt x="6073541" y="150121"/>
                </a:cubicBezTo>
                <a:cubicBezTo>
                  <a:pt x="6086185" y="146231"/>
                  <a:pt x="6099584" y="144944"/>
                  <a:pt x="6112042" y="140495"/>
                </a:cubicBezTo>
                <a:cubicBezTo>
                  <a:pt x="6144584" y="128873"/>
                  <a:pt x="6175752" y="113616"/>
                  <a:pt x="6208294" y="101994"/>
                </a:cubicBezTo>
                <a:cubicBezTo>
                  <a:pt x="6220752" y="97545"/>
                  <a:pt x="6234124" y="96170"/>
                  <a:pt x="6246795" y="92369"/>
                </a:cubicBezTo>
                <a:cubicBezTo>
                  <a:pt x="6266231" y="86538"/>
                  <a:pt x="6284970" y="78458"/>
                  <a:pt x="6304547" y="73119"/>
                </a:cubicBezTo>
                <a:cubicBezTo>
                  <a:pt x="6363497" y="57042"/>
                  <a:pt x="6428111" y="58105"/>
                  <a:pt x="6487427" y="53868"/>
                </a:cubicBezTo>
                <a:cubicBezTo>
                  <a:pt x="6497052" y="50660"/>
                  <a:pt x="6506417" y="46524"/>
                  <a:pt x="6516303" y="44243"/>
                </a:cubicBezTo>
                <a:cubicBezTo>
                  <a:pt x="6632940" y="17326"/>
                  <a:pt x="6619579" y="24524"/>
                  <a:pt x="6756934" y="15367"/>
                </a:cubicBezTo>
                <a:cubicBezTo>
                  <a:pt x="6911536" y="-15552"/>
                  <a:pt x="6771840" y="8620"/>
                  <a:pt x="7122694" y="15367"/>
                </a:cubicBezTo>
                <a:cubicBezTo>
                  <a:pt x="7183643" y="16539"/>
                  <a:pt x="7244614" y="15367"/>
                  <a:pt x="7305574" y="15367"/>
                </a:cubicBezTo>
              </a:path>
            </a:pathLst>
          </a:cu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flipH="1">
            <a:off x="4419600" y="3886200"/>
            <a:ext cx="3791890" cy="369332"/>
          </a:xfrm>
          <a:prstGeom prst="rect">
            <a:avLst/>
          </a:prstGeom>
          <a:noFill/>
        </p:spPr>
        <p:txBody>
          <a:bodyPr wrap="square" rtlCol="0">
            <a:spAutoFit/>
          </a:bodyPr>
          <a:lstStyle/>
          <a:p>
            <a:r>
              <a:rPr lang="en-US" dirty="0" smtClean="0"/>
              <a:t>How will you reach your customers?</a:t>
            </a:r>
            <a:endParaRPr lang="en-US" dirty="0"/>
          </a:p>
        </p:txBody>
      </p:sp>
      <p:sp>
        <p:nvSpPr>
          <p:cNvPr id="25" name="Oval 24"/>
          <p:cNvSpPr/>
          <p:nvPr/>
        </p:nvSpPr>
        <p:spPr>
          <a:xfrm>
            <a:off x="490045" y="5943600"/>
            <a:ext cx="271955" cy="218747"/>
          </a:xfrm>
          <a:prstGeom prst="ellipse">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b="1" dirty="0"/>
              <a:t>1</a:t>
            </a:r>
          </a:p>
        </p:txBody>
      </p:sp>
      <p:sp>
        <p:nvSpPr>
          <p:cNvPr id="28" name="Oval 27"/>
          <p:cNvSpPr/>
          <p:nvPr/>
        </p:nvSpPr>
        <p:spPr>
          <a:xfrm>
            <a:off x="1752600" y="5943600"/>
            <a:ext cx="271955" cy="218747"/>
          </a:xfrm>
          <a:prstGeom prst="ellipse">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b="1" dirty="0"/>
              <a:t>2</a:t>
            </a:r>
          </a:p>
        </p:txBody>
      </p:sp>
      <p:sp>
        <p:nvSpPr>
          <p:cNvPr id="29" name="Oval 28"/>
          <p:cNvSpPr/>
          <p:nvPr/>
        </p:nvSpPr>
        <p:spPr>
          <a:xfrm>
            <a:off x="2396901" y="5511223"/>
            <a:ext cx="271955" cy="218747"/>
          </a:xfrm>
          <a:prstGeom prst="ellipse">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b="1" dirty="0"/>
              <a:t>3</a:t>
            </a:r>
          </a:p>
        </p:txBody>
      </p:sp>
      <p:sp>
        <p:nvSpPr>
          <p:cNvPr id="31" name="Oval 30"/>
          <p:cNvSpPr/>
          <p:nvPr/>
        </p:nvSpPr>
        <p:spPr>
          <a:xfrm>
            <a:off x="4114800" y="3962400"/>
            <a:ext cx="271955" cy="218747"/>
          </a:xfrm>
          <a:prstGeom prst="ellipse">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b="1" dirty="0"/>
              <a:t>7</a:t>
            </a:r>
          </a:p>
        </p:txBody>
      </p:sp>
      <p:sp>
        <p:nvSpPr>
          <p:cNvPr id="32" name="Oval 31"/>
          <p:cNvSpPr/>
          <p:nvPr/>
        </p:nvSpPr>
        <p:spPr>
          <a:xfrm>
            <a:off x="4515169" y="3581400"/>
            <a:ext cx="271955" cy="218747"/>
          </a:xfrm>
          <a:prstGeom prst="ellipse">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b="1" dirty="0"/>
              <a:t>8</a:t>
            </a:r>
          </a:p>
        </p:txBody>
      </p:sp>
      <p:sp>
        <p:nvSpPr>
          <p:cNvPr id="33" name="Oval 32"/>
          <p:cNvSpPr/>
          <p:nvPr/>
        </p:nvSpPr>
        <p:spPr>
          <a:xfrm>
            <a:off x="4876800" y="3200400"/>
            <a:ext cx="271955" cy="218747"/>
          </a:xfrm>
          <a:prstGeom prst="ellipse">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b="1" dirty="0"/>
              <a:t>9</a:t>
            </a:r>
          </a:p>
        </p:txBody>
      </p:sp>
      <p:sp>
        <p:nvSpPr>
          <p:cNvPr id="34" name="Oval 33"/>
          <p:cNvSpPr/>
          <p:nvPr/>
        </p:nvSpPr>
        <p:spPr>
          <a:xfrm>
            <a:off x="4823047" y="2514600"/>
            <a:ext cx="434753" cy="256027"/>
          </a:xfrm>
          <a:prstGeom prst="ellipse">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200" b="1" dirty="0"/>
              <a:t>10</a:t>
            </a:r>
          </a:p>
        </p:txBody>
      </p:sp>
      <p:sp>
        <p:nvSpPr>
          <p:cNvPr id="35" name="Oval 34"/>
          <p:cNvSpPr/>
          <p:nvPr/>
        </p:nvSpPr>
        <p:spPr>
          <a:xfrm>
            <a:off x="3190316" y="4838419"/>
            <a:ext cx="271955" cy="218747"/>
          </a:xfrm>
          <a:prstGeom prst="ellipse">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b="1" dirty="0"/>
              <a:t>5</a:t>
            </a:r>
          </a:p>
        </p:txBody>
      </p:sp>
      <p:sp>
        <p:nvSpPr>
          <p:cNvPr id="37" name="Oval 36"/>
          <p:cNvSpPr/>
          <p:nvPr/>
        </p:nvSpPr>
        <p:spPr>
          <a:xfrm>
            <a:off x="6260992" y="2133600"/>
            <a:ext cx="434753" cy="256027"/>
          </a:xfrm>
          <a:prstGeom prst="ellipse">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200" b="1" dirty="0"/>
              <a:t>12</a:t>
            </a:r>
          </a:p>
        </p:txBody>
      </p:sp>
      <p:sp>
        <p:nvSpPr>
          <p:cNvPr id="49" name="Oval 48"/>
          <p:cNvSpPr/>
          <p:nvPr/>
        </p:nvSpPr>
        <p:spPr>
          <a:xfrm>
            <a:off x="2808766" y="5175819"/>
            <a:ext cx="271955" cy="218747"/>
          </a:xfrm>
          <a:prstGeom prst="ellipse">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b="1" dirty="0"/>
              <a:t>4</a:t>
            </a:r>
          </a:p>
        </p:txBody>
      </p:sp>
      <p:sp>
        <p:nvSpPr>
          <p:cNvPr id="52" name="Oval 51"/>
          <p:cNvSpPr/>
          <p:nvPr/>
        </p:nvSpPr>
        <p:spPr>
          <a:xfrm>
            <a:off x="5280247" y="2133600"/>
            <a:ext cx="434753" cy="256027"/>
          </a:xfrm>
          <a:prstGeom prst="ellipse">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200" b="1" dirty="0"/>
              <a:t>11</a:t>
            </a:r>
          </a:p>
        </p:txBody>
      </p:sp>
      <p:sp>
        <p:nvSpPr>
          <p:cNvPr id="38" name="Rounded Rectangular Callout 37"/>
          <p:cNvSpPr/>
          <p:nvPr/>
        </p:nvSpPr>
        <p:spPr>
          <a:xfrm>
            <a:off x="1828800" y="3352800"/>
            <a:ext cx="1447800" cy="838200"/>
          </a:xfrm>
          <a:prstGeom prst="wedgeRoundRectCallout">
            <a:avLst>
              <a:gd name="adj1" fmla="val 71429"/>
              <a:gd name="adj2" fmla="val 49666"/>
              <a:gd name="adj3" fmla="val 16667"/>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Elevator</a:t>
            </a:r>
            <a:br>
              <a:rPr lang="en-US" dirty="0" smtClean="0"/>
            </a:br>
            <a:r>
              <a:rPr lang="en-US" dirty="0" smtClean="0"/>
              <a:t>       speech!</a:t>
            </a:r>
            <a:endParaRPr lang="en-US" dirty="0"/>
          </a:p>
        </p:txBody>
      </p:sp>
      <p:sp>
        <p:nvSpPr>
          <p:cNvPr id="30" name="Oval 29"/>
          <p:cNvSpPr/>
          <p:nvPr/>
        </p:nvSpPr>
        <p:spPr>
          <a:xfrm>
            <a:off x="1905000" y="3438853"/>
            <a:ext cx="271955" cy="218747"/>
          </a:xfrm>
          <a:prstGeom prst="ellipse">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b="1" dirty="0"/>
              <a:t>6</a:t>
            </a:r>
          </a:p>
        </p:txBody>
      </p:sp>
    </p:spTree>
    <p:extLst>
      <p:ext uri="{BB962C8B-B14F-4D97-AF65-F5344CB8AC3E}">
        <p14:creationId xmlns:p14="http://schemas.microsoft.com/office/powerpoint/2010/main" xmlns="" val="40164727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lated image">
            <a:extLst>
              <a:ext uri="{FF2B5EF4-FFF2-40B4-BE49-F238E27FC236}">
                <a16:creationId xmlns="" xmlns:a16="http://schemas.microsoft.com/office/drawing/2014/main" id="{D9D6136C-9CCB-4ADE-94A4-FDD5AB5E39DB}"/>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09600" y="533400"/>
            <a:ext cx="3383260" cy="2029956"/>
          </a:xfrm>
          <a:prstGeom prst="rect">
            <a:avLst/>
          </a:prstGeom>
          <a:noFill/>
          <a:extLst>
            <a:ext uri="{909E8E84-426E-40DD-AFC4-6F175D3DCCD1}">
              <a14:hiddenFill xmlns="" xmlns:a14="http://schemas.microsoft.com/office/drawing/2010/main">
                <a:solidFill>
                  <a:srgbClr val="FFFFFF"/>
                </a:solidFill>
              </a14:hiddenFill>
            </a:ext>
          </a:extLst>
        </p:spPr>
      </p:pic>
      <p:sp>
        <p:nvSpPr>
          <p:cNvPr id="20" name="TextBox 19"/>
          <p:cNvSpPr txBox="1"/>
          <p:nvPr/>
        </p:nvSpPr>
        <p:spPr>
          <a:xfrm>
            <a:off x="4450115" y="304800"/>
            <a:ext cx="4008085" cy="2431435"/>
          </a:xfrm>
          <a:prstGeom prst="rect">
            <a:avLst/>
          </a:prstGeom>
          <a:noFill/>
        </p:spPr>
        <p:txBody>
          <a:bodyPr wrap="none" rtlCol="0">
            <a:spAutoFit/>
          </a:bodyPr>
          <a:lstStyle/>
          <a:p>
            <a:r>
              <a:rPr lang="en-US" sz="4400" dirty="0" smtClean="0"/>
              <a:t>Cooper’s Copper</a:t>
            </a:r>
            <a:br>
              <a:rPr lang="en-US" sz="4400" dirty="0" smtClean="0"/>
            </a:br>
            <a:r>
              <a:rPr lang="en-US" sz="4400" dirty="0" smtClean="0"/>
              <a:t>Cleaner</a:t>
            </a:r>
          </a:p>
          <a:p>
            <a:r>
              <a:rPr lang="en-US" sz="3200" i="1" dirty="0" smtClean="0"/>
              <a:t>metal cleaner</a:t>
            </a:r>
          </a:p>
          <a:p>
            <a:r>
              <a:rPr lang="en-US" sz="3200" i="1" dirty="0" smtClean="0"/>
              <a:t>proprietary formula</a:t>
            </a:r>
            <a:endParaRPr lang="en-US" sz="3200" i="1" dirty="0"/>
          </a:p>
        </p:txBody>
      </p:sp>
      <p:grpSp>
        <p:nvGrpSpPr>
          <p:cNvPr id="11" name="Group 19"/>
          <p:cNvGrpSpPr/>
          <p:nvPr/>
        </p:nvGrpSpPr>
        <p:grpSpPr>
          <a:xfrm>
            <a:off x="-35602" y="5867400"/>
            <a:ext cx="8036602" cy="990600"/>
            <a:chOff x="-35602" y="0"/>
            <a:chExt cx="8036602" cy="990600"/>
          </a:xfrm>
        </p:grpSpPr>
        <p:sp>
          <p:nvSpPr>
            <p:cNvPr id="12" name="Rectangle 11">
              <a:extLst>
                <a:ext uri="{FF2B5EF4-FFF2-40B4-BE49-F238E27FC236}">
                  <a16:creationId xmlns="" xmlns:a16="http://schemas.microsoft.com/office/drawing/2014/main" id="{BA25739E-0043-4FED-BB65-7CDC16393394}"/>
                </a:ext>
              </a:extLst>
            </p:cNvPr>
            <p:cNvSpPr/>
            <p:nvPr/>
          </p:nvSpPr>
          <p:spPr>
            <a:xfrm>
              <a:off x="-35602" y="0"/>
              <a:ext cx="4607602" cy="9906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p>
          </p:txBody>
        </p:sp>
        <p:sp>
          <p:nvSpPr>
            <p:cNvPr id="13" name="Rectangle 12">
              <a:extLst>
                <a:ext uri="{FF2B5EF4-FFF2-40B4-BE49-F238E27FC236}">
                  <a16:creationId xmlns="" xmlns:a16="http://schemas.microsoft.com/office/drawing/2014/main" id="{D87D817A-5624-4FD5-B601-C756ADA57A32}"/>
                </a:ext>
              </a:extLst>
            </p:cNvPr>
            <p:cNvSpPr/>
            <p:nvPr/>
          </p:nvSpPr>
          <p:spPr>
            <a:xfrm>
              <a:off x="4572000" y="0"/>
              <a:ext cx="1905000" cy="9906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19" name="Rectangle 18">
              <a:extLst>
                <a:ext uri="{FF2B5EF4-FFF2-40B4-BE49-F238E27FC236}">
                  <a16:creationId xmlns="" xmlns:a16="http://schemas.microsoft.com/office/drawing/2014/main" id="{E01349DB-8F03-49DC-8DE6-575B70055CF2}"/>
                </a:ext>
              </a:extLst>
            </p:cNvPr>
            <p:cNvSpPr/>
            <p:nvPr/>
          </p:nvSpPr>
          <p:spPr>
            <a:xfrm>
              <a:off x="6477000" y="0"/>
              <a:ext cx="1524000" cy="9906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grpSp>
      <p:sp>
        <p:nvSpPr>
          <p:cNvPr id="21" name="Rectangle 20">
            <a:extLst>
              <a:ext uri="{FF2B5EF4-FFF2-40B4-BE49-F238E27FC236}">
                <a16:creationId xmlns="" xmlns:a16="http://schemas.microsoft.com/office/drawing/2014/main" id="{ABC65953-A33E-4E9A-8096-A59E9F85ACEA}"/>
              </a:ext>
            </a:extLst>
          </p:cNvPr>
          <p:cNvSpPr/>
          <p:nvPr/>
        </p:nvSpPr>
        <p:spPr>
          <a:xfrm>
            <a:off x="8001000" y="5867400"/>
            <a:ext cx="1143000" cy="9906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   </a:t>
            </a:r>
            <a:endParaRPr lang="en-US" sz="3200" b="1" dirty="0"/>
          </a:p>
        </p:txBody>
      </p:sp>
      <p:sp>
        <p:nvSpPr>
          <p:cNvPr id="23" name="TextBox 22"/>
          <p:cNvSpPr txBox="1"/>
          <p:nvPr/>
        </p:nvSpPr>
        <p:spPr>
          <a:xfrm>
            <a:off x="228600" y="6096000"/>
            <a:ext cx="1810111" cy="584775"/>
          </a:xfrm>
          <a:prstGeom prst="rect">
            <a:avLst/>
          </a:prstGeom>
          <a:noFill/>
        </p:spPr>
        <p:txBody>
          <a:bodyPr wrap="none" rtlCol="0">
            <a:spAutoFit/>
          </a:bodyPr>
          <a:lstStyle/>
          <a:p>
            <a:r>
              <a:rPr lang="en-US" sz="3200" b="1" dirty="0" smtClean="0">
                <a:solidFill>
                  <a:schemeClr val="bg1"/>
                </a:solidFill>
              </a:rPr>
              <a:t>EXAMPLE</a:t>
            </a:r>
            <a:endParaRPr lang="en-US" sz="3200" b="1" dirty="0">
              <a:solidFill>
                <a:schemeClr val="bg1"/>
              </a:solidFill>
            </a:endParaRPr>
          </a:p>
        </p:txBody>
      </p:sp>
      <p:sp>
        <p:nvSpPr>
          <p:cNvPr id="24" name="Content Placeholder 19"/>
          <p:cNvSpPr txBox="1">
            <a:spLocks/>
          </p:cNvSpPr>
          <p:nvPr/>
        </p:nvSpPr>
        <p:spPr>
          <a:xfrm>
            <a:off x="457200" y="3124200"/>
            <a:ext cx="8229600" cy="2590800"/>
          </a:xfrm>
          <a:prstGeom prst="rect">
            <a:avLst/>
          </a:prstGeom>
        </p:spPr>
        <p:txBody>
          <a:bodyPr>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who will use this product?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what are possible market segments?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what market research will help?</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how would you market this product?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how would you build customer retention?</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4566" y="1371600"/>
            <a:ext cx="8229600" cy="4525963"/>
          </a:xfrm>
        </p:spPr>
        <p:txBody>
          <a:bodyPr>
            <a:noAutofit/>
          </a:bodyPr>
          <a:lstStyle/>
          <a:p>
            <a:pPr algn="ctr">
              <a:spcAft>
                <a:spcPts val="1800"/>
              </a:spcAft>
              <a:buNone/>
            </a:pPr>
            <a:r>
              <a:rPr lang="en-US" sz="4000" b="1" dirty="0"/>
              <a:t>Every business has them!</a:t>
            </a:r>
          </a:p>
          <a:p>
            <a:r>
              <a:rPr lang="en-US" sz="3000" dirty="0"/>
              <a:t>Name/LLC registration</a:t>
            </a:r>
          </a:p>
          <a:p>
            <a:r>
              <a:rPr lang="en-US" sz="3000" dirty="0"/>
              <a:t>Business cards</a:t>
            </a:r>
          </a:p>
          <a:p>
            <a:r>
              <a:rPr lang="en-US" sz="3000" dirty="0"/>
              <a:t>Business permits</a:t>
            </a:r>
          </a:p>
          <a:p>
            <a:r>
              <a:rPr lang="en-US" sz="3000" dirty="0"/>
              <a:t>Telephone, email address</a:t>
            </a:r>
          </a:p>
          <a:p>
            <a:r>
              <a:rPr lang="en-US" sz="3000" dirty="0"/>
              <a:t>Equipment</a:t>
            </a:r>
          </a:p>
          <a:p>
            <a:r>
              <a:rPr lang="en-US" sz="3000" dirty="0"/>
              <a:t>Office supplies</a:t>
            </a:r>
          </a:p>
        </p:txBody>
      </p:sp>
      <p:pic>
        <p:nvPicPr>
          <p:cNvPr id="23554" name="Picture 2" descr="Related image">
            <a:extLst>
              <a:ext uri="{FF2B5EF4-FFF2-40B4-BE49-F238E27FC236}">
                <a16:creationId xmlns="" xmlns:a16="http://schemas.microsoft.com/office/drawing/2014/main" id="{7DD8AAA0-872B-44C4-B1E0-FEA60EA3C46C}"/>
              </a:ext>
            </a:extLst>
          </p:cNvPr>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saturation sat="33000"/>
                    </a14:imgEffect>
                  </a14:imgLayer>
                </a14:imgProps>
              </a:ext>
              <a:ext uri="{28A0092B-C50C-407E-A947-70E740481C1C}">
                <a14:useLocalDpi xmlns="" xmlns:a14="http://schemas.microsoft.com/office/drawing/2010/main" val="0"/>
              </a:ext>
            </a:extLst>
          </a:blip>
          <a:srcRect/>
          <a:stretch>
            <a:fillRect/>
          </a:stretch>
        </p:blipFill>
        <p:spPr bwMode="auto">
          <a:xfrm>
            <a:off x="5257800" y="2667000"/>
            <a:ext cx="2891518" cy="2590800"/>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Rectangle 14">
            <a:extLst>
              <a:ext uri="{FF2B5EF4-FFF2-40B4-BE49-F238E27FC236}">
                <a16:creationId xmlns="" xmlns:a16="http://schemas.microsoft.com/office/drawing/2014/main" id="{B9C9DF76-CB67-4211-A58A-87BD4929AECE}"/>
              </a:ext>
            </a:extLst>
          </p:cNvPr>
          <p:cNvSpPr/>
          <p:nvPr/>
        </p:nvSpPr>
        <p:spPr>
          <a:xfrm>
            <a:off x="1249" y="0"/>
            <a:ext cx="4607602" cy="9906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t>   COSTS – Start-Up</a:t>
            </a:r>
            <a:endParaRPr lang="en-US" sz="3200" b="1" dirty="0"/>
          </a:p>
        </p:txBody>
      </p:sp>
      <p:sp>
        <p:nvSpPr>
          <p:cNvPr id="16" name="Rectangle 15">
            <a:extLst>
              <a:ext uri="{FF2B5EF4-FFF2-40B4-BE49-F238E27FC236}">
                <a16:creationId xmlns="" xmlns:a16="http://schemas.microsoft.com/office/drawing/2014/main" id="{C2D27505-2EDE-4C7A-AE24-C359BBC40193}"/>
              </a:ext>
            </a:extLst>
          </p:cNvPr>
          <p:cNvSpPr/>
          <p:nvPr/>
        </p:nvSpPr>
        <p:spPr>
          <a:xfrm>
            <a:off x="4608851" y="0"/>
            <a:ext cx="1905000" cy="9906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17" name="Rectangle 16">
            <a:extLst>
              <a:ext uri="{FF2B5EF4-FFF2-40B4-BE49-F238E27FC236}">
                <a16:creationId xmlns="" xmlns:a16="http://schemas.microsoft.com/office/drawing/2014/main" id="{A9C1B0AC-3788-49DF-8C12-BF38B9D184EA}"/>
              </a:ext>
            </a:extLst>
          </p:cNvPr>
          <p:cNvSpPr/>
          <p:nvPr/>
        </p:nvSpPr>
        <p:spPr>
          <a:xfrm>
            <a:off x="6513851" y="0"/>
            <a:ext cx="1524000" cy="9906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18" name="Rectangle 17">
            <a:extLst>
              <a:ext uri="{FF2B5EF4-FFF2-40B4-BE49-F238E27FC236}">
                <a16:creationId xmlns="" xmlns:a16="http://schemas.microsoft.com/office/drawing/2014/main" id="{D1CFC2E7-C5A5-460F-8556-2CA360F368C5}"/>
              </a:ext>
            </a:extLst>
          </p:cNvPr>
          <p:cNvSpPr/>
          <p:nvPr/>
        </p:nvSpPr>
        <p:spPr>
          <a:xfrm>
            <a:off x="8037851" y="0"/>
            <a:ext cx="1143000" cy="9906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r>
              <a:rPr lang="en-US" sz="3600" b="1" dirty="0" smtClean="0"/>
              <a:t>9</a:t>
            </a:r>
            <a:endParaRPr lang="en-US" sz="3200" b="1"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5100" y="1371600"/>
            <a:ext cx="3733800" cy="1143000"/>
          </a:xfrm>
        </p:spPr>
        <p:txBody>
          <a:bodyPr>
            <a:normAutofit/>
          </a:bodyPr>
          <a:lstStyle/>
          <a:p>
            <a:r>
              <a:rPr lang="en-US" sz="4000" b="1" dirty="0"/>
              <a:t>More Examples</a:t>
            </a:r>
          </a:p>
        </p:txBody>
      </p:sp>
      <p:sp>
        <p:nvSpPr>
          <p:cNvPr id="3" name="Content Placeholder 2"/>
          <p:cNvSpPr>
            <a:spLocks noGrp="1"/>
          </p:cNvSpPr>
          <p:nvPr>
            <p:ph idx="1"/>
          </p:nvPr>
        </p:nvSpPr>
        <p:spPr>
          <a:xfrm>
            <a:off x="914400" y="2514601"/>
            <a:ext cx="8229600" cy="3352800"/>
          </a:xfrm>
        </p:spPr>
        <p:txBody>
          <a:bodyPr>
            <a:noAutofit/>
          </a:bodyPr>
          <a:lstStyle/>
          <a:p>
            <a:r>
              <a:rPr lang="en-US" sz="3000" dirty="0"/>
              <a:t>Professional license</a:t>
            </a:r>
          </a:p>
          <a:p>
            <a:r>
              <a:rPr lang="en-US" sz="3000" dirty="0"/>
              <a:t>Memberships, associations</a:t>
            </a:r>
          </a:p>
          <a:p>
            <a:r>
              <a:rPr lang="en-US" sz="3000" dirty="0"/>
              <a:t>Insurance</a:t>
            </a:r>
          </a:p>
          <a:p>
            <a:r>
              <a:rPr lang="en-US" sz="3000" dirty="0"/>
              <a:t>Accounting software or service</a:t>
            </a:r>
          </a:p>
          <a:p>
            <a:r>
              <a:rPr lang="en-US" sz="3000" dirty="0"/>
              <a:t>Initial inventory</a:t>
            </a:r>
          </a:p>
          <a:p>
            <a:r>
              <a:rPr lang="en-US" sz="3000" dirty="0"/>
              <a:t>Storage</a:t>
            </a:r>
          </a:p>
          <a:p>
            <a:endParaRPr lang="en-US" dirty="0"/>
          </a:p>
          <a:p>
            <a:endParaRPr lang="en-US" dirty="0"/>
          </a:p>
        </p:txBody>
      </p:sp>
      <p:sp>
        <p:nvSpPr>
          <p:cNvPr id="27" name="Rectangle 26">
            <a:extLst>
              <a:ext uri="{FF2B5EF4-FFF2-40B4-BE49-F238E27FC236}">
                <a16:creationId xmlns="" xmlns:a16="http://schemas.microsoft.com/office/drawing/2014/main" id="{B9C9DF76-CB67-4211-A58A-87BD4929AECE}"/>
              </a:ext>
            </a:extLst>
          </p:cNvPr>
          <p:cNvSpPr/>
          <p:nvPr/>
        </p:nvSpPr>
        <p:spPr>
          <a:xfrm>
            <a:off x="1249" y="0"/>
            <a:ext cx="4607602" cy="9906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t>   COSTS – Start-Up</a:t>
            </a:r>
            <a:endParaRPr lang="en-US" sz="3200" b="1" dirty="0"/>
          </a:p>
        </p:txBody>
      </p:sp>
      <p:sp>
        <p:nvSpPr>
          <p:cNvPr id="28" name="Rectangle 27">
            <a:extLst>
              <a:ext uri="{FF2B5EF4-FFF2-40B4-BE49-F238E27FC236}">
                <a16:creationId xmlns="" xmlns:a16="http://schemas.microsoft.com/office/drawing/2014/main" id="{C2D27505-2EDE-4C7A-AE24-C359BBC40193}"/>
              </a:ext>
            </a:extLst>
          </p:cNvPr>
          <p:cNvSpPr/>
          <p:nvPr/>
        </p:nvSpPr>
        <p:spPr>
          <a:xfrm>
            <a:off x="4608851" y="0"/>
            <a:ext cx="1905000" cy="9906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29" name="Rectangle 28">
            <a:extLst>
              <a:ext uri="{FF2B5EF4-FFF2-40B4-BE49-F238E27FC236}">
                <a16:creationId xmlns="" xmlns:a16="http://schemas.microsoft.com/office/drawing/2014/main" id="{A9C1B0AC-3788-49DF-8C12-BF38B9D184EA}"/>
              </a:ext>
            </a:extLst>
          </p:cNvPr>
          <p:cNvSpPr/>
          <p:nvPr/>
        </p:nvSpPr>
        <p:spPr>
          <a:xfrm>
            <a:off x="6513851" y="0"/>
            <a:ext cx="1524000" cy="9906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30" name="Rectangle 29">
            <a:extLst>
              <a:ext uri="{FF2B5EF4-FFF2-40B4-BE49-F238E27FC236}">
                <a16:creationId xmlns="" xmlns:a16="http://schemas.microsoft.com/office/drawing/2014/main" id="{D1CFC2E7-C5A5-460F-8556-2CA360F368C5}"/>
              </a:ext>
            </a:extLst>
          </p:cNvPr>
          <p:cNvSpPr/>
          <p:nvPr/>
        </p:nvSpPr>
        <p:spPr>
          <a:xfrm>
            <a:off x="8037851" y="0"/>
            <a:ext cx="1143000" cy="9906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r>
              <a:rPr lang="en-US" sz="3600" b="1" dirty="0" smtClean="0"/>
              <a:t>9</a:t>
            </a:r>
            <a:endParaRPr lang="en-US" sz="3200" b="1"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295400"/>
            <a:ext cx="8229600" cy="1143000"/>
          </a:xfrm>
        </p:spPr>
        <p:txBody>
          <a:bodyPr>
            <a:normAutofit/>
          </a:bodyPr>
          <a:lstStyle/>
          <a:p>
            <a:r>
              <a:rPr lang="en-US" sz="4000" b="1" dirty="0"/>
              <a:t>Building Related Start Up Costs</a:t>
            </a:r>
          </a:p>
        </p:txBody>
      </p:sp>
      <p:sp>
        <p:nvSpPr>
          <p:cNvPr id="3" name="Content Placeholder 2"/>
          <p:cNvSpPr>
            <a:spLocks noGrp="1"/>
          </p:cNvSpPr>
          <p:nvPr>
            <p:ph idx="1"/>
          </p:nvPr>
        </p:nvSpPr>
        <p:spPr>
          <a:xfrm>
            <a:off x="685800" y="2437151"/>
            <a:ext cx="8229600" cy="3506449"/>
          </a:xfrm>
        </p:spPr>
        <p:txBody>
          <a:bodyPr>
            <a:noAutofit/>
          </a:bodyPr>
          <a:lstStyle/>
          <a:p>
            <a:r>
              <a:rPr lang="en-US" sz="3000" dirty="0"/>
              <a:t>Lease/rent deposit</a:t>
            </a:r>
          </a:p>
          <a:p>
            <a:r>
              <a:rPr lang="en-US" sz="3000" dirty="0"/>
              <a:t>Utility deposits</a:t>
            </a:r>
          </a:p>
          <a:p>
            <a:r>
              <a:rPr lang="en-US" sz="3000" dirty="0"/>
              <a:t>Telephone system</a:t>
            </a:r>
          </a:p>
          <a:p>
            <a:r>
              <a:rPr lang="en-US" sz="3000" dirty="0"/>
              <a:t>Furniture/fixtures</a:t>
            </a:r>
          </a:p>
          <a:p>
            <a:r>
              <a:rPr lang="en-US" sz="3000" dirty="0"/>
              <a:t>Building inspections</a:t>
            </a:r>
          </a:p>
          <a:p>
            <a:r>
              <a:rPr lang="en-US" sz="3000" dirty="0"/>
              <a:t>Signage</a:t>
            </a:r>
          </a:p>
        </p:txBody>
      </p:sp>
      <p:pic>
        <p:nvPicPr>
          <p:cNvPr id="21506" name="Picture 2" descr="Related image">
            <a:extLst>
              <a:ext uri="{FF2B5EF4-FFF2-40B4-BE49-F238E27FC236}">
                <a16:creationId xmlns="" xmlns:a16="http://schemas.microsoft.com/office/drawing/2014/main" id="{7A5EB7A8-63BD-4C60-B213-B731A910F855}"/>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10100" y="2944802"/>
            <a:ext cx="3733800" cy="2491145"/>
          </a:xfrm>
          <a:prstGeom prst="rect">
            <a:avLst/>
          </a:prstGeom>
          <a:noFill/>
          <a:extLst>
            <a:ext uri="{909E8E84-426E-40DD-AFC4-6F175D3DCCD1}">
              <a14:hiddenFill xmlns="" xmlns:a14="http://schemas.microsoft.com/office/drawing/2010/main">
                <a:solidFill>
                  <a:srgbClr val="FFFFFF"/>
                </a:solidFill>
              </a14:hiddenFill>
            </a:ext>
          </a:extLst>
        </p:spPr>
      </p:pic>
      <p:sp>
        <p:nvSpPr>
          <p:cNvPr id="22" name="Rectangle 21">
            <a:extLst>
              <a:ext uri="{FF2B5EF4-FFF2-40B4-BE49-F238E27FC236}">
                <a16:creationId xmlns="" xmlns:a16="http://schemas.microsoft.com/office/drawing/2014/main" id="{B9C9DF76-CB67-4211-A58A-87BD4929AECE}"/>
              </a:ext>
            </a:extLst>
          </p:cNvPr>
          <p:cNvSpPr/>
          <p:nvPr/>
        </p:nvSpPr>
        <p:spPr>
          <a:xfrm>
            <a:off x="1249" y="0"/>
            <a:ext cx="4607602" cy="9906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t>   COSTS – Start-Up</a:t>
            </a:r>
            <a:endParaRPr lang="en-US" sz="3200" b="1" dirty="0"/>
          </a:p>
        </p:txBody>
      </p:sp>
      <p:sp>
        <p:nvSpPr>
          <p:cNvPr id="23" name="Rectangle 22">
            <a:extLst>
              <a:ext uri="{FF2B5EF4-FFF2-40B4-BE49-F238E27FC236}">
                <a16:creationId xmlns="" xmlns:a16="http://schemas.microsoft.com/office/drawing/2014/main" id="{C2D27505-2EDE-4C7A-AE24-C359BBC40193}"/>
              </a:ext>
            </a:extLst>
          </p:cNvPr>
          <p:cNvSpPr/>
          <p:nvPr/>
        </p:nvSpPr>
        <p:spPr>
          <a:xfrm>
            <a:off x="4608851" y="0"/>
            <a:ext cx="1905000" cy="9906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24" name="Rectangle 23">
            <a:extLst>
              <a:ext uri="{FF2B5EF4-FFF2-40B4-BE49-F238E27FC236}">
                <a16:creationId xmlns="" xmlns:a16="http://schemas.microsoft.com/office/drawing/2014/main" id="{A9C1B0AC-3788-49DF-8C12-BF38B9D184EA}"/>
              </a:ext>
            </a:extLst>
          </p:cNvPr>
          <p:cNvSpPr/>
          <p:nvPr/>
        </p:nvSpPr>
        <p:spPr>
          <a:xfrm>
            <a:off x="6513851" y="0"/>
            <a:ext cx="1524000" cy="9906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25" name="Rectangle 24">
            <a:extLst>
              <a:ext uri="{FF2B5EF4-FFF2-40B4-BE49-F238E27FC236}">
                <a16:creationId xmlns="" xmlns:a16="http://schemas.microsoft.com/office/drawing/2014/main" id="{D1CFC2E7-C5A5-460F-8556-2CA360F368C5}"/>
              </a:ext>
            </a:extLst>
          </p:cNvPr>
          <p:cNvSpPr/>
          <p:nvPr/>
        </p:nvSpPr>
        <p:spPr>
          <a:xfrm>
            <a:off x="8037851" y="0"/>
            <a:ext cx="1143000" cy="9906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r>
              <a:rPr lang="en-US" sz="3600" b="1" dirty="0" smtClean="0"/>
              <a:t>9</a:t>
            </a:r>
            <a:endParaRPr lang="en-US" sz="3200" b="1"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62200"/>
            <a:ext cx="8229600" cy="3763963"/>
          </a:xfrm>
        </p:spPr>
        <p:txBody>
          <a:bodyPr>
            <a:noAutofit/>
          </a:bodyPr>
          <a:lstStyle/>
          <a:p>
            <a:r>
              <a:rPr lang="en-US" b="1" i="1" dirty="0" smtClean="0">
                <a:solidFill>
                  <a:schemeClr val="tx1">
                    <a:lumMod val="50000"/>
                    <a:lumOff val="50000"/>
                  </a:schemeClr>
                </a:solidFill>
              </a:rPr>
              <a:t>costs </a:t>
            </a:r>
            <a:r>
              <a:rPr lang="en-US" b="1" i="1" dirty="0">
                <a:solidFill>
                  <a:schemeClr val="tx1">
                    <a:lumMod val="50000"/>
                    <a:lumOff val="50000"/>
                  </a:schemeClr>
                </a:solidFill>
              </a:rPr>
              <a:t>associated with your </a:t>
            </a:r>
            <a:r>
              <a:rPr lang="en-US" b="1" i="1" dirty="0" smtClean="0">
                <a:solidFill>
                  <a:schemeClr val="tx1">
                    <a:lumMod val="50000"/>
                    <a:lumOff val="50000"/>
                  </a:schemeClr>
                </a:solidFill>
              </a:rPr>
              <a:t>product</a:t>
            </a:r>
          </a:p>
          <a:p>
            <a:r>
              <a:rPr lang="en-US" b="1" i="1" dirty="0" smtClean="0">
                <a:solidFill>
                  <a:schemeClr val="tx1">
                    <a:lumMod val="50000"/>
                    <a:lumOff val="50000"/>
                  </a:schemeClr>
                </a:solidFill>
              </a:rPr>
              <a:t>“cost </a:t>
            </a:r>
            <a:r>
              <a:rPr lang="en-US" b="1" i="1" dirty="0">
                <a:solidFill>
                  <a:schemeClr val="tx1">
                    <a:lumMod val="50000"/>
                    <a:lumOff val="50000"/>
                  </a:schemeClr>
                </a:solidFill>
              </a:rPr>
              <a:t>of goods sold” (COGS</a:t>
            </a:r>
            <a:r>
              <a:rPr lang="en-US" b="1" i="1" dirty="0" smtClean="0">
                <a:solidFill>
                  <a:schemeClr val="tx1">
                    <a:lumMod val="50000"/>
                    <a:lumOff val="50000"/>
                  </a:schemeClr>
                </a:solidFill>
              </a:rPr>
              <a:t>)</a:t>
            </a:r>
          </a:p>
          <a:p>
            <a:pPr lvl="1"/>
            <a:r>
              <a:rPr lang="en-US" b="1" i="1" dirty="0" smtClean="0">
                <a:solidFill>
                  <a:schemeClr val="tx1">
                    <a:lumMod val="50000"/>
                    <a:lumOff val="50000"/>
                  </a:schemeClr>
                </a:solidFill>
              </a:rPr>
              <a:t>raw materials</a:t>
            </a:r>
          </a:p>
          <a:p>
            <a:pPr lvl="1"/>
            <a:r>
              <a:rPr lang="en-US" b="1" i="1" dirty="0" smtClean="0">
                <a:solidFill>
                  <a:schemeClr val="tx1">
                    <a:lumMod val="50000"/>
                    <a:lumOff val="50000"/>
                  </a:schemeClr>
                </a:solidFill>
              </a:rPr>
              <a:t>parts</a:t>
            </a:r>
          </a:p>
          <a:p>
            <a:pPr lvl="1"/>
            <a:r>
              <a:rPr lang="en-US" b="1" i="1" dirty="0" smtClean="0">
                <a:solidFill>
                  <a:schemeClr val="tx1">
                    <a:lumMod val="50000"/>
                    <a:lumOff val="50000"/>
                  </a:schemeClr>
                </a:solidFill>
              </a:rPr>
              <a:t>ingredients</a:t>
            </a:r>
          </a:p>
          <a:p>
            <a:pPr lvl="1"/>
            <a:r>
              <a:rPr lang="en-US" b="1" i="1" dirty="0" smtClean="0">
                <a:solidFill>
                  <a:schemeClr val="tx1">
                    <a:lumMod val="50000"/>
                    <a:lumOff val="50000"/>
                  </a:schemeClr>
                </a:solidFill>
              </a:rPr>
              <a:t>pieces</a:t>
            </a:r>
          </a:p>
          <a:p>
            <a:pPr lvl="1"/>
            <a:r>
              <a:rPr lang="en-US" b="1" i="1" dirty="0" smtClean="0">
                <a:solidFill>
                  <a:schemeClr val="tx1">
                    <a:lumMod val="50000"/>
                    <a:lumOff val="50000"/>
                  </a:schemeClr>
                </a:solidFill>
              </a:rPr>
              <a:t>supplies</a:t>
            </a:r>
            <a:endParaRPr lang="en-US" b="1" i="1" dirty="0">
              <a:solidFill>
                <a:schemeClr val="tx1">
                  <a:lumMod val="50000"/>
                  <a:lumOff val="50000"/>
                </a:schemeClr>
              </a:solidFill>
            </a:endParaRPr>
          </a:p>
        </p:txBody>
      </p:sp>
      <p:pic>
        <p:nvPicPr>
          <p:cNvPr id="4098" name="Picture 2" descr="Image result for costs">
            <a:extLst>
              <a:ext uri="{FF2B5EF4-FFF2-40B4-BE49-F238E27FC236}">
                <a16:creationId xmlns="" xmlns:a16="http://schemas.microsoft.com/office/drawing/2014/main" id="{4C38E939-C60A-42E5-ABCF-9C08CFCA2BF1}"/>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495800" y="3886200"/>
            <a:ext cx="3810000" cy="2151063"/>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Rectangle 11">
            <a:extLst>
              <a:ext uri="{FF2B5EF4-FFF2-40B4-BE49-F238E27FC236}">
                <a16:creationId xmlns="" xmlns:a16="http://schemas.microsoft.com/office/drawing/2014/main" id="{B9C9DF76-CB67-4211-A58A-87BD4929AECE}"/>
              </a:ext>
            </a:extLst>
          </p:cNvPr>
          <p:cNvSpPr/>
          <p:nvPr/>
        </p:nvSpPr>
        <p:spPr>
          <a:xfrm>
            <a:off x="1249" y="0"/>
            <a:ext cx="4607602" cy="9906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t>   COSTS – Variable</a:t>
            </a:r>
            <a:endParaRPr lang="en-US" sz="3200" b="1" dirty="0"/>
          </a:p>
        </p:txBody>
      </p:sp>
      <p:sp>
        <p:nvSpPr>
          <p:cNvPr id="19" name="Rectangle 18">
            <a:extLst>
              <a:ext uri="{FF2B5EF4-FFF2-40B4-BE49-F238E27FC236}">
                <a16:creationId xmlns="" xmlns:a16="http://schemas.microsoft.com/office/drawing/2014/main" id="{C2D27505-2EDE-4C7A-AE24-C359BBC40193}"/>
              </a:ext>
            </a:extLst>
          </p:cNvPr>
          <p:cNvSpPr/>
          <p:nvPr/>
        </p:nvSpPr>
        <p:spPr>
          <a:xfrm>
            <a:off x="4608851" y="0"/>
            <a:ext cx="1905000" cy="9906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20" name="Rectangle 19">
            <a:extLst>
              <a:ext uri="{FF2B5EF4-FFF2-40B4-BE49-F238E27FC236}">
                <a16:creationId xmlns="" xmlns:a16="http://schemas.microsoft.com/office/drawing/2014/main" id="{A9C1B0AC-3788-49DF-8C12-BF38B9D184EA}"/>
              </a:ext>
            </a:extLst>
          </p:cNvPr>
          <p:cNvSpPr/>
          <p:nvPr/>
        </p:nvSpPr>
        <p:spPr>
          <a:xfrm>
            <a:off x="6513851" y="0"/>
            <a:ext cx="1524000" cy="9906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21" name="Rectangle 20">
            <a:extLst>
              <a:ext uri="{FF2B5EF4-FFF2-40B4-BE49-F238E27FC236}">
                <a16:creationId xmlns="" xmlns:a16="http://schemas.microsoft.com/office/drawing/2014/main" id="{D1CFC2E7-C5A5-460F-8556-2CA360F368C5}"/>
              </a:ext>
            </a:extLst>
          </p:cNvPr>
          <p:cNvSpPr/>
          <p:nvPr/>
        </p:nvSpPr>
        <p:spPr>
          <a:xfrm>
            <a:off x="8037851" y="0"/>
            <a:ext cx="1143000" cy="9906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r>
              <a:rPr lang="en-US" sz="3600" b="1" dirty="0" smtClean="0"/>
              <a:t>9</a:t>
            </a:r>
            <a:endParaRPr lang="en-US" sz="3200" b="1" dirty="0"/>
          </a:p>
        </p:txBody>
      </p:sp>
      <p:sp>
        <p:nvSpPr>
          <p:cNvPr id="14" name="Title 1"/>
          <p:cNvSpPr txBox="1">
            <a:spLocks/>
          </p:cNvSpPr>
          <p:nvPr/>
        </p:nvSpPr>
        <p:spPr>
          <a:xfrm>
            <a:off x="342900" y="1295400"/>
            <a:ext cx="8229600" cy="11430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tx1"/>
                </a:solidFill>
                <a:effectLst/>
                <a:uLnTx/>
                <a:uFillTx/>
                <a:latin typeface="+mj-lt"/>
                <a:ea typeface="+mj-ea"/>
                <a:cs typeface="+mj-cs"/>
              </a:rPr>
              <a:t>Variable Costs</a:t>
            </a:r>
            <a:endParaRPr kumimoji="0" lang="en-US" sz="44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2076" y="2209800"/>
            <a:ext cx="6973549" cy="3763963"/>
          </a:xfrm>
        </p:spPr>
        <p:txBody>
          <a:bodyPr>
            <a:noAutofit/>
          </a:bodyPr>
          <a:lstStyle/>
          <a:p>
            <a:r>
              <a:rPr lang="en-US" i="1" dirty="0" smtClean="0"/>
              <a:t>costs </a:t>
            </a:r>
            <a:r>
              <a:rPr lang="en-US" i="1" dirty="0"/>
              <a:t>you have to pay even </a:t>
            </a:r>
            <a:r>
              <a:rPr lang="en-US" i="1" dirty="0" smtClean="0"/>
              <a:t>if</a:t>
            </a:r>
            <a:br>
              <a:rPr lang="en-US" i="1" dirty="0" smtClean="0"/>
            </a:br>
            <a:r>
              <a:rPr lang="en-US" i="1" dirty="0" smtClean="0"/>
              <a:t>there </a:t>
            </a:r>
            <a:r>
              <a:rPr lang="en-US" i="1" dirty="0"/>
              <a:t>are no </a:t>
            </a:r>
            <a:r>
              <a:rPr lang="en-US" i="1" dirty="0" smtClean="0"/>
              <a:t>sales</a:t>
            </a:r>
          </a:p>
          <a:p>
            <a:pPr marL="457200" lvl="1" indent="0">
              <a:buNone/>
            </a:pPr>
            <a:r>
              <a:rPr lang="en-US" sz="1800" dirty="0" smtClean="0">
                <a:solidFill>
                  <a:schemeClr val="tx1">
                    <a:lumMod val="50000"/>
                    <a:lumOff val="50000"/>
                  </a:schemeClr>
                </a:solidFill>
              </a:rPr>
              <a:t>e.g</a:t>
            </a:r>
            <a:r>
              <a:rPr lang="en-US" sz="1800" dirty="0">
                <a:solidFill>
                  <a:schemeClr val="tx1">
                    <a:lumMod val="50000"/>
                    <a:lumOff val="50000"/>
                  </a:schemeClr>
                </a:solidFill>
              </a:rPr>
              <a:t>. </a:t>
            </a:r>
            <a:r>
              <a:rPr lang="en-US" sz="2400" b="1" i="1" dirty="0">
                <a:solidFill>
                  <a:schemeClr val="tx1">
                    <a:lumMod val="50000"/>
                    <a:lumOff val="50000"/>
                  </a:schemeClr>
                </a:solidFill>
              </a:rPr>
              <a:t>rent, phone, insurance, loan payment</a:t>
            </a:r>
          </a:p>
        </p:txBody>
      </p:sp>
      <p:pic>
        <p:nvPicPr>
          <p:cNvPr id="4098" name="Picture 2" descr="Image result for costs">
            <a:extLst>
              <a:ext uri="{FF2B5EF4-FFF2-40B4-BE49-F238E27FC236}">
                <a16:creationId xmlns="" xmlns:a16="http://schemas.microsoft.com/office/drawing/2014/main" id="{4C38E939-C60A-42E5-ABCF-9C08CFCA2BF1}"/>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667000" y="4191000"/>
            <a:ext cx="3768330" cy="2127537"/>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Rectangle 11">
            <a:extLst>
              <a:ext uri="{FF2B5EF4-FFF2-40B4-BE49-F238E27FC236}">
                <a16:creationId xmlns="" xmlns:a16="http://schemas.microsoft.com/office/drawing/2014/main" id="{B9C9DF76-CB67-4211-A58A-87BD4929AECE}"/>
              </a:ext>
            </a:extLst>
          </p:cNvPr>
          <p:cNvSpPr/>
          <p:nvPr/>
        </p:nvSpPr>
        <p:spPr>
          <a:xfrm>
            <a:off x="1249" y="0"/>
            <a:ext cx="4607602" cy="9906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t>   COSTS – Fixed</a:t>
            </a:r>
            <a:endParaRPr lang="en-US" sz="3200" b="1" dirty="0"/>
          </a:p>
        </p:txBody>
      </p:sp>
      <p:sp>
        <p:nvSpPr>
          <p:cNvPr id="19" name="Rectangle 18">
            <a:extLst>
              <a:ext uri="{FF2B5EF4-FFF2-40B4-BE49-F238E27FC236}">
                <a16:creationId xmlns="" xmlns:a16="http://schemas.microsoft.com/office/drawing/2014/main" id="{C2D27505-2EDE-4C7A-AE24-C359BBC40193}"/>
              </a:ext>
            </a:extLst>
          </p:cNvPr>
          <p:cNvSpPr/>
          <p:nvPr/>
        </p:nvSpPr>
        <p:spPr>
          <a:xfrm>
            <a:off x="4608851" y="0"/>
            <a:ext cx="1905000" cy="9906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20" name="Rectangle 19">
            <a:extLst>
              <a:ext uri="{FF2B5EF4-FFF2-40B4-BE49-F238E27FC236}">
                <a16:creationId xmlns="" xmlns:a16="http://schemas.microsoft.com/office/drawing/2014/main" id="{A9C1B0AC-3788-49DF-8C12-BF38B9D184EA}"/>
              </a:ext>
            </a:extLst>
          </p:cNvPr>
          <p:cNvSpPr/>
          <p:nvPr/>
        </p:nvSpPr>
        <p:spPr>
          <a:xfrm>
            <a:off x="6513851" y="0"/>
            <a:ext cx="1524000" cy="9906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21" name="Rectangle 20">
            <a:extLst>
              <a:ext uri="{FF2B5EF4-FFF2-40B4-BE49-F238E27FC236}">
                <a16:creationId xmlns="" xmlns:a16="http://schemas.microsoft.com/office/drawing/2014/main" id="{D1CFC2E7-C5A5-460F-8556-2CA360F368C5}"/>
              </a:ext>
            </a:extLst>
          </p:cNvPr>
          <p:cNvSpPr/>
          <p:nvPr/>
        </p:nvSpPr>
        <p:spPr>
          <a:xfrm>
            <a:off x="8037851" y="0"/>
            <a:ext cx="1143000" cy="9906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r>
              <a:rPr lang="en-US" sz="3600" b="1" dirty="0" smtClean="0"/>
              <a:t>9</a:t>
            </a:r>
            <a:endParaRPr lang="en-US" sz="3200" b="1" dirty="0"/>
          </a:p>
        </p:txBody>
      </p:sp>
      <p:sp>
        <p:nvSpPr>
          <p:cNvPr id="13" name="Title 1"/>
          <p:cNvSpPr txBox="1">
            <a:spLocks/>
          </p:cNvSpPr>
          <p:nvPr/>
        </p:nvSpPr>
        <p:spPr>
          <a:xfrm>
            <a:off x="342900" y="1295400"/>
            <a:ext cx="8229600" cy="11430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tx1"/>
                </a:solidFill>
                <a:effectLst/>
                <a:uLnTx/>
                <a:uFillTx/>
                <a:latin typeface="+mj-lt"/>
                <a:ea typeface="+mj-ea"/>
                <a:cs typeface="+mj-cs"/>
              </a:rPr>
              <a:t>Fixed Costs</a:t>
            </a:r>
            <a:endParaRPr kumimoji="0" lang="en-US" sz="44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1143000"/>
          </a:xfrm>
        </p:spPr>
        <p:txBody>
          <a:bodyPr>
            <a:normAutofit/>
          </a:bodyPr>
          <a:lstStyle/>
          <a:p>
            <a:pPr algn="l"/>
            <a:r>
              <a:rPr lang="en-US" sz="4000" b="1" dirty="0" smtClean="0"/>
              <a:t>Capital $$ Needed to Start</a:t>
            </a:r>
            <a:endParaRPr lang="en-US" sz="4000" b="1" dirty="0"/>
          </a:p>
        </p:txBody>
      </p:sp>
      <p:sp>
        <p:nvSpPr>
          <p:cNvPr id="3" name="Content Placeholder 2"/>
          <p:cNvSpPr>
            <a:spLocks noGrp="1"/>
          </p:cNvSpPr>
          <p:nvPr>
            <p:ph idx="1"/>
          </p:nvPr>
        </p:nvSpPr>
        <p:spPr>
          <a:xfrm>
            <a:off x="685800" y="2286000"/>
            <a:ext cx="7772400" cy="4419600"/>
          </a:xfrm>
        </p:spPr>
        <p:txBody>
          <a:bodyPr>
            <a:normAutofit fontScale="85000" lnSpcReduction="20000"/>
          </a:bodyPr>
          <a:lstStyle/>
          <a:p>
            <a:r>
              <a:rPr lang="en-US" dirty="0"/>
              <a:t>Start Up Costs</a:t>
            </a:r>
          </a:p>
          <a:p>
            <a:pPr lvl="1"/>
            <a:r>
              <a:rPr lang="en-US" sz="2600" b="1" i="1" dirty="0">
                <a:solidFill>
                  <a:schemeClr val="tx1">
                    <a:lumMod val="50000"/>
                    <a:lumOff val="50000"/>
                  </a:schemeClr>
                </a:solidFill>
              </a:rPr>
              <a:t>equipment, materials, supplies to get you started</a:t>
            </a:r>
          </a:p>
          <a:p>
            <a:r>
              <a:rPr lang="en-US" dirty="0"/>
              <a:t>Working Capital</a:t>
            </a:r>
          </a:p>
          <a:p>
            <a:pPr lvl="1"/>
            <a:r>
              <a:rPr lang="en-US" sz="2600" b="1" i="1" dirty="0">
                <a:solidFill>
                  <a:schemeClr val="tx1">
                    <a:lumMod val="50000"/>
                    <a:lumOff val="50000"/>
                  </a:schemeClr>
                </a:solidFill>
              </a:rPr>
              <a:t>cash flow until sales catch up with expenses</a:t>
            </a:r>
          </a:p>
          <a:p>
            <a:r>
              <a:rPr lang="en-US" dirty="0"/>
              <a:t>Safety Net</a:t>
            </a:r>
          </a:p>
          <a:p>
            <a:pPr lvl="1"/>
            <a:r>
              <a:rPr lang="en-US" sz="2600" b="1" i="1" dirty="0">
                <a:solidFill>
                  <a:schemeClr val="tx1">
                    <a:lumMod val="50000"/>
                    <a:lumOff val="50000"/>
                  </a:schemeClr>
                </a:solidFill>
              </a:rPr>
              <a:t>your living expenses until business supports </a:t>
            </a:r>
            <a:r>
              <a:rPr lang="en-US" sz="2600" b="1" i="1" dirty="0" smtClean="0">
                <a:solidFill>
                  <a:schemeClr val="tx1">
                    <a:lumMod val="50000"/>
                    <a:lumOff val="50000"/>
                  </a:schemeClr>
                </a:solidFill>
              </a:rPr>
              <a:t>you</a:t>
            </a:r>
          </a:p>
          <a:p>
            <a:pPr lvl="1"/>
            <a:r>
              <a:rPr lang="en-US" sz="2600" b="1" i="1" dirty="0" smtClean="0">
                <a:solidFill>
                  <a:schemeClr val="tx1">
                    <a:lumMod val="50000"/>
                    <a:lumOff val="50000"/>
                  </a:schemeClr>
                </a:solidFill>
              </a:rPr>
              <a:t>keep your previous job for now if possible</a:t>
            </a:r>
            <a:endParaRPr lang="en-US" sz="2600" b="1" i="1" dirty="0">
              <a:solidFill>
                <a:schemeClr val="tx1">
                  <a:lumMod val="50000"/>
                  <a:lumOff val="50000"/>
                </a:schemeClr>
              </a:solidFill>
            </a:endParaRPr>
          </a:p>
          <a:p>
            <a:pPr algn="ctr">
              <a:buNone/>
            </a:pPr>
            <a:endParaRPr lang="en-US" i="1" dirty="0"/>
          </a:p>
          <a:p>
            <a:pPr algn="ctr">
              <a:buNone/>
            </a:pPr>
            <a:r>
              <a:rPr lang="en-US" i="1" dirty="0"/>
              <a:t>If you don’t have enough cash on hand</a:t>
            </a:r>
            <a:br>
              <a:rPr lang="en-US" i="1" dirty="0"/>
            </a:br>
            <a:r>
              <a:rPr lang="en-US" i="1" dirty="0"/>
              <a:t>to cover these 3 things,</a:t>
            </a:r>
            <a:br>
              <a:rPr lang="en-US" i="1" dirty="0"/>
            </a:br>
            <a:r>
              <a:rPr lang="en-US" i="1" dirty="0"/>
              <a:t>you will need to borrow or raise $$.</a:t>
            </a:r>
          </a:p>
        </p:txBody>
      </p:sp>
      <p:sp>
        <p:nvSpPr>
          <p:cNvPr id="17" name="Rectangle 16">
            <a:extLst>
              <a:ext uri="{FF2B5EF4-FFF2-40B4-BE49-F238E27FC236}">
                <a16:creationId xmlns="" xmlns:a16="http://schemas.microsoft.com/office/drawing/2014/main" id="{B9C9DF76-CB67-4211-A58A-87BD4929AECE}"/>
              </a:ext>
            </a:extLst>
          </p:cNvPr>
          <p:cNvSpPr/>
          <p:nvPr/>
        </p:nvSpPr>
        <p:spPr>
          <a:xfrm>
            <a:off x="1249" y="0"/>
            <a:ext cx="4607602" cy="9906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t>   COSTS – Starting Capital</a:t>
            </a:r>
            <a:endParaRPr lang="en-US" sz="3200" b="1" dirty="0"/>
          </a:p>
        </p:txBody>
      </p:sp>
      <p:sp>
        <p:nvSpPr>
          <p:cNvPr id="18" name="Rectangle 17">
            <a:extLst>
              <a:ext uri="{FF2B5EF4-FFF2-40B4-BE49-F238E27FC236}">
                <a16:creationId xmlns="" xmlns:a16="http://schemas.microsoft.com/office/drawing/2014/main" id="{C2D27505-2EDE-4C7A-AE24-C359BBC40193}"/>
              </a:ext>
            </a:extLst>
          </p:cNvPr>
          <p:cNvSpPr/>
          <p:nvPr/>
        </p:nvSpPr>
        <p:spPr>
          <a:xfrm>
            <a:off x="4608851" y="0"/>
            <a:ext cx="1905000" cy="9906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19" name="Rectangle 18">
            <a:extLst>
              <a:ext uri="{FF2B5EF4-FFF2-40B4-BE49-F238E27FC236}">
                <a16:creationId xmlns="" xmlns:a16="http://schemas.microsoft.com/office/drawing/2014/main" id="{A9C1B0AC-3788-49DF-8C12-BF38B9D184EA}"/>
              </a:ext>
            </a:extLst>
          </p:cNvPr>
          <p:cNvSpPr/>
          <p:nvPr/>
        </p:nvSpPr>
        <p:spPr>
          <a:xfrm>
            <a:off x="6513851" y="0"/>
            <a:ext cx="1524000" cy="9906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20" name="Rectangle 19">
            <a:extLst>
              <a:ext uri="{FF2B5EF4-FFF2-40B4-BE49-F238E27FC236}">
                <a16:creationId xmlns="" xmlns:a16="http://schemas.microsoft.com/office/drawing/2014/main" id="{D1CFC2E7-C5A5-460F-8556-2CA360F368C5}"/>
              </a:ext>
            </a:extLst>
          </p:cNvPr>
          <p:cNvSpPr/>
          <p:nvPr/>
        </p:nvSpPr>
        <p:spPr>
          <a:xfrm>
            <a:off x="8037851" y="0"/>
            <a:ext cx="1143000" cy="9906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r>
              <a:rPr lang="en-US" sz="3600" b="1" dirty="0" smtClean="0"/>
              <a:t>9</a:t>
            </a:r>
            <a:endParaRPr lang="en-US" sz="3200" b="1"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car&#10;&#10;Description generated with high confidence">
            <a:extLst>
              <a:ext uri="{FF2B5EF4-FFF2-40B4-BE49-F238E27FC236}">
                <a16:creationId xmlns="" xmlns:a16="http://schemas.microsoft.com/office/drawing/2014/main" id="{1180C2DF-0944-4ECB-975A-5FDD8C054DC4}"/>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38200" y="609601"/>
            <a:ext cx="3657600" cy="2235200"/>
          </a:xfrm>
          <a:prstGeom prst="rect">
            <a:avLst/>
          </a:prstGeom>
          <a:blipFill dpi="0" rotWithShape="1">
            <a:blip r:embed="rId4" cstate="print"/>
            <a:srcRect/>
            <a:tile tx="0" ty="0" sx="100000" sy="100000" flip="none" algn="tl"/>
          </a:blipFill>
          <a:effectLst>
            <a:outerShdw blurRad="50800" dist="50800" dir="5400000" algn="ctr" rotWithShape="0">
              <a:srgbClr val="000000">
                <a:alpha val="0"/>
              </a:srgbClr>
            </a:outerShdw>
          </a:effectLst>
        </p:spPr>
      </p:pic>
      <p:sp>
        <p:nvSpPr>
          <p:cNvPr id="20" name="Content Placeholder 19"/>
          <p:cNvSpPr>
            <a:spLocks noGrp="1"/>
          </p:cNvSpPr>
          <p:nvPr>
            <p:ph idx="1"/>
          </p:nvPr>
        </p:nvSpPr>
        <p:spPr>
          <a:xfrm>
            <a:off x="457200" y="3124200"/>
            <a:ext cx="8229600" cy="2590800"/>
          </a:xfrm>
        </p:spPr>
        <p:txBody>
          <a:bodyPr>
            <a:normAutofit/>
          </a:bodyPr>
          <a:lstStyle/>
          <a:p>
            <a:r>
              <a:rPr lang="en-US" dirty="0" smtClean="0"/>
              <a:t>start-up costs?</a:t>
            </a:r>
          </a:p>
          <a:p>
            <a:pPr lvl="0"/>
            <a:r>
              <a:rPr lang="en-US" dirty="0" smtClean="0"/>
              <a:t>variable costs?</a:t>
            </a:r>
          </a:p>
          <a:p>
            <a:r>
              <a:rPr lang="en-US" dirty="0" smtClean="0"/>
              <a:t>fixed costs?</a:t>
            </a:r>
          </a:p>
          <a:p>
            <a:r>
              <a:rPr lang="en-US" dirty="0" smtClean="0"/>
              <a:t>starting capital?</a:t>
            </a:r>
          </a:p>
        </p:txBody>
      </p:sp>
      <p:grpSp>
        <p:nvGrpSpPr>
          <p:cNvPr id="2" name="Group 19"/>
          <p:cNvGrpSpPr/>
          <p:nvPr/>
        </p:nvGrpSpPr>
        <p:grpSpPr>
          <a:xfrm>
            <a:off x="-35602" y="5867400"/>
            <a:ext cx="8036602" cy="990600"/>
            <a:chOff x="-35602" y="0"/>
            <a:chExt cx="8036602" cy="990600"/>
          </a:xfrm>
        </p:grpSpPr>
        <p:sp>
          <p:nvSpPr>
            <p:cNvPr id="14" name="Rectangle 13">
              <a:extLst>
                <a:ext uri="{FF2B5EF4-FFF2-40B4-BE49-F238E27FC236}">
                  <a16:creationId xmlns="" xmlns:a16="http://schemas.microsoft.com/office/drawing/2014/main" id="{BA25739E-0043-4FED-BB65-7CDC16393394}"/>
                </a:ext>
              </a:extLst>
            </p:cNvPr>
            <p:cNvSpPr/>
            <p:nvPr/>
          </p:nvSpPr>
          <p:spPr>
            <a:xfrm>
              <a:off x="-35602" y="0"/>
              <a:ext cx="4607602" cy="990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p>
          </p:txBody>
        </p:sp>
        <p:sp>
          <p:nvSpPr>
            <p:cNvPr id="15" name="Rectangle 14">
              <a:extLst>
                <a:ext uri="{FF2B5EF4-FFF2-40B4-BE49-F238E27FC236}">
                  <a16:creationId xmlns="" xmlns:a16="http://schemas.microsoft.com/office/drawing/2014/main" id="{D87D817A-5624-4FD5-B601-C756ADA57A32}"/>
                </a:ext>
              </a:extLst>
            </p:cNvPr>
            <p:cNvSpPr/>
            <p:nvPr/>
          </p:nvSpPr>
          <p:spPr>
            <a:xfrm>
              <a:off x="4572000" y="0"/>
              <a:ext cx="1905000" cy="9906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16" name="Rectangle 15">
              <a:extLst>
                <a:ext uri="{FF2B5EF4-FFF2-40B4-BE49-F238E27FC236}">
                  <a16:creationId xmlns="" xmlns:a16="http://schemas.microsoft.com/office/drawing/2014/main" id="{E01349DB-8F03-49DC-8DE6-575B70055CF2}"/>
                </a:ext>
              </a:extLst>
            </p:cNvPr>
            <p:cNvSpPr/>
            <p:nvPr/>
          </p:nvSpPr>
          <p:spPr>
            <a:xfrm>
              <a:off x="6477000" y="0"/>
              <a:ext cx="1524000" cy="9906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grpSp>
      <p:sp>
        <p:nvSpPr>
          <p:cNvPr id="17" name="Rectangle 16">
            <a:extLst>
              <a:ext uri="{FF2B5EF4-FFF2-40B4-BE49-F238E27FC236}">
                <a16:creationId xmlns="" xmlns:a16="http://schemas.microsoft.com/office/drawing/2014/main" id="{ABC65953-A33E-4E9A-8096-A59E9F85ACEA}"/>
              </a:ext>
            </a:extLst>
          </p:cNvPr>
          <p:cNvSpPr/>
          <p:nvPr/>
        </p:nvSpPr>
        <p:spPr>
          <a:xfrm>
            <a:off x="8001000" y="5867400"/>
            <a:ext cx="1143000" cy="9906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   </a:t>
            </a:r>
            <a:endParaRPr lang="en-US" sz="3200" b="1" dirty="0"/>
          </a:p>
        </p:txBody>
      </p:sp>
      <p:sp>
        <p:nvSpPr>
          <p:cNvPr id="18" name="TextBox 17"/>
          <p:cNvSpPr txBox="1"/>
          <p:nvPr/>
        </p:nvSpPr>
        <p:spPr>
          <a:xfrm>
            <a:off x="228600" y="6096000"/>
            <a:ext cx="1810111" cy="584775"/>
          </a:xfrm>
          <a:prstGeom prst="rect">
            <a:avLst/>
          </a:prstGeom>
          <a:noFill/>
        </p:spPr>
        <p:txBody>
          <a:bodyPr wrap="none" rtlCol="0">
            <a:spAutoFit/>
          </a:bodyPr>
          <a:lstStyle/>
          <a:p>
            <a:r>
              <a:rPr lang="en-US" sz="3200" b="1" dirty="0" smtClean="0">
                <a:solidFill>
                  <a:schemeClr val="bg1"/>
                </a:solidFill>
              </a:rPr>
              <a:t>EXAMPLE</a:t>
            </a:r>
            <a:endParaRPr lang="en-US" sz="3200" b="1" dirty="0">
              <a:solidFill>
                <a:schemeClr val="bg1"/>
              </a:solidFill>
            </a:endParaRPr>
          </a:p>
        </p:txBody>
      </p:sp>
      <p:sp>
        <p:nvSpPr>
          <p:cNvPr id="19" name="TextBox 18"/>
          <p:cNvSpPr txBox="1"/>
          <p:nvPr/>
        </p:nvSpPr>
        <p:spPr>
          <a:xfrm>
            <a:off x="5014207" y="838200"/>
            <a:ext cx="3139193" cy="1754326"/>
          </a:xfrm>
          <a:prstGeom prst="rect">
            <a:avLst/>
          </a:prstGeom>
          <a:noFill/>
        </p:spPr>
        <p:txBody>
          <a:bodyPr wrap="none" rtlCol="0">
            <a:spAutoFit/>
          </a:bodyPr>
          <a:lstStyle/>
          <a:p>
            <a:r>
              <a:rPr lang="en-US" sz="4400" dirty="0" smtClean="0"/>
              <a:t>Soapy Rides</a:t>
            </a:r>
          </a:p>
          <a:p>
            <a:r>
              <a:rPr lang="en-US" sz="3200" i="1" dirty="0" smtClean="0"/>
              <a:t>mobile auto</a:t>
            </a:r>
          </a:p>
          <a:p>
            <a:r>
              <a:rPr lang="en-US" sz="3200" i="1" dirty="0" smtClean="0"/>
              <a:t>detailing business</a:t>
            </a:r>
            <a:endParaRPr lang="en-US" sz="3200" i="1"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lated image">
            <a:extLst>
              <a:ext uri="{FF2B5EF4-FFF2-40B4-BE49-F238E27FC236}">
                <a16:creationId xmlns="" xmlns:a16="http://schemas.microsoft.com/office/drawing/2014/main" id="{D9D6136C-9CCB-4ADE-94A4-FDD5AB5E39DB}"/>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09600" y="533400"/>
            <a:ext cx="3383260" cy="2029956"/>
          </a:xfrm>
          <a:prstGeom prst="rect">
            <a:avLst/>
          </a:prstGeom>
          <a:noFill/>
          <a:extLst>
            <a:ext uri="{909E8E84-426E-40DD-AFC4-6F175D3DCCD1}">
              <a14:hiddenFill xmlns="" xmlns:a14="http://schemas.microsoft.com/office/drawing/2010/main">
                <a:solidFill>
                  <a:srgbClr val="FFFFFF"/>
                </a:solidFill>
              </a14:hiddenFill>
            </a:ext>
          </a:extLst>
        </p:spPr>
      </p:pic>
      <p:sp>
        <p:nvSpPr>
          <p:cNvPr id="20" name="TextBox 19"/>
          <p:cNvSpPr txBox="1"/>
          <p:nvPr/>
        </p:nvSpPr>
        <p:spPr>
          <a:xfrm>
            <a:off x="4450115" y="304800"/>
            <a:ext cx="4008085" cy="2431435"/>
          </a:xfrm>
          <a:prstGeom prst="rect">
            <a:avLst/>
          </a:prstGeom>
          <a:noFill/>
        </p:spPr>
        <p:txBody>
          <a:bodyPr wrap="none" rtlCol="0">
            <a:spAutoFit/>
          </a:bodyPr>
          <a:lstStyle/>
          <a:p>
            <a:r>
              <a:rPr lang="en-US" sz="4400" dirty="0" smtClean="0"/>
              <a:t>Cooper’s Copper</a:t>
            </a:r>
            <a:br>
              <a:rPr lang="en-US" sz="4400" dirty="0" smtClean="0"/>
            </a:br>
            <a:r>
              <a:rPr lang="en-US" sz="4400" dirty="0" smtClean="0"/>
              <a:t>Cleaner</a:t>
            </a:r>
          </a:p>
          <a:p>
            <a:r>
              <a:rPr lang="en-US" sz="3200" i="1" dirty="0" smtClean="0"/>
              <a:t>metal cleaner</a:t>
            </a:r>
          </a:p>
          <a:p>
            <a:r>
              <a:rPr lang="en-US" sz="3200" i="1" dirty="0" smtClean="0"/>
              <a:t>proprietary formula</a:t>
            </a:r>
            <a:endParaRPr lang="en-US" sz="3200" i="1" dirty="0"/>
          </a:p>
        </p:txBody>
      </p:sp>
      <p:grpSp>
        <p:nvGrpSpPr>
          <p:cNvPr id="11" name="Group 19"/>
          <p:cNvGrpSpPr/>
          <p:nvPr/>
        </p:nvGrpSpPr>
        <p:grpSpPr>
          <a:xfrm>
            <a:off x="-35602" y="5867400"/>
            <a:ext cx="8036602" cy="990600"/>
            <a:chOff x="-35602" y="0"/>
            <a:chExt cx="8036602" cy="990600"/>
          </a:xfrm>
        </p:grpSpPr>
        <p:sp>
          <p:nvSpPr>
            <p:cNvPr id="12" name="Rectangle 11">
              <a:extLst>
                <a:ext uri="{FF2B5EF4-FFF2-40B4-BE49-F238E27FC236}">
                  <a16:creationId xmlns="" xmlns:a16="http://schemas.microsoft.com/office/drawing/2014/main" id="{BA25739E-0043-4FED-BB65-7CDC16393394}"/>
                </a:ext>
              </a:extLst>
            </p:cNvPr>
            <p:cNvSpPr/>
            <p:nvPr/>
          </p:nvSpPr>
          <p:spPr>
            <a:xfrm>
              <a:off x="-35602" y="0"/>
              <a:ext cx="4607602" cy="990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p>
          </p:txBody>
        </p:sp>
        <p:sp>
          <p:nvSpPr>
            <p:cNvPr id="13" name="Rectangle 12">
              <a:extLst>
                <a:ext uri="{FF2B5EF4-FFF2-40B4-BE49-F238E27FC236}">
                  <a16:creationId xmlns="" xmlns:a16="http://schemas.microsoft.com/office/drawing/2014/main" id="{D87D817A-5624-4FD5-B601-C756ADA57A32}"/>
                </a:ext>
              </a:extLst>
            </p:cNvPr>
            <p:cNvSpPr/>
            <p:nvPr/>
          </p:nvSpPr>
          <p:spPr>
            <a:xfrm>
              <a:off x="4572000" y="0"/>
              <a:ext cx="1905000" cy="9906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19" name="Rectangle 18">
              <a:extLst>
                <a:ext uri="{FF2B5EF4-FFF2-40B4-BE49-F238E27FC236}">
                  <a16:creationId xmlns="" xmlns:a16="http://schemas.microsoft.com/office/drawing/2014/main" id="{E01349DB-8F03-49DC-8DE6-575B70055CF2}"/>
                </a:ext>
              </a:extLst>
            </p:cNvPr>
            <p:cNvSpPr/>
            <p:nvPr/>
          </p:nvSpPr>
          <p:spPr>
            <a:xfrm>
              <a:off x="6477000" y="0"/>
              <a:ext cx="1524000" cy="9906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grpSp>
      <p:sp>
        <p:nvSpPr>
          <p:cNvPr id="21" name="Rectangle 20">
            <a:extLst>
              <a:ext uri="{FF2B5EF4-FFF2-40B4-BE49-F238E27FC236}">
                <a16:creationId xmlns="" xmlns:a16="http://schemas.microsoft.com/office/drawing/2014/main" id="{ABC65953-A33E-4E9A-8096-A59E9F85ACEA}"/>
              </a:ext>
            </a:extLst>
          </p:cNvPr>
          <p:cNvSpPr/>
          <p:nvPr/>
        </p:nvSpPr>
        <p:spPr>
          <a:xfrm>
            <a:off x="8001000" y="5867400"/>
            <a:ext cx="1143000" cy="9906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   </a:t>
            </a:r>
            <a:endParaRPr lang="en-US" sz="3200" b="1" dirty="0"/>
          </a:p>
        </p:txBody>
      </p:sp>
      <p:sp>
        <p:nvSpPr>
          <p:cNvPr id="23" name="TextBox 22"/>
          <p:cNvSpPr txBox="1"/>
          <p:nvPr/>
        </p:nvSpPr>
        <p:spPr>
          <a:xfrm>
            <a:off x="228600" y="6096000"/>
            <a:ext cx="1810111" cy="584775"/>
          </a:xfrm>
          <a:prstGeom prst="rect">
            <a:avLst/>
          </a:prstGeom>
          <a:noFill/>
        </p:spPr>
        <p:txBody>
          <a:bodyPr wrap="none" rtlCol="0">
            <a:spAutoFit/>
          </a:bodyPr>
          <a:lstStyle/>
          <a:p>
            <a:r>
              <a:rPr lang="en-US" sz="3200" b="1" dirty="0" smtClean="0">
                <a:solidFill>
                  <a:schemeClr val="bg1"/>
                </a:solidFill>
              </a:rPr>
              <a:t>EXAMPLE</a:t>
            </a:r>
            <a:endParaRPr lang="en-US" sz="3200" b="1" dirty="0">
              <a:solidFill>
                <a:schemeClr val="bg1"/>
              </a:solidFill>
            </a:endParaRPr>
          </a:p>
        </p:txBody>
      </p:sp>
      <p:sp>
        <p:nvSpPr>
          <p:cNvPr id="30" name="Content Placeholder 19"/>
          <p:cNvSpPr txBox="1">
            <a:spLocks/>
          </p:cNvSpPr>
          <p:nvPr/>
        </p:nvSpPr>
        <p:spPr>
          <a:xfrm>
            <a:off x="457200" y="3124200"/>
            <a:ext cx="8229600" cy="2590800"/>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smtClean="0">
                <a:ln>
                  <a:noFill/>
                </a:ln>
                <a:solidFill>
                  <a:schemeClr val="tx1"/>
                </a:solidFill>
                <a:effectLst/>
                <a:uLnTx/>
                <a:uFillTx/>
                <a:latin typeface="+mn-lt"/>
                <a:ea typeface="+mn-ea"/>
                <a:cs typeface="+mn-cs"/>
              </a:rPr>
              <a:t>start-up costs?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smtClean="0">
                <a:ln>
                  <a:noFill/>
                </a:ln>
                <a:solidFill>
                  <a:schemeClr val="tx1"/>
                </a:solidFill>
                <a:effectLst/>
                <a:uLnTx/>
                <a:uFillTx/>
                <a:latin typeface="+mn-lt"/>
                <a:ea typeface="+mn-ea"/>
                <a:cs typeface="+mn-cs"/>
              </a:rPr>
              <a:t>variable costs?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smtClean="0">
                <a:ln>
                  <a:noFill/>
                </a:ln>
                <a:solidFill>
                  <a:schemeClr val="tx1"/>
                </a:solidFill>
                <a:effectLst/>
                <a:uLnTx/>
                <a:uFillTx/>
                <a:latin typeface="+mn-lt"/>
                <a:ea typeface="+mn-ea"/>
                <a:cs typeface="+mn-cs"/>
              </a:rPr>
              <a:t>fixed costs?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smtClean="0">
                <a:ln>
                  <a:noFill/>
                </a:ln>
                <a:solidFill>
                  <a:schemeClr val="tx1"/>
                </a:solidFill>
                <a:effectLst/>
                <a:uLnTx/>
                <a:uFillTx/>
                <a:latin typeface="+mn-lt"/>
                <a:ea typeface="+mn-ea"/>
                <a:cs typeface="+mn-cs"/>
              </a:rPr>
              <a:t>starting capital?</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2362200"/>
            <a:ext cx="7162800" cy="4114800"/>
          </a:xfrm>
        </p:spPr>
        <p:txBody>
          <a:bodyPr>
            <a:noAutofit/>
          </a:bodyPr>
          <a:lstStyle/>
          <a:p>
            <a:pPr marL="452627" indent="-452627" algn="ctr" defTabSz="452627">
              <a:lnSpc>
                <a:spcPts val="3200"/>
              </a:lnSpc>
              <a:spcBef>
                <a:spcPts val="1800"/>
              </a:spcBef>
              <a:buSzPct val="100000"/>
              <a:buNone/>
              <a:defRPr sz="3500"/>
            </a:pPr>
            <a:r>
              <a:rPr lang="en-US" sz="3000" dirty="0" smtClean="0"/>
              <a:t>research competitors’ prices</a:t>
            </a:r>
          </a:p>
          <a:p>
            <a:pPr marL="452627" indent="-452627" algn="ctr" defTabSz="452627">
              <a:lnSpc>
                <a:spcPts val="3200"/>
              </a:lnSpc>
              <a:spcBef>
                <a:spcPts val="1800"/>
              </a:spcBef>
              <a:buSzPct val="100000"/>
              <a:buNone/>
              <a:defRPr sz="3500"/>
            </a:pPr>
            <a:r>
              <a:rPr lang="en-US" sz="3000" dirty="0" smtClean="0"/>
              <a:t>determine the </a:t>
            </a:r>
            <a:r>
              <a:rPr lang="en-US" b="1" i="1" dirty="0" smtClean="0">
                <a:solidFill>
                  <a:schemeClr val="accent3">
                    <a:lumMod val="75000"/>
                  </a:schemeClr>
                </a:solidFill>
              </a:rPr>
              <a:t>market price</a:t>
            </a:r>
            <a:r>
              <a:rPr lang="en-US" sz="3000" dirty="0" smtClean="0"/>
              <a:t>, the average price charged by your competitors</a:t>
            </a:r>
          </a:p>
          <a:p>
            <a:pPr marL="452627" indent="-452627" algn="ctr" defTabSz="452627">
              <a:lnSpc>
                <a:spcPts val="3200"/>
              </a:lnSpc>
              <a:spcBef>
                <a:spcPts val="1800"/>
              </a:spcBef>
              <a:buSzPct val="100000"/>
              <a:buNone/>
              <a:defRPr sz="3500"/>
            </a:pPr>
            <a:r>
              <a:rPr lang="en-US" sz="3000" dirty="0" smtClean="0"/>
              <a:t>if your product or service has a strong competitive advantage, you may be able to charge a </a:t>
            </a:r>
            <a:r>
              <a:rPr lang="en-US" b="1" i="1" dirty="0" smtClean="0">
                <a:solidFill>
                  <a:schemeClr val="accent3">
                    <a:lumMod val="75000"/>
                  </a:schemeClr>
                </a:solidFill>
              </a:rPr>
              <a:t>premium price</a:t>
            </a:r>
            <a:endParaRPr lang="en-US" sz="3000" b="1" i="1" dirty="0" smtClean="0">
              <a:solidFill>
                <a:schemeClr val="accent3">
                  <a:lumMod val="75000"/>
                </a:schemeClr>
              </a:solidFill>
            </a:endParaRPr>
          </a:p>
          <a:p>
            <a:pPr marL="452627" indent="-452627" algn="ctr" defTabSz="452627">
              <a:lnSpc>
                <a:spcPts val="3200"/>
              </a:lnSpc>
              <a:spcBef>
                <a:spcPts val="1800"/>
              </a:spcBef>
              <a:buSzPct val="100000"/>
              <a:buNone/>
              <a:defRPr sz="3500"/>
            </a:pPr>
            <a:r>
              <a:rPr lang="en-US" sz="3000" dirty="0" smtClean="0"/>
              <a:t>a </a:t>
            </a:r>
            <a:r>
              <a:rPr lang="en-US" b="1" i="1" dirty="0" smtClean="0">
                <a:solidFill>
                  <a:schemeClr val="accent3">
                    <a:lumMod val="75000"/>
                  </a:schemeClr>
                </a:solidFill>
              </a:rPr>
              <a:t>discount price</a:t>
            </a:r>
            <a:r>
              <a:rPr lang="en-US" sz="3000" dirty="0" smtClean="0"/>
              <a:t>, well below market price, is generally not recommended</a:t>
            </a:r>
            <a:endParaRPr lang="en-US" dirty="0"/>
          </a:p>
        </p:txBody>
      </p:sp>
      <p:sp>
        <p:nvSpPr>
          <p:cNvPr id="13" name="Rectangle 12">
            <a:extLst>
              <a:ext uri="{FF2B5EF4-FFF2-40B4-BE49-F238E27FC236}">
                <a16:creationId xmlns="" xmlns:a16="http://schemas.microsoft.com/office/drawing/2014/main" id="{01AB4158-6347-4C4A-B5C9-7BBD2F70E6AA}"/>
              </a:ext>
            </a:extLst>
          </p:cNvPr>
          <p:cNvSpPr/>
          <p:nvPr/>
        </p:nvSpPr>
        <p:spPr>
          <a:xfrm>
            <a:off x="36851" y="0"/>
            <a:ext cx="9144000" cy="381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 xmlns:a16="http://schemas.microsoft.com/office/drawing/2014/main" id="{CDC0E056-D1C5-4EA3-9F5C-44B61CB60BEF}"/>
              </a:ext>
            </a:extLst>
          </p:cNvPr>
          <p:cNvSpPr txBox="1"/>
          <p:nvPr/>
        </p:nvSpPr>
        <p:spPr>
          <a:xfrm>
            <a:off x="7074718" y="0"/>
            <a:ext cx="1936299" cy="369332"/>
          </a:xfrm>
          <a:prstGeom prst="rect">
            <a:avLst/>
          </a:prstGeom>
          <a:noFill/>
        </p:spPr>
        <p:txBody>
          <a:bodyPr wrap="none" rtlCol="0">
            <a:spAutoFit/>
          </a:bodyPr>
          <a:lstStyle/>
          <a:p>
            <a:pPr algn="r"/>
            <a:r>
              <a:rPr lang="en-US" dirty="0"/>
              <a:t>Business Summary</a:t>
            </a:r>
          </a:p>
        </p:txBody>
      </p:sp>
      <p:sp>
        <p:nvSpPr>
          <p:cNvPr id="15" name="Rectangle 14">
            <a:extLst>
              <a:ext uri="{FF2B5EF4-FFF2-40B4-BE49-F238E27FC236}">
                <a16:creationId xmlns="" xmlns:a16="http://schemas.microsoft.com/office/drawing/2014/main" id="{B9C9DF76-CB67-4211-A58A-87BD4929AECE}"/>
              </a:ext>
            </a:extLst>
          </p:cNvPr>
          <p:cNvSpPr/>
          <p:nvPr/>
        </p:nvSpPr>
        <p:spPr>
          <a:xfrm>
            <a:off x="1249" y="0"/>
            <a:ext cx="4607602" cy="9906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r>
              <a:rPr lang="en-US" sz="3200" b="1" dirty="0" smtClean="0"/>
              <a:t>$$ PROJECTION</a:t>
            </a:r>
            <a:endParaRPr lang="en-US" sz="3200" b="1" dirty="0"/>
          </a:p>
        </p:txBody>
      </p:sp>
      <p:sp>
        <p:nvSpPr>
          <p:cNvPr id="16" name="Rectangle 15">
            <a:extLst>
              <a:ext uri="{FF2B5EF4-FFF2-40B4-BE49-F238E27FC236}">
                <a16:creationId xmlns="" xmlns:a16="http://schemas.microsoft.com/office/drawing/2014/main" id="{C2D27505-2EDE-4C7A-AE24-C359BBC40193}"/>
              </a:ext>
            </a:extLst>
          </p:cNvPr>
          <p:cNvSpPr/>
          <p:nvPr/>
        </p:nvSpPr>
        <p:spPr>
          <a:xfrm>
            <a:off x="4608851" y="0"/>
            <a:ext cx="1905000" cy="9906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17" name="Rectangle 16">
            <a:extLst>
              <a:ext uri="{FF2B5EF4-FFF2-40B4-BE49-F238E27FC236}">
                <a16:creationId xmlns="" xmlns:a16="http://schemas.microsoft.com/office/drawing/2014/main" id="{A9C1B0AC-3788-49DF-8C12-BF38B9D184EA}"/>
              </a:ext>
            </a:extLst>
          </p:cNvPr>
          <p:cNvSpPr/>
          <p:nvPr/>
        </p:nvSpPr>
        <p:spPr>
          <a:xfrm>
            <a:off x="6513851" y="0"/>
            <a:ext cx="1524000" cy="9906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18" name="Rectangle 17">
            <a:extLst>
              <a:ext uri="{FF2B5EF4-FFF2-40B4-BE49-F238E27FC236}">
                <a16:creationId xmlns="" xmlns:a16="http://schemas.microsoft.com/office/drawing/2014/main" id="{D1CFC2E7-C5A5-460F-8556-2CA360F368C5}"/>
              </a:ext>
            </a:extLst>
          </p:cNvPr>
          <p:cNvSpPr/>
          <p:nvPr/>
        </p:nvSpPr>
        <p:spPr>
          <a:xfrm>
            <a:off x="8037851" y="0"/>
            <a:ext cx="1143000" cy="9906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r>
              <a:rPr lang="en-US" sz="3600" b="1" dirty="0" smtClean="0"/>
              <a:t>10</a:t>
            </a:r>
            <a:endParaRPr lang="en-US" sz="3200" b="1" dirty="0"/>
          </a:p>
        </p:txBody>
      </p:sp>
      <p:sp>
        <p:nvSpPr>
          <p:cNvPr id="9" name="Title 1"/>
          <p:cNvSpPr>
            <a:spLocks noGrp="1"/>
          </p:cNvSpPr>
          <p:nvPr>
            <p:ph type="title"/>
          </p:nvPr>
        </p:nvSpPr>
        <p:spPr>
          <a:xfrm>
            <a:off x="457200" y="1066800"/>
            <a:ext cx="8229600" cy="1143000"/>
          </a:xfrm>
        </p:spPr>
        <p:txBody>
          <a:bodyPr>
            <a:normAutofit/>
          </a:bodyPr>
          <a:lstStyle/>
          <a:p>
            <a:pPr algn="l"/>
            <a:r>
              <a:rPr lang="en-US" sz="4000" b="1" dirty="0" smtClean="0"/>
              <a:t>Pricing </a:t>
            </a:r>
            <a:r>
              <a:rPr lang="en-US" sz="3600" dirty="0" smtClean="0"/>
              <a:t>– based on market price</a:t>
            </a:r>
            <a:endParaRPr lang="en-US" sz="40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356350"/>
            <a:ext cx="2133600" cy="365125"/>
          </a:xfrm>
        </p:spPr>
        <p:txBody>
          <a:bodyPr/>
          <a:lstStyle/>
          <a:p>
            <a:fld id="{B2B8161C-0A5C-45B8-919F-F91A08A6D1B5}" type="slidenum">
              <a:rPr lang="en-US" smtClean="0"/>
              <a:pPr/>
              <a:t>5</a:t>
            </a:fld>
            <a:endParaRPr lang="en-US"/>
          </a:p>
        </p:txBody>
      </p:sp>
      <p:sp>
        <p:nvSpPr>
          <p:cNvPr id="5" name="Rounded Rectangle 4"/>
          <p:cNvSpPr/>
          <p:nvPr/>
        </p:nvSpPr>
        <p:spPr>
          <a:xfrm>
            <a:off x="0" y="-1"/>
            <a:ext cx="2971800" cy="5991225"/>
          </a:xfrm>
          <a:prstGeom prst="roundRect">
            <a:avLst>
              <a:gd name="adj" fmla="val 6544"/>
            </a:avLst>
          </a:prstGeom>
          <a:no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6" name="Rounded Rectangle 5"/>
          <p:cNvSpPr/>
          <p:nvPr/>
        </p:nvSpPr>
        <p:spPr>
          <a:xfrm>
            <a:off x="3083860" y="-1"/>
            <a:ext cx="2971800" cy="5991225"/>
          </a:xfrm>
          <a:prstGeom prst="roundRect">
            <a:avLst>
              <a:gd name="adj" fmla="val 6544"/>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6172200" y="0"/>
            <a:ext cx="2971800" cy="5991225"/>
          </a:xfrm>
          <a:prstGeom prst="roundRect">
            <a:avLst>
              <a:gd name="adj" fmla="val 6544"/>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304800"/>
            <a:ext cx="2971800"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088481" y="304800"/>
            <a:ext cx="2964659" cy="0"/>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172200" y="304800"/>
            <a:ext cx="2971800" cy="0"/>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95350" y="-9525"/>
            <a:ext cx="1240789" cy="369332"/>
          </a:xfrm>
          <a:prstGeom prst="rect">
            <a:avLst/>
          </a:prstGeom>
          <a:noFill/>
        </p:spPr>
        <p:txBody>
          <a:bodyPr wrap="none" rtlCol="0">
            <a:spAutoFit/>
          </a:bodyPr>
          <a:lstStyle/>
          <a:p>
            <a:r>
              <a:rPr lang="en-US" b="1" dirty="0" smtClean="0">
                <a:solidFill>
                  <a:schemeClr val="accent2">
                    <a:lumMod val="75000"/>
                  </a:schemeClr>
                </a:solidFill>
              </a:rPr>
              <a:t>YOUR IDEA</a:t>
            </a:r>
            <a:endParaRPr lang="en-US" b="1" dirty="0">
              <a:solidFill>
                <a:schemeClr val="accent2">
                  <a:lumMod val="75000"/>
                </a:schemeClr>
              </a:solidFill>
            </a:endParaRPr>
          </a:p>
        </p:txBody>
      </p:sp>
      <p:sp>
        <p:nvSpPr>
          <p:cNvPr id="13" name="TextBox 12"/>
          <p:cNvSpPr txBox="1"/>
          <p:nvPr/>
        </p:nvSpPr>
        <p:spPr>
          <a:xfrm>
            <a:off x="3695700" y="-9525"/>
            <a:ext cx="1871538" cy="369332"/>
          </a:xfrm>
          <a:prstGeom prst="rect">
            <a:avLst/>
          </a:prstGeom>
          <a:noFill/>
        </p:spPr>
        <p:txBody>
          <a:bodyPr wrap="none" rtlCol="0">
            <a:spAutoFit/>
          </a:bodyPr>
          <a:lstStyle/>
          <a:p>
            <a:r>
              <a:rPr lang="en-US" b="1" dirty="0" smtClean="0">
                <a:solidFill>
                  <a:schemeClr val="accent4">
                    <a:lumMod val="75000"/>
                  </a:schemeClr>
                </a:solidFill>
              </a:rPr>
              <a:t>YOUR CUSTOMER</a:t>
            </a:r>
            <a:endParaRPr lang="en-US" b="1" dirty="0">
              <a:solidFill>
                <a:schemeClr val="accent4">
                  <a:lumMod val="75000"/>
                </a:schemeClr>
              </a:solidFill>
            </a:endParaRPr>
          </a:p>
        </p:txBody>
      </p:sp>
      <p:sp>
        <p:nvSpPr>
          <p:cNvPr id="14" name="TextBox 13"/>
          <p:cNvSpPr txBox="1"/>
          <p:nvPr/>
        </p:nvSpPr>
        <p:spPr>
          <a:xfrm>
            <a:off x="6648450" y="-9525"/>
            <a:ext cx="2168351" cy="369332"/>
          </a:xfrm>
          <a:prstGeom prst="rect">
            <a:avLst/>
          </a:prstGeom>
          <a:noFill/>
        </p:spPr>
        <p:txBody>
          <a:bodyPr wrap="none" rtlCol="0">
            <a:spAutoFit/>
          </a:bodyPr>
          <a:lstStyle/>
          <a:p>
            <a:r>
              <a:rPr lang="en-US" b="1" dirty="0" smtClean="0">
                <a:solidFill>
                  <a:schemeClr val="accent3">
                    <a:lumMod val="50000"/>
                  </a:schemeClr>
                </a:solidFill>
              </a:rPr>
              <a:t>HOW THE $$s WORK</a:t>
            </a:r>
            <a:endParaRPr lang="en-US" b="1" dirty="0">
              <a:solidFill>
                <a:schemeClr val="accent3">
                  <a:lumMod val="50000"/>
                </a:schemeClr>
              </a:solidFill>
            </a:endParaRPr>
          </a:p>
        </p:txBody>
      </p:sp>
      <p:sp>
        <p:nvSpPr>
          <p:cNvPr id="15" name="Oval 14"/>
          <p:cNvSpPr/>
          <p:nvPr/>
        </p:nvSpPr>
        <p:spPr>
          <a:xfrm>
            <a:off x="2686050" y="304800"/>
            <a:ext cx="285750" cy="285750"/>
          </a:xfrm>
          <a:prstGeom prst="ellipse">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solidFill>
                <a:schemeClr val="bg1"/>
              </a:solidFill>
            </a:endParaRPr>
          </a:p>
        </p:txBody>
      </p:sp>
      <p:sp>
        <p:nvSpPr>
          <p:cNvPr id="16" name="TextBox 15"/>
          <p:cNvSpPr txBox="1"/>
          <p:nvPr/>
        </p:nvSpPr>
        <p:spPr>
          <a:xfrm>
            <a:off x="2686050" y="295275"/>
            <a:ext cx="276038" cy="307777"/>
          </a:xfrm>
          <a:prstGeom prst="rect">
            <a:avLst/>
          </a:prstGeom>
          <a:noFill/>
        </p:spPr>
        <p:txBody>
          <a:bodyPr wrap="none" rtlCol="0">
            <a:spAutoFit/>
          </a:bodyPr>
          <a:lstStyle/>
          <a:p>
            <a:r>
              <a:rPr lang="en-US" sz="1400" b="1" dirty="0" smtClean="0">
                <a:solidFill>
                  <a:schemeClr val="bg1"/>
                </a:solidFill>
              </a:rPr>
              <a:t>1</a:t>
            </a:r>
            <a:endParaRPr lang="en-US" sz="1400" b="1" dirty="0">
              <a:solidFill>
                <a:schemeClr val="bg1"/>
              </a:solidFill>
            </a:endParaRPr>
          </a:p>
        </p:txBody>
      </p:sp>
      <p:sp>
        <p:nvSpPr>
          <p:cNvPr id="17" name="TextBox 16"/>
          <p:cNvSpPr txBox="1"/>
          <p:nvPr/>
        </p:nvSpPr>
        <p:spPr>
          <a:xfrm>
            <a:off x="-57150" y="276225"/>
            <a:ext cx="2683748" cy="446276"/>
          </a:xfrm>
          <a:prstGeom prst="rect">
            <a:avLst/>
          </a:prstGeom>
          <a:noFill/>
        </p:spPr>
        <p:txBody>
          <a:bodyPr wrap="none" rtlCol="0">
            <a:spAutoFit/>
          </a:bodyPr>
          <a:lstStyle/>
          <a:p>
            <a:r>
              <a:rPr lang="en-US" sz="1400" dirty="0" smtClean="0">
                <a:solidFill>
                  <a:schemeClr val="accent2">
                    <a:lumMod val="75000"/>
                  </a:schemeClr>
                </a:solidFill>
              </a:rPr>
              <a:t>Your Product or Service</a:t>
            </a:r>
            <a:r>
              <a:rPr lang="en-US" sz="1400" dirty="0" smtClean="0">
                <a:solidFill>
                  <a:schemeClr val="tx1">
                    <a:lumMod val="95000"/>
                    <a:lumOff val="5000"/>
                  </a:schemeClr>
                </a:solidFill>
              </a:rPr>
              <a:t/>
            </a:r>
            <a:br>
              <a:rPr lang="en-US" sz="1400" dirty="0" smtClean="0">
                <a:solidFill>
                  <a:schemeClr val="tx1">
                    <a:lumMod val="95000"/>
                    <a:lumOff val="5000"/>
                  </a:schemeClr>
                </a:solidFill>
              </a:rPr>
            </a:br>
            <a:r>
              <a:rPr lang="en-US" sz="900" dirty="0" smtClean="0">
                <a:solidFill>
                  <a:schemeClr val="tx1">
                    <a:lumMod val="95000"/>
                    <a:lumOff val="5000"/>
                  </a:schemeClr>
                </a:solidFill>
              </a:rPr>
              <a:t>What customer problem/need/want</a:t>
            </a:r>
            <a:r>
              <a:rPr lang="en-US" sz="900" dirty="0">
                <a:solidFill>
                  <a:schemeClr val="tx1">
                    <a:lumMod val="95000"/>
                    <a:lumOff val="5000"/>
                  </a:schemeClr>
                </a:solidFill>
              </a:rPr>
              <a:t> </a:t>
            </a:r>
            <a:r>
              <a:rPr lang="en-US" sz="900" dirty="0" smtClean="0">
                <a:solidFill>
                  <a:schemeClr val="tx1">
                    <a:lumMod val="95000"/>
                    <a:lumOff val="5000"/>
                  </a:schemeClr>
                </a:solidFill>
              </a:rPr>
              <a:t>does it address?</a:t>
            </a:r>
            <a:endParaRPr lang="en-US" sz="900" dirty="0">
              <a:solidFill>
                <a:schemeClr val="tx1">
                  <a:lumMod val="95000"/>
                  <a:lumOff val="5000"/>
                </a:schemeClr>
              </a:solidFill>
            </a:endParaRPr>
          </a:p>
        </p:txBody>
      </p:sp>
      <p:sp>
        <p:nvSpPr>
          <p:cNvPr id="18" name="Oval 17"/>
          <p:cNvSpPr/>
          <p:nvPr/>
        </p:nvSpPr>
        <p:spPr>
          <a:xfrm>
            <a:off x="2695575" y="1447800"/>
            <a:ext cx="285750" cy="285750"/>
          </a:xfrm>
          <a:prstGeom prst="ellipse">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solidFill>
                <a:schemeClr val="bg1"/>
              </a:solidFill>
            </a:endParaRPr>
          </a:p>
        </p:txBody>
      </p:sp>
      <p:sp>
        <p:nvSpPr>
          <p:cNvPr id="19" name="TextBox 18"/>
          <p:cNvSpPr txBox="1"/>
          <p:nvPr/>
        </p:nvSpPr>
        <p:spPr>
          <a:xfrm>
            <a:off x="2695575" y="1438275"/>
            <a:ext cx="276038" cy="307777"/>
          </a:xfrm>
          <a:prstGeom prst="rect">
            <a:avLst/>
          </a:prstGeom>
          <a:noFill/>
        </p:spPr>
        <p:txBody>
          <a:bodyPr wrap="none" rtlCol="0">
            <a:spAutoFit/>
          </a:bodyPr>
          <a:lstStyle/>
          <a:p>
            <a:r>
              <a:rPr lang="en-US" sz="1400" b="1" dirty="0" smtClean="0">
                <a:solidFill>
                  <a:schemeClr val="bg1"/>
                </a:solidFill>
              </a:rPr>
              <a:t>2</a:t>
            </a:r>
            <a:endParaRPr lang="en-US" sz="1400" b="1" dirty="0">
              <a:solidFill>
                <a:schemeClr val="bg1"/>
              </a:solidFill>
            </a:endParaRPr>
          </a:p>
        </p:txBody>
      </p:sp>
      <p:sp>
        <p:nvSpPr>
          <p:cNvPr id="20" name="TextBox 19"/>
          <p:cNvSpPr txBox="1"/>
          <p:nvPr/>
        </p:nvSpPr>
        <p:spPr>
          <a:xfrm>
            <a:off x="-47624" y="1438275"/>
            <a:ext cx="3019424" cy="584775"/>
          </a:xfrm>
          <a:prstGeom prst="rect">
            <a:avLst/>
          </a:prstGeom>
          <a:noFill/>
        </p:spPr>
        <p:txBody>
          <a:bodyPr wrap="square" rtlCol="0">
            <a:spAutoFit/>
          </a:bodyPr>
          <a:lstStyle/>
          <a:p>
            <a:r>
              <a:rPr lang="en-US" sz="1400" dirty="0" smtClean="0">
                <a:solidFill>
                  <a:schemeClr val="accent2">
                    <a:lumMod val="75000"/>
                  </a:schemeClr>
                </a:solidFill>
              </a:rPr>
              <a:t>Customer Alternatives</a:t>
            </a:r>
            <a:r>
              <a:rPr lang="en-US" sz="1400" dirty="0" smtClean="0">
                <a:solidFill>
                  <a:schemeClr val="tx1">
                    <a:lumMod val="95000"/>
                    <a:lumOff val="5000"/>
                  </a:schemeClr>
                </a:solidFill>
              </a:rPr>
              <a:t/>
            </a:r>
            <a:br>
              <a:rPr lang="en-US" sz="1400" dirty="0" smtClean="0">
                <a:solidFill>
                  <a:schemeClr val="tx1">
                    <a:lumMod val="95000"/>
                    <a:lumOff val="5000"/>
                  </a:schemeClr>
                </a:solidFill>
              </a:rPr>
            </a:br>
            <a:r>
              <a:rPr lang="en-US" sz="900" dirty="0" smtClean="0">
                <a:solidFill>
                  <a:schemeClr val="tx1">
                    <a:lumMod val="95000"/>
                    <a:lumOff val="5000"/>
                  </a:schemeClr>
                </a:solidFill>
              </a:rPr>
              <a:t>How else can the customer meet this problem/need/want?</a:t>
            </a:r>
            <a:br>
              <a:rPr lang="en-US" sz="900" dirty="0" smtClean="0">
                <a:solidFill>
                  <a:schemeClr val="tx1">
                    <a:lumMod val="95000"/>
                    <a:lumOff val="5000"/>
                  </a:schemeClr>
                </a:solidFill>
              </a:rPr>
            </a:br>
            <a:r>
              <a:rPr lang="en-US" sz="900" dirty="0" smtClean="0">
                <a:solidFill>
                  <a:schemeClr val="tx1">
                    <a:lumMod val="95000"/>
                    <a:lumOff val="5000"/>
                  </a:schemeClr>
                </a:solidFill>
              </a:rPr>
              <a:t>What competition do you have?</a:t>
            </a:r>
            <a:endParaRPr lang="en-US" sz="900" dirty="0">
              <a:solidFill>
                <a:schemeClr val="tx1">
                  <a:lumMod val="95000"/>
                  <a:lumOff val="5000"/>
                </a:schemeClr>
              </a:solidFill>
            </a:endParaRPr>
          </a:p>
        </p:txBody>
      </p:sp>
      <p:sp>
        <p:nvSpPr>
          <p:cNvPr id="21" name="Oval 20"/>
          <p:cNvSpPr/>
          <p:nvPr/>
        </p:nvSpPr>
        <p:spPr>
          <a:xfrm>
            <a:off x="2686050" y="3067050"/>
            <a:ext cx="285750" cy="285750"/>
          </a:xfrm>
          <a:prstGeom prst="ellipse">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solidFill>
                <a:schemeClr val="bg1"/>
              </a:solidFill>
            </a:endParaRPr>
          </a:p>
        </p:txBody>
      </p:sp>
      <p:sp>
        <p:nvSpPr>
          <p:cNvPr id="22" name="TextBox 21"/>
          <p:cNvSpPr txBox="1"/>
          <p:nvPr/>
        </p:nvSpPr>
        <p:spPr>
          <a:xfrm>
            <a:off x="2686050" y="3057525"/>
            <a:ext cx="276038" cy="307777"/>
          </a:xfrm>
          <a:prstGeom prst="rect">
            <a:avLst/>
          </a:prstGeom>
          <a:noFill/>
        </p:spPr>
        <p:txBody>
          <a:bodyPr wrap="none" rtlCol="0">
            <a:spAutoFit/>
          </a:bodyPr>
          <a:lstStyle/>
          <a:p>
            <a:r>
              <a:rPr lang="en-US" sz="1400" b="1" dirty="0">
                <a:solidFill>
                  <a:schemeClr val="bg1"/>
                </a:solidFill>
              </a:rPr>
              <a:t>3</a:t>
            </a:r>
          </a:p>
        </p:txBody>
      </p:sp>
      <p:sp>
        <p:nvSpPr>
          <p:cNvPr id="23" name="TextBox 22"/>
          <p:cNvSpPr txBox="1"/>
          <p:nvPr/>
        </p:nvSpPr>
        <p:spPr>
          <a:xfrm>
            <a:off x="-57150" y="3057525"/>
            <a:ext cx="2097049" cy="446276"/>
          </a:xfrm>
          <a:prstGeom prst="rect">
            <a:avLst/>
          </a:prstGeom>
          <a:noFill/>
        </p:spPr>
        <p:txBody>
          <a:bodyPr wrap="none" rtlCol="0">
            <a:spAutoFit/>
          </a:bodyPr>
          <a:lstStyle/>
          <a:p>
            <a:r>
              <a:rPr lang="en-US" sz="1400" dirty="0" smtClean="0">
                <a:solidFill>
                  <a:schemeClr val="accent2">
                    <a:lumMod val="75000"/>
                  </a:schemeClr>
                </a:solidFill>
              </a:rPr>
              <a:t>Competitive Advantage</a:t>
            </a:r>
            <a:r>
              <a:rPr lang="en-US" sz="1400" dirty="0" smtClean="0">
                <a:solidFill>
                  <a:schemeClr val="tx1">
                    <a:lumMod val="95000"/>
                    <a:lumOff val="5000"/>
                  </a:schemeClr>
                </a:solidFill>
              </a:rPr>
              <a:t/>
            </a:r>
            <a:br>
              <a:rPr lang="en-US" sz="1400" dirty="0" smtClean="0">
                <a:solidFill>
                  <a:schemeClr val="tx1">
                    <a:lumMod val="95000"/>
                    <a:lumOff val="5000"/>
                  </a:schemeClr>
                </a:solidFill>
              </a:rPr>
            </a:br>
            <a:r>
              <a:rPr lang="en-US" sz="900" dirty="0" smtClean="0">
                <a:solidFill>
                  <a:schemeClr val="tx1">
                    <a:lumMod val="95000"/>
                    <a:lumOff val="5000"/>
                  </a:schemeClr>
                </a:solidFill>
              </a:rPr>
              <a:t>Why would customer buy yours instead?</a:t>
            </a:r>
            <a:endParaRPr lang="en-US" sz="900" dirty="0">
              <a:solidFill>
                <a:schemeClr val="tx1">
                  <a:lumMod val="95000"/>
                  <a:lumOff val="5000"/>
                </a:schemeClr>
              </a:solidFill>
            </a:endParaRPr>
          </a:p>
        </p:txBody>
      </p:sp>
      <p:sp>
        <p:nvSpPr>
          <p:cNvPr id="24" name="Oval 23"/>
          <p:cNvSpPr/>
          <p:nvPr/>
        </p:nvSpPr>
        <p:spPr>
          <a:xfrm>
            <a:off x="2686050" y="4295775"/>
            <a:ext cx="285750" cy="285750"/>
          </a:xfrm>
          <a:prstGeom prst="ellipse">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solidFill>
                <a:schemeClr val="bg1"/>
              </a:solidFill>
            </a:endParaRPr>
          </a:p>
        </p:txBody>
      </p:sp>
      <p:sp>
        <p:nvSpPr>
          <p:cNvPr id="25" name="TextBox 24"/>
          <p:cNvSpPr txBox="1"/>
          <p:nvPr/>
        </p:nvSpPr>
        <p:spPr>
          <a:xfrm>
            <a:off x="2686050" y="4286250"/>
            <a:ext cx="276038" cy="307777"/>
          </a:xfrm>
          <a:prstGeom prst="rect">
            <a:avLst/>
          </a:prstGeom>
          <a:noFill/>
        </p:spPr>
        <p:txBody>
          <a:bodyPr wrap="none" rtlCol="0">
            <a:spAutoFit/>
          </a:bodyPr>
          <a:lstStyle/>
          <a:p>
            <a:r>
              <a:rPr lang="en-US" sz="1400" b="1" dirty="0">
                <a:solidFill>
                  <a:schemeClr val="bg1"/>
                </a:solidFill>
              </a:rPr>
              <a:t>4</a:t>
            </a:r>
          </a:p>
        </p:txBody>
      </p:sp>
      <p:sp>
        <p:nvSpPr>
          <p:cNvPr id="26" name="TextBox 25"/>
          <p:cNvSpPr txBox="1"/>
          <p:nvPr/>
        </p:nvSpPr>
        <p:spPr>
          <a:xfrm>
            <a:off x="-57150" y="4286250"/>
            <a:ext cx="2303836" cy="446276"/>
          </a:xfrm>
          <a:prstGeom prst="rect">
            <a:avLst/>
          </a:prstGeom>
          <a:noFill/>
        </p:spPr>
        <p:txBody>
          <a:bodyPr wrap="none" rtlCol="0">
            <a:spAutoFit/>
          </a:bodyPr>
          <a:lstStyle/>
          <a:p>
            <a:r>
              <a:rPr lang="en-US" sz="1400" dirty="0" smtClean="0">
                <a:solidFill>
                  <a:schemeClr val="accent2">
                    <a:lumMod val="75000"/>
                  </a:schemeClr>
                </a:solidFill>
              </a:rPr>
              <a:t>Risks &amp; Challenges</a:t>
            </a:r>
            <a:r>
              <a:rPr lang="en-US" sz="1400" dirty="0" smtClean="0">
                <a:solidFill>
                  <a:schemeClr val="tx1">
                    <a:lumMod val="95000"/>
                    <a:lumOff val="5000"/>
                  </a:schemeClr>
                </a:solidFill>
              </a:rPr>
              <a:t/>
            </a:r>
            <a:br>
              <a:rPr lang="en-US" sz="1400" dirty="0" smtClean="0">
                <a:solidFill>
                  <a:schemeClr val="tx1">
                    <a:lumMod val="95000"/>
                    <a:lumOff val="5000"/>
                  </a:schemeClr>
                </a:solidFill>
              </a:rPr>
            </a:br>
            <a:r>
              <a:rPr lang="en-US" sz="900" dirty="0" smtClean="0">
                <a:solidFill>
                  <a:schemeClr val="tx1">
                    <a:lumMod val="95000"/>
                    <a:lumOff val="5000"/>
                  </a:schemeClr>
                </a:solidFill>
              </a:rPr>
              <a:t>What obstacles or hurdles do you anticipate?</a:t>
            </a:r>
            <a:endParaRPr lang="en-US" sz="900" dirty="0">
              <a:solidFill>
                <a:schemeClr val="tx1">
                  <a:lumMod val="95000"/>
                  <a:lumOff val="5000"/>
                </a:schemeClr>
              </a:solidFill>
            </a:endParaRPr>
          </a:p>
        </p:txBody>
      </p:sp>
      <p:sp>
        <p:nvSpPr>
          <p:cNvPr id="27" name="Oval 26"/>
          <p:cNvSpPr/>
          <p:nvPr/>
        </p:nvSpPr>
        <p:spPr>
          <a:xfrm>
            <a:off x="5781675" y="304800"/>
            <a:ext cx="285750" cy="285750"/>
          </a:xfrm>
          <a:prstGeom prst="ellipse">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solidFill>
                <a:schemeClr val="bg1"/>
              </a:solidFill>
            </a:endParaRPr>
          </a:p>
        </p:txBody>
      </p:sp>
      <p:sp>
        <p:nvSpPr>
          <p:cNvPr id="28" name="TextBox 27"/>
          <p:cNvSpPr txBox="1"/>
          <p:nvPr/>
        </p:nvSpPr>
        <p:spPr>
          <a:xfrm>
            <a:off x="5781675" y="304800"/>
            <a:ext cx="276038" cy="307777"/>
          </a:xfrm>
          <a:prstGeom prst="rect">
            <a:avLst/>
          </a:prstGeom>
          <a:noFill/>
        </p:spPr>
        <p:txBody>
          <a:bodyPr wrap="none" rtlCol="0">
            <a:spAutoFit/>
          </a:bodyPr>
          <a:lstStyle/>
          <a:p>
            <a:r>
              <a:rPr lang="en-US" sz="1400" b="1" dirty="0">
                <a:solidFill>
                  <a:schemeClr val="bg1"/>
                </a:solidFill>
              </a:rPr>
              <a:t>5</a:t>
            </a:r>
          </a:p>
        </p:txBody>
      </p:sp>
      <p:sp>
        <p:nvSpPr>
          <p:cNvPr id="29" name="TextBox 28"/>
          <p:cNvSpPr txBox="1"/>
          <p:nvPr/>
        </p:nvSpPr>
        <p:spPr>
          <a:xfrm>
            <a:off x="3038475" y="276225"/>
            <a:ext cx="2375330" cy="446276"/>
          </a:xfrm>
          <a:prstGeom prst="rect">
            <a:avLst/>
          </a:prstGeom>
          <a:noFill/>
        </p:spPr>
        <p:txBody>
          <a:bodyPr wrap="none" rtlCol="0">
            <a:spAutoFit/>
          </a:bodyPr>
          <a:lstStyle/>
          <a:p>
            <a:r>
              <a:rPr lang="en-US" sz="1400" dirty="0" smtClean="0">
                <a:solidFill>
                  <a:schemeClr val="accent4">
                    <a:lumMod val="75000"/>
                  </a:schemeClr>
                </a:solidFill>
              </a:rPr>
              <a:t>Ideal Customer/Business Type</a:t>
            </a:r>
            <a:r>
              <a:rPr lang="en-US" sz="1400" dirty="0" smtClean="0">
                <a:solidFill>
                  <a:schemeClr val="tx1">
                    <a:lumMod val="95000"/>
                    <a:lumOff val="5000"/>
                  </a:schemeClr>
                </a:solidFill>
              </a:rPr>
              <a:t/>
            </a:r>
            <a:br>
              <a:rPr lang="en-US" sz="1400" dirty="0" smtClean="0">
                <a:solidFill>
                  <a:schemeClr val="tx1">
                    <a:lumMod val="95000"/>
                    <a:lumOff val="5000"/>
                  </a:schemeClr>
                </a:solidFill>
              </a:rPr>
            </a:br>
            <a:r>
              <a:rPr lang="en-US" sz="900" dirty="0" smtClean="0">
                <a:solidFill>
                  <a:schemeClr val="tx1">
                    <a:lumMod val="95000"/>
                    <a:lumOff val="5000"/>
                  </a:schemeClr>
                </a:solidFill>
              </a:rPr>
              <a:t>What characteristics do your customers share?</a:t>
            </a:r>
            <a:endParaRPr lang="en-US" sz="900" dirty="0">
              <a:solidFill>
                <a:schemeClr val="tx1">
                  <a:lumMod val="95000"/>
                  <a:lumOff val="5000"/>
                </a:schemeClr>
              </a:solidFill>
            </a:endParaRPr>
          </a:p>
        </p:txBody>
      </p:sp>
      <p:sp>
        <p:nvSpPr>
          <p:cNvPr id="30" name="Oval 29"/>
          <p:cNvSpPr/>
          <p:nvPr/>
        </p:nvSpPr>
        <p:spPr>
          <a:xfrm>
            <a:off x="5772150" y="1933575"/>
            <a:ext cx="285750" cy="285750"/>
          </a:xfrm>
          <a:prstGeom prst="ellipse">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solidFill>
                <a:schemeClr val="bg1"/>
              </a:solidFill>
            </a:endParaRPr>
          </a:p>
        </p:txBody>
      </p:sp>
      <p:sp>
        <p:nvSpPr>
          <p:cNvPr id="31" name="TextBox 30"/>
          <p:cNvSpPr txBox="1"/>
          <p:nvPr/>
        </p:nvSpPr>
        <p:spPr>
          <a:xfrm>
            <a:off x="5772150" y="1933575"/>
            <a:ext cx="276038" cy="307777"/>
          </a:xfrm>
          <a:prstGeom prst="rect">
            <a:avLst/>
          </a:prstGeom>
          <a:noFill/>
        </p:spPr>
        <p:txBody>
          <a:bodyPr wrap="none" rtlCol="0">
            <a:spAutoFit/>
          </a:bodyPr>
          <a:lstStyle/>
          <a:p>
            <a:r>
              <a:rPr lang="en-US" sz="1400" b="1" dirty="0">
                <a:solidFill>
                  <a:schemeClr val="bg1"/>
                </a:solidFill>
              </a:rPr>
              <a:t>6</a:t>
            </a:r>
          </a:p>
        </p:txBody>
      </p:sp>
      <p:sp>
        <p:nvSpPr>
          <p:cNvPr id="32" name="TextBox 31"/>
          <p:cNvSpPr txBox="1"/>
          <p:nvPr/>
        </p:nvSpPr>
        <p:spPr>
          <a:xfrm>
            <a:off x="3026845" y="1905000"/>
            <a:ext cx="1849955" cy="307777"/>
          </a:xfrm>
          <a:prstGeom prst="rect">
            <a:avLst/>
          </a:prstGeom>
          <a:noFill/>
        </p:spPr>
        <p:txBody>
          <a:bodyPr wrap="square" rtlCol="0">
            <a:spAutoFit/>
          </a:bodyPr>
          <a:lstStyle/>
          <a:p>
            <a:r>
              <a:rPr lang="en-US" sz="1400" dirty="0" smtClean="0">
                <a:solidFill>
                  <a:schemeClr val="accent4">
                    <a:lumMod val="75000"/>
                  </a:schemeClr>
                </a:solidFill>
              </a:rPr>
              <a:t>Your Elevator Speech!</a:t>
            </a:r>
            <a:endParaRPr lang="en-US" sz="900" dirty="0">
              <a:solidFill>
                <a:schemeClr val="accent4">
                  <a:lumMod val="75000"/>
                </a:schemeClr>
              </a:solidFill>
            </a:endParaRPr>
          </a:p>
        </p:txBody>
      </p:sp>
      <p:sp>
        <p:nvSpPr>
          <p:cNvPr id="33" name="Oval 32"/>
          <p:cNvSpPr/>
          <p:nvPr/>
        </p:nvSpPr>
        <p:spPr>
          <a:xfrm>
            <a:off x="5772150" y="2238375"/>
            <a:ext cx="285750" cy="285750"/>
          </a:xfrm>
          <a:prstGeom prst="ellipse">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solidFill>
                <a:schemeClr val="bg1"/>
              </a:solidFill>
            </a:endParaRPr>
          </a:p>
        </p:txBody>
      </p:sp>
      <p:sp>
        <p:nvSpPr>
          <p:cNvPr id="34" name="TextBox 33"/>
          <p:cNvSpPr txBox="1"/>
          <p:nvPr/>
        </p:nvSpPr>
        <p:spPr>
          <a:xfrm>
            <a:off x="5772150" y="2228850"/>
            <a:ext cx="276038" cy="307777"/>
          </a:xfrm>
          <a:prstGeom prst="rect">
            <a:avLst/>
          </a:prstGeom>
          <a:noFill/>
        </p:spPr>
        <p:txBody>
          <a:bodyPr wrap="none" rtlCol="0">
            <a:spAutoFit/>
          </a:bodyPr>
          <a:lstStyle/>
          <a:p>
            <a:r>
              <a:rPr lang="en-US" sz="1400" b="1" dirty="0">
                <a:solidFill>
                  <a:schemeClr val="bg1"/>
                </a:solidFill>
              </a:rPr>
              <a:t>7</a:t>
            </a:r>
          </a:p>
        </p:txBody>
      </p:sp>
      <p:sp>
        <p:nvSpPr>
          <p:cNvPr id="35" name="TextBox 34"/>
          <p:cNvSpPr txBox="1"/>
          <p:nvPr/>
        </p:nvSpPr>
        <p:spPr>
          <a:xfrm>
            <a:off x="3028950" y="2209800"/>
            <a:ext cx="2821606" cy="584775"/>
          </a:xfrm>
          <a:prstGeom prst="rect">
            <a:avLst/>
          </a:prstGeom>
          <a:noFill/>
        </p:spPr>
        <p:txBody>
          <a:bodyPr wrap="none" rtlCol="0">
            <a:spAutoFit/>
          </a:bodyPr>
          <a:lstStyle/>
          <a:p>
            <a:r>
              <a:rPr lang="en-US" sz="1400" dirty="0" smtClean="0">
                <a:solidFill>
                  <a:schemeClr val="accent4">
                    <a:lumMod val="75000"/>
                  </a:schemeClr>
                </a:solidFill>
              </a:rPr>
              <a:t>Marketing Plan</a:t>
            </a:r>
          </a:p>
          <a:p>
            <a:r>
              <a:rPr lang="en-US" sz="900" dirty="0" smtClean="0">
                <a:solidFill>
                  <a:schemeClr val="tx1">
                    <a:lumMod val="95000"/>
                    <a:lumOff val="5000"/>
                  </a:schemeClr>
                </a:solidFill>
              </a:rPr>
              <a:t>How will you reach your customers? How will you test</a:t>
            </a:r>
            <a:br>
              <a:rPr lang="en-US" sz="900" dirty="0" smtClean="0">
                <a:solidFill>
                  <a:schemeClr val="tx1">
                    <a:lumMod val="95000"/>
                    <a:lumOff val="5000"/>
                  </a:schemeClr>
                </a:solidFill>
              </a:rPr>
            </a:br>
            <a:r>
              <a:rPr lang="en-US" sz="900" dirty="0" smtClean="0">
                <a:solidFill>
                  <a:schemeClr val="tx1">
                    <a:lumMod val="95000"/>
                    <a:lumOff val="5000"/>
                  </a:schemeClr>
                </a:solidFill>
              </a:rPr>
              <a:t>the market?</a:t>
            </a:r>
            <a:endParaRPr lang="en-US" sz="900" dirty="0">
              <a:solidFill>
                <a:schemeClr val="tx1">
                  <a:lumMod val="95000"/>
                  <a:lumOff val="5000"/>
                </a:schemeClr>
              </a:solidFill>
            </a:endParaRPr>
          </a:p>
        </p:txBody>
      </p:sp>
      <p:sp>
        <p:nvSpPr>
          <p:cNvPr id="36" name="Oval 35"/>
          <p:cNvSpPr/>
          <p:nvPr/>
        </p:nvSpPr>
        <p:spPr>
          <a:xfrm>
            <a:off x="5772150" y="4495800"/>
            <a:ext cx="285750" cy="285750"/>
          </a:xfrm>
          <a:prstGeom prst="ellipse">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solidFill>
                <a:schemeClr val="bg1"/>
              </a:solidFill>
            </a:endParaRPr>
          </a:p>
        </p:txBody>
      </p:sp>
      <p:sp>
        <p:nvSpPr>
          <p:cNvPr id="37" name="TextBox 36"/>
          <p:cNvSpPr txBox="1"/>
          <p:nvPr/>
        </p:nvSpPr>
        <p:spPr>
          <a:xfrm>
            <a:off x="5772150" y="4486275"/>
            <a:ext cx="276038" cy="307777"/>
          </a:xfrm>
          <a:prstGeom prst="rect">
            <a:avLst/>
          </a:prstGeom>
          <a:noFill/>
        </p:spPr>
        <p:txBody>
          <a:bodyPr wrap="none" rtlCol="0">
            <a:spAutoFit/>
          </a:bodyPr>
          <a:lstStyle/>
          <a:p>
            <a:r>
              <a:rPr lang="en-US" sz="1400" b="1" dirty="0">
                <a:solidFill>
                  <a:schemeClr val="bg1"/>
                </a:solidFill>
              </a:rPr>
              <a:t>8</a:t>
            </a:r>
          </a:p>
        </p:txBody>
      </p:sp>
      <p:sp>
        <p:nvSpPr>
          <p:cNvPr id="38" name="TextBox 37"/>
          <p:cNvSpPr txBox="1"/>
          <p:nvPr/>
        </p:nvSpPr>
        <p:spPr>
          <a:xfrm>
            <a:off x="3028950" y="4467225"/>
            <a:ext cx="2762295" cy="446276"/>
          </a:xfrm>
          <a:prstGeom prst="rect">
            <a:avLst/>
          </a:prstGeom>
          <a:noFill/>
        </p:spPr>
        <p:txBody>
          <a:bodyPr wrap="none" rtlCol="0">
            <a:spAutoFit/>
          </a:bodyPr>
          <a:lstStyle/>
          <a:p>
            <a:r>
              <a:rPr lang="en-US" sz="1400" dirty="0" smtClean="0">
                <a:solidFill>
                  <a:schemeClr val="accent4">
                    <a:lumMod val="75000"/>
                  </a:schemeClr>
                </a:solidFill>
              </a:rPr>
              <a:t>Customer Retention</a:t>
            </a:r>
            <a:r>
              <a:rPr lang="en-US" sz="1400" dirty="0" smtClean="0">
                <a:solidFill>
                  <a:schemeClr val="tx1">
                    <a:lumMod val="95000"/>
                    <a:lumOff val="5000"/>
                  </a:schemeClr>
                </a:solidFill>
              </a:rPr>
              <a:t/>
            </a:r>
            <a:br>
              <a:rPr lang="en-US" sz="1400" dirty="0" smtClean="0">
                <a:solidFill>
                  <a:schemeClr val="tx1">
                    <a:lumMod val="95000"/>
                    <a:lumOff val="5000"/>
                  </a:schemeClr>
                </a:solidFill>
              </a:rPr>
            </a:br>
            <a:r>
              <a:rPr lang="en-US" sz="900" dirty="0" smtClean="0">
                <a:solidFill>
                  <a:schemeClr val="tx1">
                    <a:lumMod val="95000"/>
                    <a:lumOff val="5000"/>
                  </a:schemeClr>
                </a:solidFill>
              </a:rPr>
              <a:t>How will you collect customer info and build loyalty?</a:t>
            </a:r>
            <a:endParaRPr lang="en-US" sz="900" dirty="0">
              <a:solidFill>
                <a:schemeClr val="tx1">
                  <a:lumMod val="95000"/>
                  <a:lumOff val="5000"/>
                </a:schemeClr>
              </a:solidFill>
            </a:endParaRPr>
          </a:p>
        </p:txBody>
      </p:sp>
      <p:sp>
        <p:nvSpPr>
          <p:cNvPr id="39" name="Oval 38"/>
          <p:cNvSpPr/>
          <p:nvPr/>
        </p:nvSpPr>
        <p:spPr>
          <a:xfrm>
            <a:off x="8858250" y="304800"/>
            <a:ext cx="285750" cy="285750"/>
          </a:xfrm>
          <a:prstGeom prst="ellipse">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solidFill>
                <a:schemeClr val="bg1"/>
              </a:solidFill>
            </a:endParaRPr>
          </a:p>
        </p:txBody>
      </p:sp>
      <p:sp>
        <p:nvSpPr>
          <p:cNvPr id="40" name="TextBox 39"/>
          <p:cNvSpPr txBox="1"/>
          <p:nvPr/>
        </p:nvSpPr>
        <p:spPr>
          <a:xfrm>
            <a:off x="8858250" y="295275"/>
            <a:ext cx="276038" cy="307777"/>
          </a:xfrm>
          <a:prstGeom prst="rect">
            <a:avLst/>
          </a:prstGeom>
          <a:noFill/>
        </p:spPr>
        <p:txBody>
          <a:bodyPr wrap="none" rtlCol="0">
            <a:spAutoFit/>
          </a:bodyPr>
          <a:lstStyle/>
          <a:p>
            <a:r>
              <a:rPr lang="en-US" sz="1400" b="1" dirty="0">
                <a:solidFill>
                  <a:schemeClr val="bg1"/>
                </a:solidFill>
              </a:rPr>
              <a:t>9</a:t>
            </a:r>
          </a:p>
        </p:txBody>
      </p:sp>
      <p:sp>
        <p:nvSpPr>
          <p:cNvPr id="41" name="TextBox 40"/>
          <p:cNvSpPr txBox="1"/>
          <p:nvPr/>
        </p:nvSpPr>
        <p:spPr>
          <a:xfrm>
            <a:off x="6115050" y="276225"/>
            <a:ext cx="2792752" cy="446276"/>
          </a:xfrm>
          <a:prstGeom prst="rect">
            <a:avLst/>
          </a:prstGeom>
          <a:noFill/>
        </p:spPr>
        <p:txBody>
          <a:bodyPr wrap="none" rtlCol="0">
            <a:spAutoFit/>
          </a:bodyPr>
          <a:lstStyle/>
          <a:p>
            <a:r>
              <a:rPr lang="en-US" sz="1400" dirty="0" smtClean="0">
                <a:solidFill>
                  <a:schemeClr val="accent3">
                    <a:lumMod val="50000"/>
                  </a:schemeClr>
                </a:solidFill>
              </a:rPr>
              <a:t>Costs</a:t>
            </a:r>
            <a:r>
              <a:rPr lang="en-US" sz="1400" dirty="0" smtClean="0">
                <a:solidFill>
                  <a:schemeClr val="tx1">
                    <a:lumMod val="95000"/>
                    <a:lumOff val="5000"/>
                  </a:schemeClr>
                </a:solidFill>
              </a:rPr>
              <a:t/>
            </a:r>
            <a:br>
              <a:rPr lang="en-US" sz="1400" dirty="0" smtClean="0">
                <a:solidFill>
                  <a:schemeClr val="tx1">
                    <a:lumMod val="95000"/>
                    <a:lumOff val="5000"/>
                  </a:schemeClr>
                </a:solidFill>
              </a:rPr>
            </a:br>
            <a:r>
              <a:rPr lang="en-US" sz="900" dirty="0" smtClean="0">
                <a:solidFill>
                  <a:schemeClr val="tx1">
                    <a:lumMod val="95000"/>
                    <a:lumOff val="5000"/>
                  </a:schemeClr>
                </a:solidFill>
              </a:rPr>
              <a:t>What are your major start-up, fixed, and variable costs?</a:t>
            </a:r>
            <a:endParaRPr lang="en-US" sz="900" dirty="0">
              <a:solidFill>
                <a:schemeClr val="tx1">
                  <a:lumMod val="95000"/>
                  <a:lumOff val="5000"/>
                </a:schemeClr>
              </a:solidFill>
            </a:endParaRPr>
          </a:p>
        </p:txBody>
      </p:sp>
      <p:sp>
        <p:nvSpPr>
          <p:cNvPr id="42" name="Oval 41"/>
          <p:cNvSpPr/>
          <p:nvPr/>
        </p:nvSpPr>
        <p:spPr>
          <a:xfrm>
            <a:off x="8858250" y="1743075"/>
            <a:ext cx="285750" cy="285750"/>
          </a:xfrm>
          <a:prstGeom prst="ellipse">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solidFill>
                <a:schemeClr val="bg1"/>
              </a:solidFill>
            </a:endParaRPr>
          </a:p>
        </p:txBody>
      </p:sp>
      <p:sp>
        <p:nvSpPr>
          <p:cNvPr id="43" name="TextBox 42"/>
          <p:cNvSpPr txBox="1"/>
          <p:nvPr/>
        </p:nvSpPr>
        <p:spPr>
          <a:xfrm>
            <a:off x="8820150" y="1724025"/>
            <a:ext cx="367408" cy="307777"/>
          </a:xfrm>
          <a:prstGeom prst="rect">
            <a:avLst/>
          </a:prstGeom>
          <a:noFill/>
        </p:spPr>
        <p:txBody>
          <a:bodyPr wrap="none" rtlCol="0">
            <a:spAutoFit/>
          </a:bodyPr>
          <a:lstStyle/>
          <a:p>
            <a:r>
              <a:rPr lang="en-US" sz="1400" b="1" dirty="0" smtClean="0">
                <a:solidFill>
                  <a:schemeClr val="bg1"/>
                </a:solidFill>
              </a:rPr>
              <a:t>10</a:t>
            </a:r>
            <a:endParaRPr lang="en-US" sz="1400" b="1" dirty="0">
              <a:solidFill>
                <a:schemeClr val="bg1"/>
              </a:solidFill>
            </a:endParaRPr>
          </a:p>
        </p:txBody>
      </p:sp>
      <p:sp>
        <p:nvSpPr>
          <p:cNvPr id="44" name="TextBox 43"/>
          <p:cNvSpPr txBox="1"/>
          <p:nvPr/>
        </p:nvSpPr>
        <p:spPr>
          <a:xfrm>
            <a:off x="6115050" y="1704975"/>
            <a:ext cx="3028950" cy="446276"/>
          </a:xfrm>
          <a:prstGeom prst="rect">
            <a:avLst/>
          </a:prstGeom>
          <a:noFill/>
        </p:spPr>
        <p:txBody>
          <a:bodyPr wrap="square" rtlCol="0">
            <a:spAutoFit/>
          </a:bodyPr>
          <a:lstStyle/>
          <a:p>
            <a:r>
              <a:rPr lang="en-US" sz="1400" dirty="0" smtClean="0">
                <a:solidFill>
                  <a:schemeClr val="accent3">
                    <a:lumMod val="50000"/>
                  </a:schemeClr>
                </a:solidFill>
              </a:rPr>
              <a:t>Pricing and Income Projection</a:t>
            </a:r>
            <a:r>
              <a:rPr lang="en-US" sz="1400" dirty="0" smtClean="0">
                <a:solidFill>
                  <a:schemeClr val="tx1">
                    <a:lumMod val="95000"/>
                    <a:lumOff val="5000"/>
                  </a:schemeClr>
                </a:solidFill>
              </a:rPr>
              <a:t/>
            </a:r>
            <a:br>
              <a:rPr lang="en-US" sz="1400" dirty="0" smtClean="0">
                <a:solidFill>
                  <a:schemeClr val="tx1">
                    <a:lumMod val="95000"/>
                    <a:lumOff val="5000"/>
                  </a:schemeClr>
                </a:solidFill>
              </a:rPr>
            </a:br>
            <a:r>
              <a:rPr lang="en-US" sz="900" dirty="0" smtClean="0">
                <a:solidFill>
                  <a:schemeClr val="tx1">
                    <a:lumMod val="95000"/>
                    <a:lumOff val="5000"/>
                  </a:schemeClr>
                </a:solidFill>
              </a:rPr>
              <a:t>What is your pricing plan? What sales do you project?</a:t>
            </a:r>
            <a:endParaRPr lang="en-US" sz="900" dirty="0">
              <a:solidFill>
                <a:schemeClr val="tx1">
                  <a:lumMod val="95000"/>
                  <a:lumOff val="5000"/>
                </a:schemeClr>
              </a:solidFill>
            </a:endParaRPr>
          </a:p>
        </p:txBody>
      </p:sp>
      <p:sp>
        <p:nvSpPr>
          <p:cNvPr id="45" name="Oval 44"/>
          <p:cNvSpPr/>
          <p:nvPr/>
        </p:nvSpPr>
        <p:spPr>
          <a:xfrm>
            <a:off x="8858250" y="3371850"/>
            <a:ext cx="285750" cy="285750"/>
          </a:xfrm>
          <a:prstGeom prst="ellipse">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solidFill>
                <a:schemeClr val="bg1"/>
              </a:solidFill>
            </a:endParaRPr>
          </a:p>
        </p:txBody>
      </p:sp>
      <p:sp>
        <p:nvSpPr>
          <p:cNvPr id="46" name="TextBox 45"/>
          <p:cNvSpPr txBox="1"/>
          <p:nvPr/>
        </p:nvSpPr>
        <p:spPr>
          <a:xfrm>
            <a:off x="8820150" y="3352800"/>
            <a:ext cx="367408" cy="307777"/>
          </a:xfrm>
          <a:prstGeom prst="rect">
            <a:avLst/>
          </a:prstGeom>
          <a:noFill/>
        </p:spPr>
        <p:txBody>
          <a:bodyPr wrap="none" rtlCol="0">
            <a:spAutoFit/>
          </a:bodyPr>
          <a:lstStyle/>
          <a:p>
            <a:r>
              <a:rPr lang="en-US" sz="1400" b="1" dirty="0" smtClean="0">
                <a:solidFill>
                  <a:schemeClr val="bg1"/>
                </a:solidFill>
              </a:rPr>
              <a:t>11</a:t>
            </a:r>
            <a:endParaRPr lang="en-US" sz="1400" b="1" dirty="0">
              <a:solidFill>
                <a:schemeClr val="bg1"/>
              </a:solidFill>
            </a:endParaRPr>
          </a:p>
        </p:txBody>
      </p:sp>
      <p:sp>
        <p:nvSpPr>
          <p:cNvPr id="47" name="TextBox 46"/>
          <p:cNvSpPr txBox="1"/>
          <p:nvPr/>
        </p:nvSpPr>
        <p:spPr>
          <a:xfrm>
            <a:off x="6115050" y="3333750"/>
            <a:ext cx="2486025" cy="584775"/>
          </a:xfrm>
          <a:prstGeom prst="rect">
            <a:avLst/>
          </a:prstGeom>
          <a:noFill/>
        </p:spPr>
        <p:txBody>
          <a:bodyPr wrap="square" rtlCol="0">
            <a:spAutoFit/>
          </a:bodyPr>
          <a:lstStyle/>
          <a:p>
            <a:r>
              <a:rPr lang="en-US" sz="1400" dirty="0" smtClean="0">
                <a:solidFill>
                  <a:schemeClr val="accent3">
                    <a:lumMod val="50000"/>
                  </a:schemeClr>
                </a:solidFill>
              </a:rPr>
              <a:t>Important Relationships</a:t>
            </a:r>
            <a:r>
              <a:rPr lang="en-US" sz="1400" dirty="0" smtClean="0">
                <a:solidFill>
                  <a:schemeClr val="tx1">
                    <a:lumMod val="95000"/>
                    <a:lumOff val="5000"/>
                  </a:schemeClr>
                </a:solidFill>
              </a:rPr>
              <a:t/>
            </a:r>
            <a:br>
              <a:rPr lang="en-US" sz="1400" dirty="0" smtClean="0">
                <a:solidFill>
                  <a:schemeClr val="tx1">
                    <a:lumMod val="95000"/>
                    <a:lumOff val="5000"/>
                  </a:schemeClr>
                </a:solidFill>
              </a:rPr>
            </a:br>
            <a:r>
              <a:rPr lang="en-US" sz="900" dirty="0" smtClean="0">
                <a:solidFill>
                  <a:schemeClr val="tx1">
                    <a:lumMod val="95000"/>
                    <a:lumOff val="5000"/>
                  </a:schemeClr>
                </a:solidFill>
              </a:rPr>
              <a:t>What key business partners does your business depend on?</a:t>
            </a:r>
            <a:endParaRPr lang="en-US" sz="900" dirty="0">
              <a:solidFill>
                <a:schemeClr val="tx1">
                  <a:lumMod val="95000"/>
                  <a:lumOff val="5000"/>
                </a:schemeClr>
              </a:solidFill>
            </a:endParaRPr>
          </a:p>
        </p:txBody>
      </p:sp>
      <p:sp>
        <p:nvSpPr>
          <p:cNvPr id="48" name="Oval 47"/>
          <p:cNvSpPr/>
          <p:nvPr/>
        </p:nvSpPr>
        <p:spPr>
          <a:xfrm>
            <a:off x="8858250" y="4619625"/>
            <a:ext cx="285750" cy="285750"/>
          </a:xfrm>
          <a:prstGeom prst="ellipse">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solidFill>
                <a:schemeClr val="bg1"/>
              </a:solidFill>
            </a:endParaRPr>
          </a:p>
        </p:txBody>
      </p:sp>
      <p:sp>
        <p:nvSpPr>
          <p:cNvPr id="49" name="TextBox 48"/>
          <p:cNvSpPr txBox="1"/>
          <p:nvPr/>
        </p:nvSpPr>
        <p:spPr>
          <a:xfrm>
            <a:off x="8820150" y="4600575"/>
            <a:ext cx="367408" cy="307777"/>
          </a:xfrm>
          <a:prstGeom prst="rect">
            <a:avLst/>
          </a:prstGeom>
          <a:noFill/>
        </p:spPr>
        <p:txBody>
          <a:bodyPr wrap="none" rtlCol="0">
            <a:spAutoFit/>
          </a:bodyPr>
          <a:lstStyle/>
          <a:p>
            <a:r>
              <a:rPr lang="en-US" sz="1400" b="1" dirty="0" smtClean="0">
                <a:solidFill>
                  <a:schemeClr val="bg1"/>
                </a:solidFill>
              </a:rPr>
              <a:t>12</a:t>
            </a:r>
            <a:endParaRPr lang="en-US" sz="1400" b="1" dirty="0">
              <a:solidFill>
                <a:schemeClr val="bg1"/>
              </a:solidFill>
            </a:endParaRPr>
          </a:p>
        </p:txBody>
      </p:sp>
      <p:sp>
        <p:nvSpPr>
          <p:cNvPr id="50" name="TextBox 49"/>
          <p:cNvSpPr txBox="1"/>
          <p:nvPr/>
        </p:nvSpPr>
        <p:spPr>
          <a:xfrm>
            <a:off x="6115050" y="4581525"/>
            <a:ext cx="2696572" cy="446276"/>
          </a:xfrm>
          <a:prstGeom prst="rect">
            <a:avLst/>
          </a:prstGeom>
          <a:noFill/>
        </p:spPr>
        <p:txBody>
          <a:bodyPr wrap="none" rtlCol="0">
            <a:spAutoFit/>
          </a:bodyPr>
          <a:lstStyle/>
          <a:p>
            <a:r>
              <a:rPr lang="en-US" sz="1400" dirty="0" smtClean="0">
                <a:solidFill>
                  <a:schemeClr val="accent3">
                    <a:lumMod val="50000"/>
                  </a:schemeClr>
                </a:solidFill>
              </a:rPr>
              <a:t>Measurements</a:t>
            </a:r>
            <a:r>
              <a:rPr lang="en-US" sz="1400" dirty="0" smtClean="0">
                <a:solidFill>
                  <a:schemeClr val="tx1">
                    <a:lumMod val="95000"/>
                    <a:lumOff val="5000"/>
                  </a:schemeClr>
                </a:solidFill>
              </a:rPr>
              <a:t/>
            </a:r>
            <a:br>
              <a:rPr lang="en-US" sz="1400" dirty="0" smtClean="0">
                <a:solidFill>
                  <a:schemeClr val="tx1">
                    <a:lumMod val="95000"/>
                    <a:lumOff val="5000"/>
                  </a:schemeClr>
                </a:solidFill>
              </a:rPr>
            </a:br>
            <a:r>
              <a:rPr lang="en-US" sz="900" dirty="0" smtClean="0">
                <a:solidFill>
                  <a:schemeClr val="tx1">
                    <a:lumMod val="95000"/>
                    <a:lumOff val="5000"/>
                  </a:schemeClr>
                </a:solidFill>
              </a:rPr>
              <a:t>How will you quantify whether the business is viable?</a:t>
            </a:r>
            <a:endParaRPr lang="en-US" sz="900" dirty="0">
              <a:solidFill>
                <a:schemeClr val="tx1">
                  <a:lumMod val="95000"/>
                  <a:lumOff val="5000"/>
                </a:schemeClr>
              </a:solidFill>
            </a:endParaRPr>
          </a:p>
        </p:txBody>
      </p:sp>
      <p:sp>
        <p:nvSpPr>
          <p:cNvPr id="51" name="TextBox 50"/>
          <p:cNvSpPr txBox="1"/>
          <p:nvPr/>
        </p:nvSpPr>
        <p:spPr>
          <a:xfrm>
            <a:off x="-47625" y="6057900"/>
            <a:ext cx="2638864" cy="446276"/>
          </a:xfrm>
          <a:prstGeom prst="rect">
            <a:avLst/>
          </a:prstGeom>
          <a:noFill/>
        </p:spPr>
        <p:txBody>
          <a:bodyPr wrap="none" rtlCol="0">
            <a:spAutoFit/>
          </a:bodyPr>
          <a:lstStyle/>
          <a:p>
            <a:r>
              <a:rPr lang="en-US" sz="1400" dirty="0" smtClean="0">
                <a:solidFill>
                  <a:schemeClr val="bg2">
                    <a:lumMod val="50000"/>
                  </a:schemeClr>
                </a:solidFill>
              </a:rPr>
              <a:t>Key Activities</a:t>
            </a:r>
            <a:r>
              <a:rPr lang="en-US" sz="1400" dirty="0" smtClean="0">
                <a:solidFill>
                  <a:schemeClr val="tx1">
                    <a:lumMod val="95000"/>
                    <a:lumOff val="5000"/>
                  </a:schemeClr>
                </a:solidFill>
              </a:rPr>
              <a:t/>
            </a:r>
            <a:br>
              <a:rPr lang="en-US" sz="1400" dirty="0" smtClean="0">
                <a:solidFill>
                  <a:schemeClr val="tx1">
                    <a:lumMod val="95000"/>
                    <a:lumOff val="5000"/>
                  </a:schemeClr>
                </a:solidFill>
              </a:rPr>
            </a:br>
            <a:r>
              <a:rPr lang="en-US" sz="900" dirty="0" smtClean="0">
                <a:solidFill>
                  <a:schemeClr val="tx1">
                    <a:lumMod val="95000"/>
                    <a:lumOff val="5000"/>
                  </a:schemeClr>
                </a:solidFill>
              </a:rPr>
              <a:t>What are the next tasks that need to be carried out?</a:t>
            </a:r>
            <a:endParaRPr lang="en-US" sz="900" dirty="0">
              <a:solidFill>
                <a:schemeClr val="tx1">
                  <a:lumMod val="95000"/>
                  <a:lumOff val="5000"/>
                </a:schemeClr>
              </a:solidFill>
            </a:endParaRPr>
          </a:p>
        </p:txBody>
      </p:sp>
      <p:cxnSp>
        <p:nvCxnSpPr>
          <p:cNvPr id="52" name="Straight Connector 51"/>
          <p:cNvCxnSpPr/>
          <p:nvPr/>
        </p:nvCxnSpPr>
        <p:spPr>
          <a:xfrm>
            <a:off x="0" y="1447800"/>
            <a:ext cx="2971800"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0" y="3057525"/>
            <a:ext cx="2971800"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0" y="4295775"/>
            <a:ext cx="2971800"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095625" y="1933575"/>
            <a:ext cx="2971800" cy="0"/>
          </a:xfrm>
          <a:prstGeom prst="line">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3086100" y="2238375"/>
            <a:ext cx="2971800" cy="0"/>
          </a:xfrm>
          <a:prstGeom prst="line">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086100" y="4495800"/>
            <a:ext cx="2971800" cy="0"/>
          </a:xfrm>
          <a:prstGeom prst="line">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172200" y="1743075"/>
            <a:ext cx="2971800" cy="0"/>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6172200" y="3371850"/>
            <a:ext cx="2971800" cy="0"/>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6172200" y="4619625"/>
            <a:ext cx="2971800" cy="0"/>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62" name="Picture 61" descr="SCORElogo.jpg"/>
          <p:cNvPicPr>
            <a:picLocks noChangeAspect="1"/>
          </p:cNvPicPr>
          <p:nvPr/>
        </p:nvPicPr>
        <p:blipFill>
          <a:blip r:embed="rId2" cstate="print"/>
          <a:stretch>
            <a:fillRect/>
          </a:stretch>
        </p:blipFill>
        <p:spPr>
          <a:xfrm>
            <a:off x="7291135" y="6400800"/>
            <a:ext cx="1852865" cy="457200"/>
          </a:xfrm>
          <a:prstGeom prst="rect">
            <a:avLst/>
          </a:prstGeom>
        </p:spPr>
      </p:pic>
      <p:sp>
        <p:nvSpPr>
          <p:cNvPr id="63" name="TextBox 62"/>
          <p:cNvSpPr txBox="1"/>
          <p:nvPr/>
        </p:nvSpPr>
        <p:spPr>
          <a:xfrm>
            <a:off x="7086601" y="6169223"/>
            <a:ext cx="2133599" cy="307777"/>
          </a:xfrm>
          <a:prstGeom prst="rect">
            <a:avLst/>
          </a:prstGeom>
          <a:noFill/>
        </p:spPr>
        <p:txBody>
          <a:bodyPr wrap="square" rtlCol="0">
            <a:spAutoFit/>
          </a:bodyPr>
          <a:lstStyle/>
          <a:p>
            <a:pPr algn="r"/>
            <a:r>
              <a:rPr lang="en-US" sz="1400" b="1" dirty="0" err="1" smtClean="0">
                <a:solidFill>
                  <a:srgbClr val="0F74CA"/>
                </a:solidFill>
              </a:rPr>
              <a:t>GreaterAiken.SCORE.org</a:t>
            </a:r>
            <a:endParaRPr lang="en-US" sz="1400" b="1" dirty="0" smtClean="0">
              <a:solidFill>
                <a:srgbClr val="0F74CA"/>
              </a:solidFill>
            </a:endParaRPr>
          </a:p>
        </p:txBody>
      </p:sp>
      <p:sp>
        <p:nvSpPr>
          <p:cNvPr id="64" name="TextBox 63"/>
          <p:cNvSpPr txBox="1"/>
          <p:nvPr/>
        </p:nvSpPr>
        <p:spPr>
          <a:xfrm>
            <a:off x="7391400" y="6019800"/>
            <a:ext cx="1580882" cy="261610"/>
          </a:xfrm>
          <a:prstGeom prst="rect">
            <a:avLst/>
          </a:prstGeom>
          <a:noFill/>
        </p:spPr>
        <p:txBody>
          <a:bodyPr wrap="none" rtlCol="0">
            <a:spAutoFit/>
          </a:bodyPr>
          <a:lstStyle/>
          <a:p>
            <a:r>
              <a:rPr lang="en-US" sz="1100" dirty="0" smtClean="0">
                <a:solidFill>
                  <a:srgbClr val="0F74CA"/>
                </a:solidFill>
              </a:rPr>
              <a:t>One Page Plan Template</a:t>
            </a:r>
            <a:endParaRPr lang="en-US" sz="1100" dirty="0">
              <a:solidFill>
                <a:srgbClr val="0F74CA"/>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200400"/>
            <a:ext cx="7162800" cy="3276600"/>
          </a:xfrm>
        </p:spPr>
        <p:txBody>
          <a:bodyPr>
            <a:noAutofit/>
          </a:bodyPr>
          <a:lstStyle/>
          <a:p>
            <a:pPr marL="452627" indent="-452627" algn="ctr" defTabSz="452627">
              <a:lnSpc>
                <a:spcPts val="3200"/>
              </a:lnSpc>
              <a:spcBef>
                <a:spcPts val="1800"/>
              </a:spcBef>
              <a:buSzPct val="100000"/>
              <a:buNone/>
              <a:defRPr sz="3500"/>
            </a:pPr>
            <a:r>
              <a:rPr lang="en-US" sz="3000" dirty="0" smtClean="0"/>
              <a:t>determine your product-related </a:t>
            </a:r>
            <a:r>
              <a:rPr lang="en-US" b="1" i="1" dirty="0" smtClean="0">
                <a:solidFill>
                  <a:schemeClr val="accent3">
                    <a:lumMod val="75000"/>
                  </a:schemeClr>
                </a:solidFill>
              </a:rPr>
              <a:t>cost</a:t>
            </a:r>
            <a:endParaRPr lang="en-US" sz="3000" b="1" i="1" dirty="0" smtClean="0">
              <a:solidFill>
                <a:schemeClr val="accent3">
                  <a:lumMod val="75000"/>
                </a:schemeClr>
              </a:solidFill>
            </a:endParaRPr>
          </a:p>
          <a:p>
            <a:pPr marL="452627" indent="-452627" algn="ctr" defTabSz="452627">
              <a:lnSpc>
                <a:spcPts val="3200"/>
              </a:lnSpc>
              <a:spcBef>
                <a:spcPts val="1800"/>
              </a:spcBef>
              <a:buSzPct val="100000"/>
              <a:buNone/>
              <a:defRPr sz="3500"/>
            </a:pPr>
            <a:r>
              <a:rPr lang="en-US" sz="3000" dirty="0" smtClean="0"/>
              <a:t>add % for </a:t>
            </a:r>
            <a:r>
              <a:rPr lang="en-US" b="1" i="1" dirty="0" smtClean="0">
                <a:solidFill>
                  <a:schemeClr val="accent3">
                    <a:lumMod val="75000"/>
                  </a:schemeClr>
                </a:solidFill>
              </a:rPr>
              <a:t>overhead</a:t>
            </a:r>
            <a:r>
              <a:rPr lang="en-US" sz="3000" dirty="0" smtClean="0"/>
              <a:t> (fixed) costs</a:t>
            </a:r>
          </a:p>
          <a:p>
            <a:pPr marL="452627" indent="-452627" algn="ctr" defTabSz="452627">
              <a:lnSpc>
                <a:spcPts val="3200"/>
              </a:lnSpc>
              <a:spcBef>
                <a:spcPts val="1800"/>
              </a:spcBef>
              <a:buSzPct val="100000"/>
              <a:buNone/>
              <a:defRPr sz="3500"/>
            </a:pPr>
            <a:r>
              <a:rPr lang="en-US" sz="3000" dirty="0" smtClean="0"/>
              <a:t>add % for </a:t>
            </a:r>
            <a:r>
              <a:rPr lang="en-US" b="1" i="1" dirty="0" smtClean="0">
                <a:solidFill>
                  <a:schemeClr val="accent3">
                    <a:lumMod val="75000"/>
                  </a:schemeClr>
                </a:solidFill>
              </a:rPr>
              <a:t>profit</a:t>
            </a:r>
            <a:endParaRPr lang="en-US" sz="3000" b="1" i="1" dirty="0" smtClean="0">
              <a:solidFill>
                <a:schemeClr val="accent3">
                  <a:lumMod val="75000"/>
                </a:schemeClr>
              </a:solidFill>
            </a:endParaRPr>
          </a:p>
          <a:p>
            <a:pPr marL="452627" indent="-452627" algn="ctr" defTabSz="452627">
              <a:lnSpc>
                <a:spcPts val="3200"/>
              </a:lnSpc>
              <a:spcBef>
                <a:spcPts val="1800"/>
              </a:spcBef>
              <a:buSzPct val="100000"/>
              <a:buNone/>
              <a:defRPr sz="3500"/>
            </a:pPr>
            <a:r>
              <a:rPr lang="en-US" sz="3000" dirty="0" smtClean="0"/>
              <a:t>how does it </a:t>
            </a:r>
            <a:r>
              <a:rPr lang="en-US" b="1" i="1" dirty="0" smtClean="0">
                <a:solidFill>
                  <a:schemeClr val="accent3">
                    <a:lumMod val="75000"/>
                  </a:schemeClr>
                </a:solidFill>
              </a:rPr>
              <a:t>compare</a:t>
            </a:r>
            <a:r>
              <a:rPr lang="en-US" sz="3000" dirty="0" smtClean="0"/>
              <a:t> with market price?</a:t>
            </a:r>
          </a:p>
        </p:txBody>
      </p:sp>
      <p:sp>
        <p:nvSpPr>
          <p:cNvPr id="13" name="Rectangle 12">
            <a:extLst>
              <a:ext uri="{FF2B5EF4-FFF2-40B4-BE49-F238E27FC236}">
                <a16:creationId xmlns="" xmlns:a16="http://schemas.microsoft.com/office/drawing/2014/main" id="{01AB4158-6347-4C4A-B5C9-7BBD2F70E6AA}"/>
              </a:ext>
            </a:extLst>
          </p:cNvPr>
          <p:cNvSpPr/>
          <p:nvPr/>
        </p:nvSpPr>
        <p:spPr>
          <a:xfrm>
            <a:off x="36851" y="0"/>
            <a:ext cx="9144000" cy="381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 xmlns:a16="http://schemas.microsoft.com/office/drawing/2014/main" id="{CDC0E056-D1C5-4EA3-9F5C-44B61CB60BEF}"/>
              </a:ext>
            </a:extLst>
          </p:cNvPr>
          <p:cNvSpPr txBox="1"/>
          <p:nvPr/>
        </p:nvSpPr>
        <p:spPr>
          <a:xfrm>
            <a:off x="7074718" y="0"/>
            <a:ext cx="1936299" cy="369332"/>
          </a:xfrm>
          <a:prstGeom prst="rect">
            <a:avLst/>
          </a:prstGeom>
          <a:noFill/>
        </p:spPr>
        <p:txBody>
          <a:bodyPr wrap="none" rtlCol="0">
            <a:spAutoFit/>
          </a:bodyPr>
          <a:lstStyle/>
          <a:p>
            <a:pPr algn="r"/>
            <a:r>
              <a:rPr lang="en-US" dirty="0"/>
              <a:t>Business Summary</a:t>
            </a:r>
          </a:p>
        </p:txBody>
      </p:sp>
      <p:sp>
        <p:nvSpPr>
          <p:cNvPr id="15" name="Rectangle 14">
            <a:extLst>
              <a:ext uri="{FF2B5EF4-FFF2-40B4-BE49-F238E27FC236}">
                <a16:creationId xmlns="" xmlns:a16="http://schemas.microsoft.com/office/drawing/2014/main" id="{B9C9DF76-CB67-4211-A58A-87BD4929AECE}"/>
              </a:ext>
            </a:extLst>
          </p:cNvPr>
          <p:cNvSpPr/>
          <p:nvPr/>
        </p:nvSpPr>
        <p:spPr>
          <a:xfrm>
            <a:off x="1249" y="0"/>
            <a:ext cx="4607602" cy="9906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r>
              <a:rPr lang="en-US" sz="3200" b="1" dirty="0" smtClean="0"/>
              <a:t>$$ PROJECTION</a:t>
            </a:r>
            <a:endParaRPr lang="en-US" sz="3200" b="1" dirty="0"/>
          </a:p>
        </p:txBody>
      </p:sp>
      <p:sp>
        <p:nvSpPr>
          <p:cNvPr id="16" name="Rectangle 15">
            <a:extLst>
              <a:ext uri="{FF2B5EF4-FFF2-40B4-BE49-F238E27FC236}">
                <a16:creationId xmlns="" xmlns:a16="http://schemas.microsoft.com/office/drawing/2014/main" id="{C2D27505-2EDE-4C7A-AE24-C359BBC40193}"/>
              </a:ext>
            </a:extLst>
          </p:cNvPr>
          <p:cNvSpPr/>
          <p:nvPr/>
        </p:nvSpPr>
        <p:spPr>
          <a:xfrm>
            <a:off x="4608851" y="0"/>
            <a:ext cx="1905000" cy="9906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17" name="Rectangle 16">
            <a:extLst>
              <a:ext uri="{FF2B5EF4-FFF2-40B4-BE49-F238E27FC236}">
                <a16:creationId xmlns="" xmlns:a16="http://schemas.microsoft.com/office/drawing/2014/main" id="{A9C1B0AC-3788-49DF-8C12-BF38B9D184EA}"/>
              </a:ext>
            </a:extLst>
          </p:cNvPr>
          <p:cNvSpPr/>
          <p:nvPr/>
        </p:nvSpPr>
        <p:spPr>
          <a:xfrm>
            <a:off x="6513851" y="0"/>
            <a:ext cx="1524000" cy="9906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18" name="Rectangle 17">
            <a:extLst>
              <a:ext uri="{FF2B5EF4-FFF2-40B4-BE49-F238E27FC236}">
                <a16:creationId xmlns="" xmlns:a16="http://schemas.microsoft.com/office/drawing/2014/main" id="{D1CFC2E7-C5A5-460F-8556-2CA360F368C5}"/>
              </a:ext>
            </a:extLst>
          </p:cNvPr>
          <p:cNvSpPr/>
          <p:nvPr/>
        </p:nvSpPr>
        <p:spPr>
          <a:xfrm>
            <a:off x="8037851" y="0"/>
            <a:ext cx="1143000" cy="9906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r>
              <a:rPr lang="en-US" sz="3600" b="1" dirty="0" smtClean="0"/>
              <a:t>10</a:t>
            </a:r>
            <a:endParaRPr lang="en-US" sz="3200" b="1" dirty="0"/>
          </a:p>
        </p:txBody>
      </p:sp>
      <p:sp>
        <p:nvSpPr>
          <p:cNvPr id="9" name="Title 1"/>
          <p:cNvSpPr>
            <a:spLocks noGrp="1"/>
          </p:cNvSpPr>
          <p:nvPr>
            <p:ph type="title"/>
          </p:nvPr>
        </p:nvSpPr>
        <p:spPr>
          <a:xfrm>
            <a:off x="457200" y="1066800"/>
            <a:ext cx="8229600" cy="1143000"/>
          </a:xfrm>
        </p:spPr>
        <p:txBody>
          <a:bodyPr>
            <a:normAutofit/>
          </a:bodyPr>
          <a:lstStyle/>
          <a:p>
            <a:pPr algn="l"/>
            <a:r>
              <a:rPr lang="en-US" sz="4000" b="1" dirty="0" smtClean="0"/>
              <a:t>Pricing </a:t>
            </a:r>
            <a:r>
              <a:rPr lang="en-US" sz="3600" dirty="0" smtClean="0"/>
              <a:t>– based on costs</a:t>
            </a:r>
            <a:endParaRPr lang="en-US" sz="4000" dirty="0"/>
          </a:p>
        </p:txBody>
      </p:sp>
      <p:pic>
        <p:nvPicPr>
          <p:cNvPr id="12290" name="Picture 2" descr="Price Tag, Award, Warranty, Trailers, Advertising, Red"/>
          <p:cNvPicPr>
            <a:picLocks noChangeAspect="1" noChangeArrowheads="1"/>
          </p:cNvPicPr>
          <p:nvPr/>
        </p:nvPicPr>
        <p:blipFill>
          <a:blip r:embed="rId2" cstate="print"/>
          <a:srcRect/>
          <a:stretch>
            <a:fillRect/>
          </a:stretch>
        </p:blipFill>
        <p:spPr bwMode="auto">
          <a:xfrm>
            <a:off x="5410200" y="990600"/>
            <a:ext cx="3124200" cy="2190195"/>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09800"/>
            <a:ext cx="8229600" cy="3916363"/>
          </a:xfrm>
        </p:spPr>
        <p:txBody>
          <a:bodyPr>
            <a:noAutofit/>
          </a:bodyPr>
          <a:lstStyle/>
          <a:p>
            <a:pPr marL="452627" indent="-452627" defTabSz="452627">
              <a:lnSpc>
                <a:spcPts val="3200"/>
              </a:lnSpc>
              <a:spcBef>
                <a:spcPts val="1800"/>
              </a:spcBef>
              <a:buSzPct val="100000"/>
              <a:defRPr sz="3500"/>
            </a:pPr>
            <a:r>
              <a:rPr lang="en-US" sz="3000" dirty="0" smtClean="0"/>
              <a:t>sell to consumers</a:t>
            </a:r>
          </a:p>
          <a:p>
            <a:pPr marL="852677" lvl="1" indent="-452627" defTabSz="452627">
              <a:lnSpc>
                <a:spcPts val="3200"/>
              </a:lnSpc>
              <a:spcBef>
                <a:spcPts val="1800"/>
              </a:spcBef>
              <a:buSzPct val="100000"/>
              <a:defRPr sz="3500"/>
            </a:pPr>
            <a:r>
              <a:rPr lang="en-US" sz="2600" dirty="0" smtClean="0"/>
              <a:t>full price</a:t>
            </a:r>
          </a:p>
          <a:p>
            <a:pPr marL="452627" indent="-452627" defTabSz="452627">
              <a:lnSpc>
                <a:spcPts val="3200"/>
              </a:lnSpc>
              <a:spcBef>
                <a:spcPts val="1800"/>
              </a:spcBef>
              <a:buSzPct val="100000"/>
              <a:defRPr sz="3500"/>
            </a:pPr>
            <a:r>
              <a:rPr lang="en-US" sz="3000" dirty="0" smtClean="0"/>
              <a:t>sell to businesses for resale</a:t>
            </a:r>
          </a:p>
          <a:p>
            <a:pPr marL="852677" lvl="1" indent="-452627" defTabSz="452627">
              <a:lnSpc>
                <a:spcPts val="3200"/>
              </a:lnSpc>
              <a:spcBef>
                <a:spcPts val="1800"/>
              </a:spcBef>
              <a:buSzPct val="100000"/>
              <a:defRPr sz="3500"/>
            </a:pPr>
            <a:r>
              <a:rPr lang="en-US" sz="2600" dirty="0" smtClean="0"/>
              <a:t>wholesale pricing</a:t>
            </a:r>
          </a:p>
          <a:p>
            <a:pPr marL="452627" indent="-452627" defTabSz="452627">
              <a:lnSpc>
                <a:spcPts val="3200"/>
              </a:lnSpc>
              <a:spcBef>
                <a:spcPts val="1800"/>
              </a:spcBef>
              <a:buSzPct val="100000"/>
              <a:defRPr sz="3500"/>
            </a:pPr>
            <a:r>
              <a:rPr lang="en-US" sz="3000" dirty="0" smtClean="0"/>
              <a:t>sell through distributors or marketing reps</a:t>
            </a:r>
          </a:p>
          <a:p>
            <a:pPr marL="852677" lvl="1" indent="-452627" defTabSz="452627">
              <a:lnSpc>
                <a:spcPts val="3200"/>
              </a:lnSpc>
              <a:spcBef>
                <a:spcPts val="1800"/>
              </a:spcBef>
              <a:buSzPct val="100000"/>
              <a:defRPr sz="3500"/>
            </a:pPr>
            <a:r>
              <a:rPr lang="en-US" sz="2600" dirty="0" smtClean="0"/>
              <a:t>pay commission on sales</a:t>
            </a:r>
          </a:p>
        </p:txBody>
      </p:sp>
      <p:sp>
        <p:nvSpPr>
          <p:cNvPr id="13" name="Rectangle 12">
            <a:extLst>
              <a:ext uri="{FF2B5EF4-FFF2-40B4-BE49-F238E27FC236}">
                <a16:creationId xmlns="" xmlns:a16="http://schemas.microsoft.com/office/drawing/2014/main" id="{01AB4158-6347-4C4A-B5C9-7BBD2F70E6AA}"/>
              </a:ext>
            </a:extLst>
          </p:cNvPr>
          <p:cNvSpPr/>
          <p:nvPr/>
        </p:nvSpPr>
        <p:spPr>
          <a:xfrm>
            <a:off x="36851" y="0"/>
            <a:ext cx="9144000" cy="381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 xmlns:a16="http://schemas.microsoft.com/office/drawing/2014/main" id="{CDC0E056-D1C5-4EA3-9F5C-44B61CB60BEF}"/>
              </a:ext>
            </a:extLst>
          </p:cNvPr>
          <p:cNvSpPr txBox="1"/>
          <p:nvPr/>
        </p:nvSpPr>
        <p:spPr>
          <a:xfrm>
            <a:off x="7074718" y="0"/>
            <a:ext cx="1936299" cy="369332"/>
          </a:xfrm>
          <a:prstGeom prst="rect">
            <a:avLst/>
          </a:prstGeom>
          <a:noFill/>
        </p:spPr>
        <p:txBody>
          <a:bodyPr wrap="none" rtlCol="0">
            <a:spAutoFit/>
          </a:bodyPr>
          <a:lstStyle/>
          <a:p>
            <a:pPr algn="r"/>
            <a:r>
              <a:rPr lang="en-US" dirty="0"/>
              <a:t>Business Summary</a:t>
            </a:r>
          </a:p>
        </p:txBody>
      </p:sp>
      <p:sp>
        <p:nvSpPr>
          <p:cNvPr id="15" name="Rectangle 14">
            <a:extLst>
              <a:ext uri="{FF2B5EF4-FFF2-40B4-BE49-F238E27FC236}">
                <a16:creationId xmlns="" xmlns:a16="http://schemas.microsoft.com/office/drawing/2014/main" id="{B9C9DF76-CB67-4211-A58A-87BD4929AECE}"/>
              </a:ext>
            </a:extLst>
          </p:cNvPr>
          <p:cNvSpPr/>
          <p:nvPr/>
        </p:nvSpPr>
        <p:spPr>
          <a:xfrm>
            <a:off x="1249" y="0"/>
            <a:ext cx="4607602" cy="9906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r>
              <a:rPr lang="en-US" sz="3200" b="1" dirty="0" smtClean="0"/>
              <a:t>$$ PROJECTION</a:t>
            </a:r>
            <a:endParaRPr lang="en-US" sz="3200" b="1" dirty="0"/>
          </a:p>
        </p:txBody>
      </p:sp>
      <p:sp>
        <p:nvSpPr>
          <p:cNvPr id="16" name="Rectangle 15">
            <a:extLst>
              <a:ext uri="{FF2B5EF4-FFF2-40B4-BE49-F238E27FC236}">
                <a16:creationId xmlns="" xmlns:a16="http://schemas.microsoft.com/office/drawing/2014/main" id="{C2D27505-2EDE-4C7A-AE24-C359BBC40193}"/>
              </a:ext>
            </a:extLst>
          </p:cNvPr>
          <p:cNvSpPr/>
          <p:nvPr/>
        </p:nvSpPr>
        <p:spPr>
          <a:xfrm>
            <a:off x="4608851" y="0"/>
            <a:ext cx="1905000" cy="9906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17" name="Rectangle 16">
            <a:extLst>
              <a:ext uri="{FF2B5EF4-FFF2-40B4-BE49-F238E27FC236}">
                <a16:creationId xmlns="" xmlns:a16="http://schemas.microsoft.com/office/drawing/2014/main" id="{A9C1B0AC-3788-49DF-8C12-BF38B9D184EA}"/>
              </a:ext>
            </a:extLst>
          </p:cNvPr>
          <p:cNvSpPr/>
          <p:nvPr/>
        </p:nvSpPr>
        <p:spPr>
          <a:xfrm>
            <a:off x="6513851" y="0"/>
            <a:ext cx="1524000" cy="9906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18" name="Rectangle 17">
            <a:extLst>
              <a:ext uri="{FF2B5EF4-FFF2-40B4-BE49-F238E27FC236}">
                <a16:creationId xmlns="" xmlns:a16="http://schemas.microsoft.com/office/drawing/2014/main" id="{D1CFC2E7-C5A5-460F-8556-2CA360F368C5}"/>
              </a:ext>
            </a:extLst>
          </p:cNvPr>
          <p:cNvSpPr/>
          <p:nvPr/>
        </p:nvSpPr>
        <p:spPr>
          <a:xfrm>
            <a:off x="8037851" y="0"/>
            <a:ext cx="1143000" cy="9906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r>
              <a:rPr lang="en-US" sz="3600" b="1" dirty="0" smtClean="0"/>
              <a:t>10</a:t>
            </a:r>
            <a:endParaRPr lang="en-US" sz="3200" b="1" dirty="0"/>
          </a:p>
        </p:txBody>
      </p:sp>
      <p:sp>
        <p:nvSpPr>
          <p:cNvPr id="10" name="Title 1"/>
          <p:cNvSpPr txBox="1">
            <a:spLocks/>
          </p:cNvSpPr>
          <p:nvPr/>
        </p:nvSpPr>
        <p:spPr>
          <a:xfrm>
            <a:off x="457200" y="1066800"/>
            <a:ext cx="82296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chemeClr val="tx1"/>
                </a:solidFill>
                <a:effectLst/>
                <a:uLnTx/>
                <a:uFillTx/>
                <a:latin typeface="+mj-lt"/>
                <a:ea typeface="+mj-ea"/>
                <a:cs typeface="+mj-cs"/>
              </a:rPr>
              <a:t>Pricing </a:t>
            </a:r>
            <a:r>
              <a:rPr kumimoji="0" lang="en-US" sz="3600" b="0" i="0" u="none" strike="noStrike" kern="1200" cap="none" spc="0" normalizeH="0" baseline="0" noProof="0" dirty="0" smtClean="0">
                <a:ln>
                  <a:noFill/>
                </a:ln>
                <a:solidFill>
                  <a:schemeClr val="tx1"/>
                </a:solidFill>
                <a:effectLst/>
                <a:uLnTx/>
                <a:uFillTx/>
                <a:latin typeface="+mj-lt"/>
                <a:ea typeface="+mj-ea"/>
                <a:cs typeface="+mj-cs"/>
              </a:rPr>
              <a:t>– sales channels</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362200"/>
            <a:ext cx="7620000" cy="3611563"/>
          </a:xfrm>
        </p:spPr>
        <p:txBody>
          <a:bodyPr>
            <a:noAutofit/>
          </a:bodyPr>
          <a:lstStyle/>
          <a:p>
            <a:pPr marL="452627" indent="-452627" defTabSz="452627">
              <a:spcBef>
                <a:spcPts val="800"/>
              </a:spcBef>
              <a:buSzPct val="100000"/>
              <a:buFont typeface="Arial"/>
              <a:buChar char="•"/>
              <a:defRPr sz="3500"/>
            </a:pPr>
            <a:r>
              <a:rPr lang="en-US" sz="3000" dirty="0" smtClean="0"/>
              <a:t>What sales can you expect when you start?</a:t>
            </a:r>
          </a:p>
          <a:p>
            <a:pPr marL="452627" indent="-452627" defTabSz="452627">
              <a:spcBef>
                <a:spcPts val="800"/>
              </a:spcBef>
              <a:buSzPct val="100000"/>
              <a:buFont typeface="Arial"/>
              <a:buChar char="•"/>
              <a:defRPr sz="3500"/>
            </a:pPr>
            <a:r>
              <a:rPr lang="en-US" sz="3000" dirty="0" smtClean="0"/>
              <a:t>When will you break even?</a:t>
            </a:r>
          </a:p>
          <a:p>
            <a:pPr marL="452627" indent="-452627" defTabSz="452627">
              <a:spcBef>
                <a:spcPts val="800"/>
              </a:spcBef>
              <a:buSzPct val="100000"/>
              <a:buFont typeface="Arial"/>
              <a:buChar char="•"/>
              <a:defRPr sz="3500"/>
            </a:pPr>
            <a:r>
              <a:rPr lang="en-US" sz="3000" dirty="0" smtClean="0"/>
              <a:t>How </a:t>
            </a:r>
            <a:r>
              <a:rPr lang="en-US" sz="3000" dirty="0"/>
              <a:t>much must you sell to make a </a:t>
            </a:r>
            <a:r>
              <a:rPr lang="en-US" sz="3000" dirty="0" smtClean="0"/>
              <a:t>profit?</a:t>
            </a:r>
          </a:p>
          <a:p>
            <a:pPr marL="452627" indent="-452627" defTabSz="452627">
              <a:spcBef>
                <a:spcPts val="800"/>
              </a:spcBef>
              <a:buSzPct val="100000"/>
              <a:buFont typeface="Arial"/>
              <a:buChar char="•"/>
              <a:defRPr sz="3500"/>
            </a:pPr>
            <a:r>
              <a:rPr lang="en-US" sz="3000" dirty="0" smtClean="0"/>
              <a:t>How much must you sell to earn </a:t>
            </a:r>
            <a:r>
              <a:rPr lang="en-US" sz="3000" dirty="0"/>
              <a:t>a </a:t>
            </a:r>
            <a:r>
              <a:rPr lang="en-US" sz="3000" dirty="0" smtClean="0"/>
              <a:t>living?</a:t>
            </a:r>
            <a:endParaRPr lang="en-US" dirty="0"/>
          </a:p>
        </p:txBody>
      </p:sp>
      <p:sp>
        <p:nvSpPr>
          <p:cNvPr id="13" name="Rectangle 12">
            <a:extLst>
              <a:ext uri="{FF2B5EF4-FFF2-40B4-BE49-F238E27FC236}">
                <a16:creationId xmlns="" xmlns:a16="http://schemas.microsoft.com/office/drawing/2014/main" id="{01AB4158-6347-4C4A-B5C9-7BBD2F70E6AA}"/>
              </a:ext>
            </a:extLst>
          </p:cNvPr>
          <p:cNvSpPr/>
          <p:nvPr/>
        </p:nvSpPr>
        <p:spPr>
          <a:xfrm>
            <a:off x="36851" y="0"/>
            <a:ext cx="9144000" cy="381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 xmlns:a16="http://schemas.microsoft.com/office/drawing/2014/main" id="{CDC0E056-D1C5-4EA3-9F5C-44B61CB60BEF}"/>
              </a:ext>
            </a:extLst>
          </p:cNvPr>
          <p:cNvSpPr txBox="1"/>
          <p:nvPr/>
        </p:nvSpPr>
        <p:spPr>
          <a:xfrm>
            <a:off x="7074718" y="0"/>
            <a:ext cx="1936299" cy="369332"/>
          </a:xfrm>
          <a:prstGeom prst="rect">
            <a:avLst/>
          </a:prstGeom>
          <a:noFill/>
        </p:spPr>
        <p:txBody>
          <a:bodyPr wrap="none" rtlCol="0">
            <a:spAutoFit/>
          </a:bodyPr>
          <a:lstStyle/>
          <a:p>
            <a:pPr algn="r"/>
            <a:r>
              <a:rPr lang="en-US" dirty="0"/>
              <a:t>Business Summary</a:t>
            </a:r>
          </a:p>
        </p:txBody>
      </p:sp>
      <p:sp>
        <p:nvSpPr>
          <p:cNvPr id="15" name="Rectangle 14">
            <a:extLst>
              <a:ext uri="{FF2B5EF4-FFF2-40B4-BE49-F238E27FC236}">
                <a16:creationId xmlns="" xmlns:a16="http://schemas.microsoft.com/office/drawing/2014/main" id="{B9C9DF76-CB67-4211-A58A-87BD4929AECE}"/>
              </a:ext>
            </a:extLst>
          </p:cNvPr>
          <p:cNvSpPr/>
          <p:nvPr/>
        </p:nvSpPr>
        <p:spPr>
          <a:xfrm>
            <a:off x="1249" y="0"/>
            <a:ext cx="4607602" cy="9906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r>
              <a:rPr lang="en-US" sz="3200" b="1" dirty="0" smtClean="0"/>
              <a:t>$$ PROJECTION</a:t>
            </a:r>
            <a:endParaRPr lang="en-US" sz="3200" b="1" dirty="0"/>
          </a:p>
        </p:txBody>
      </p:sp>
      <p:sp>
        <p:nvSpPr>
          <p:cNvPr id="16" name="Rectangle 15">
            <a:extLst>
              <a:ext uri="{FF2B5EF4-FFF2-40B4-BE49-F238E27FC236}">
                <a16:creationId xmlns="" xmlns:a16="http://schemas.microsoft.com/office/drawing/2014/main" id="{C2D27505-2EDE-4C7A-AE24-C359BBC40193}"/>
              </a:ext>
            </a:extLst>
          </p:cNvPr>
          <p:cNvSpPr/>
          <p:nvPr/>
        </p:nvSpPr>
        <p:spPr>
          <a:xfrm>
            <a:off x="4608851" y="0"/>
            <a:ext cx="1905000" cy="9906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17" name="Rectangle 16">
            <a:extLst>
              <a:ext uri="{FF2B5EF4-FFF2-40B4-BE49-F238E27FC236}">
                <a16:creationId xmlns="" xmlns:a16="http://schemas.microsoft.com/office/drawing/2014/main" id="{A9C1B0AC-3788-49DF-8C12-BF38B9D184EA}"/>
              </a:ext>
            </a:extLst>
          </p:cNvPr>
          <p:cNvSpPr/>
          <p:nvPr/>
        </p:nvSpPr>
        <p:spPr>
          <a:xfrm>
            <a:off x="6513851" y="0"/>
            <a:ext cx="1524000" cy="9906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18" name="Rectangle 17">
            <a:extLst>
              <a:ext uri="{FF2B5EF4-FFF2-40B4-BE49-F238E27FC236}">
                <a16:creationId xmlns="" xmlns:a16="http://schemas.microsoft.com/office/drawing/2014/main" id="{D1CFC2E7-C5A5-460F-8556-2CA360F368C5}"/>
              </a:ext>
            </a:extLst>
          </p:cNvPr>
          <p:cNvSpPr/>
          <p:nvPr/>
        </p:nvSpPr>
        <p:spPr>
          <a:xfrm>
            <a:off x="8037851" y="0"/>
            <a:ext cx="1143000" cy="9906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r>
              <a:rPr lang="en-US" sz="3600" b="1" dirty="0" smtClean="0"/>
              <a:t>10</a:t>
            </a:r>
            <a:endParaRPr lang="en-US" sz="3200" b="1" dirty="0"/>
          </a:p>
        </p:txBody>
      </p:sp>
      <p:sp>
        <p:nvSpPr>
          <p:cNvPr id="9" name="Title 1"/>
          <p:cNvSpPr>
            <a:spLocks noGrp="1"/>
          </p:cNvSpPr>
          <p:nvPr>
            <p:ph type="title"/>
          </p:nvPr>
        </p:nvSpPr>
        <p:spPr>
          <a:xfrm>
            <a:off x="457200" y="1066800"/>
            <a:ext cx="8229600" cy="1143000"/>
          </a:xfrm>
        </p:spPr>
        <p:txBody>
          <a:bodyPr>
            <a:normAutofit/>
          </a:bodyPr>
          <a:lstStyle/>
          <a:p>
            <a:pPr algn="l"/>
            <a:r>
              <a:rPr lang="en-US" sz="4000" b="1" dirty="0" smtClean="0"/>
              <a:t>Income Projections</a:t>
            </a:r>
            <a:endParaRPr lang="en-US" sz="4000" b="1"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362200"/>
            <a:ext cx="7620000" cy="3611563"/>
          </a:xfrm>
        </p:spPr>
        <p:txBody>
          <a:bodyPr>
            <a:noAutofit/>
          </a:bodyPr>
          <a:lstStyle/>
          <a:p>
            <a:pPr marL="452627" indent="-452627" defTabSz="452627">
              <a:spcBef>
                <a:spcPts val="800"/>
              </a:spcBef>
              <a:buSzPct val="100000"/>
              <a:buFont typeface="Arial"/>
              <a:buChar char="•"/>
              <a:defRPr sz="3500"/>
            </a:pPr>
            <a:r>
              <a:rPr lang="en-US" sz="3000" dirty="0" smtClean="0"/>
              <a:t>Insurance Agent</a:t>
            </a:r>
          </a:p>
          <a:p>
            <a:pPr marL="452627" indent="-452627" defTabSz="452627">
              <a:spcBef>
                <a:spcPts val="800"/>
              </a:spcBef>
              <a:buSzPct val="100000"/>
              <a:buFont typeface="Arial"/>
              <a:buChar char="•"/>
              <a:defRPr sz="3500"/>
            </a:pPr>
            <a:r>
              <a:rPr lang="en-US" sz="3000" dirty="0" smtClean="0"/>
              <a:t>Banker</a:t>
            </a:r>
          </a:p>
          <a:p>
            <a:pPr marL="452627" indent="-452627" defTabSz="452627">
              <a:spcBef>
                <a:spcPts val="800"/>
              </a:spcBef>
              <a:buSzPct val="100000"/>
              <a:buFont typeface="Arial"/>
              <a:buChar char="•"/>
              <a:defRPr sz="3500"/>
            </a:pPr>
            <a:r>
              <a:rPr lang="en-US" sz="3000" dirty="0" smtClean="0"/>
              <a:t>Accountant</a:t>
            </a:r>
          </a:p>
          <a:p>
            <a:pPr marL="452627" indent="-452627" defTabSz="452627">
              <a:spcBef>
                <a:spcPts val="800"/>
              </a:spcBef>
              <a:buSzPct val="100000"/>
              <a:buFont typeface="Arial"/>
              <a:buChar char="•"/>
              <a:defRPr sz="3500"/>
            </a:pPr>
            <a:r>
              <a:rPr lang="en-US" sz="3000" dirty="0" smtClean="0"/>
              <a:t>Attorney</a:t>
            </a:r>
          </a:p>
          <a:p>
            <a:pPr marL="452627" indent="-452627" defTabSz="452627">
              <a:spcBef>
                <a:spcPts val="800"/>
              </a:spcBef>
              <a:buSzPct val="100000"/>
              <a:buFont typeface="Arial"/>
              <a:buChar char="•"/>
              <a:defRPr sz="3500"/>
            </a:pPr>
            <a:r>
              <a:rPr lang="en-US" sz="3000" dirty="0" smtClean="0"/>
              <a:t>SCORE Mentor</a:t>
            </a:r>
            <a:endParaRPr lang="en-US" dirty="0"/>
          </a:p>
        </p:txBody>
      </p:sp>
      <p:sp>
        <p:nvSpPr>
          <p:cNvPr id="15" name="Rectangle 14">
            <a:extLst>
              <a:ext uri="{FF2B5EF4-FFF2-40B4-BE49-F238E27FC236}">
                <a16:creationId xmlns="" xmlns:a16="http://schemas.microsoft.com/office/drawing/2014/main" id="{B9C9DF76-CB67-4211-A58A-87BD4929AECE}"/>
              </a:ext>
            </a:extLst>
          </p:cNvPr>
          <p:cNvSpPr/>
          <p:nvPr/>
        </p:nvSpPr>
        <p:spPr>
          <a:xfrm>
            <a:off x="1249" y="0"/>
            <a:ext cx="4607602" cy="9906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t>   </a:t>
            </a:r>
            <a:endParaRPr lang="en-US" sz="3200" b="1" dirty="0"/>
          </a:p>
        </p:txBody>
      </p:sp>
      <p:sp>
        <p:nvSpPr>
          <p:cNvPr id="16" name="Rectangle 15">
            <a:extLst>
              <a:ext uri="{FF2B5EF4-FFF2-40B4-BE49-F238E27FC236}">
                <a16:creationId xmlns="" xmlns:a16="http://schemas.microsoft.com/office/drawing/2014/main" id="{C2D27505-2EDE-4C7A-AE24-C359BBC40193}"/>
              </a:ext>
            </a:extLst>
          </p:cNvPr>
          <p:cNvSpPr/>
          <p:nvPr/>
        </p:nvSpPr>
        <p:spPr>
          <a:xfrm>
            <a:off x="4608851" y="0"/>
            <a:ext cx="1905000" cy="9906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17" name="Rectangle 16">
            <a:extLst>
              <a:ext uri="{FF2B5EF4-FFF2-40B4-BE49-F238E27FC236}">
                <a16:creationId xmlns="" xmlns:a16="http://schemas.microsoft.com/office/drawing/2014/main" id="{A9C1B0AC-3788-49DF-8C12-BF38B9D184EA}"/>
              </a:ext>
            </a:extLst>
          </p:cNvPr>
          <p:cNvSpPr/>
          <p:nvPr/>
        </p:nvSpPr>
        <p:spPr>
          <a:xfrm>
            <a:off x="6513851" y="0"/>
            <a:ext cx="1524000" cy="9906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18" name="Rectangle 17">
            <a:extLst>
              <a:ext uri="{FF2B5EF4-FFF2-40B4-BE49-F238E27FC236}">
                <a16:creationId xmlns="" xmlns:a16="http://schemas.microsoft.com/office/drawing/2014/main" id="{D1CFC2E7-C5A5-460F-8556-2CA360F368C5}"/>
              </a:ext>
            </a:extLst>
          </p:cNvPr>
          <p:cNvSpPr/>
          <p:nvPr/>
        </p:nvSpPr>
        <p:spPr>
          <a:xfrm>
            <a:off x="8037851" y="0"/>
            <a:ext cx="1143000" cy="9906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r>
              <a:rPr lang="en-US" sz="3600" b="1" dirty="0" smtClean="0"/>
              <a:t>11</a:t>
            </a:r>
            <a:endParaRPr lang="en-US" sz="3200" b="1" dirty="0"/>
          </a:p>
        </p:txBody>
      </p:sp>
      <p:sp>
        <p:nvSpPr>
          <p:cNvPr id="9" name="Title 1"/>
          <p:cNvSpPr>
            <a:spLocks noGrp="1"/>
          </p:cNvSpPr>
          <p:nvPr>
            <p:ph type="title"/>
          </p:nvPr>
        </p:nvSpPr>
        <p:spPr>
          <a:xfrm>
            <a:off x="457200" y="1066800"/>
            <a:ext cx="8229600" cy="1143000"/>
          </a:xfrm>
        </p:spPr>
        <p:txBody>
          <a:bodyPr>
            <a:normAutofit/>
          </a:bodyPr>
          <a:lstStyle/>
          <a:p>
            <a:pPr algn="l"/>
            <a:r>
              <a:rPr lang="en-US" sz="4000" b="1" dirty="0" smtClean="0"/>
              <a:t>Key Business Partners</a:t>
            </a:r>
            <a:endParaRPr lang="en-US" sz="4000" b="1" dirty="0"/>
          </a:p>
        </p:txBody>
      </p:sp>
      <p:sp>
        <p:nvSpPr>
          <p:cNvPr id="10" name="TextBox 9"/>
          <p:cNvSpPr txBox="1"/>
          <p:nvPr/>
        </p:nvSpPr>
        <p:spPr>
          <a:xfrm>
            <a:off x="304800" y="228600"/>
            <a:ext cx="5018297" cy="584775"/>
          </a:xfrm>
          <a:prstGeom prst="rect">
            <a:avLst/>
          </a:prstGeom>
          <a:noFill/>
        </p:spPr>
        <p:txBody>
          <a:bodyPr wrap="none" rtlCol="0">
            <a:spAutoFit/>
          </a:bodyPr>
          <a:lstStyle/>
          <a:p>
            <a:r>
              <a:rPr lang="en-US" sz="3200" b="1" dirty="0" smtClean="0">
                <a:solidFill>
                  <a:schemeClr val="bg1"/>
                </a:solidFill>
              </a:rPr>
              <a:t>IMPORTANT RELATIONSHIPS</a:t>
            </a:r>
            <a:endParaRPr lang="en-US" sz="3200" b="1" dirty="0">
              <a:solidFill>
                <a:schemeClr val="bg1"/>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362200"/>
            <a:ext cx="7620000" cy="3611563"/>
          </a:xfrm>
        </p:spPr>
        <p:txBody>
          <a:bodyPr>
            <a:noAutofit/>
          </a:bodyPr>
          <a:lstStyle/>
          <a:p>
            <a:pPr marL="452627" indent="-452627" defTabSz="452627">
              <a:spcBef>
                <a:spcPts val="800"/>
              </a:spcBef>
              <a:buSzPct val="100000"/>
              <a:buFont typeface="Arial"/>
              <a:buChar char="•"/>
              <a:defRPr sz="3500"/>
            </a:pPr>
            <a:r>
              <a:rPr lang="en-US" sz="3000" dirty="0" smtClean="0"/>
              <a:t>Suppliers</a:t>
            </a:r>
          </a:p>
          <a:p>
            <a:pPr marL="452627" indent="-452627" defTabSz="452627">
              <a:spcBef>
                <a:spcPts val="800"/>
              </a:spcBef>
              <a:buSzPct val="100000"/>
              <a:buFont typeface="Arial"/>
              <a:buChar char="•"/>
              <a:defRPr sz="3500"/>
            </a:pPr>
            <a:r>
              <a:rPr lang="en-US" sz="3000" dirty="0" smtClean="0"/>
              <a:t>Social Media Expert</a:t>
            </a:r>
          </a:p>
          <a:p>
            <a:pPr marL="452627" indent="-452627" defTabSz="452627">
              <a:spcBef>
                <a:spcPts val="800"/>
              </a:spcBef>
              <a:buSzPct val="100000"/>
              <a:buFont typeface="Arial"/>
              <a:buChar char="•"/>
              <a:defRPr sz="3500"/>
            </a:pPr>
            <a:r>
              <a:rPr lang="en-US" sz="3000" dirty="0" smtClean="0"/>
              <a:t>Referral Sources</a:t>
            </a:r>
          </a:p>
          <a:p>
            <a:pPr marL="452627" indent="-452627" defTabSz="452627">
              <a:spcBef>
                <a:spcPts val="800"/>
              </a:spcBef>
              <a:buSzPct val="100000"/>
              <a:buFont typeface="Arial"/>
              <a:buChar char="•"/>
              <a:defRPr sz="3500"/>
            </a:pPr>
            <a:r>
              <a:rPr lang="en-US" sz="3000" dirty="0" smtClean="0"/>
              <a:t>Patent Attorney</a:t>
            </a:r>
          </a:p>
          <a:p>
            <a:pPr marL="452627" indent="-452627" defTabSz="452627">
              <a:spcBef>
                <a:spcPts val="800"/>
              </a:spcBef>
              <a:buSzPct val="100000"/>
              <a:buFont typeface="Arial"/>
              <a:buChar char="•"/>
              <a:defRPr sz="3500"/>
            </a:pPr>
            <a:r>
              <a:rPr lang="en-US" sz="3000" dirty="0" smtClean="0"/>
              <a:t>Key Customers</a:t>
            </a:r>
          </a:p>
        </p:txBody>
      </p:sp>
      <p:sp>
        <p:nvSpPr>
          <p:cNvPr id="15" name="Rectangle 14">
            <a:extLst>
              <a:ext uri="{FF2B5EF4-FFF2-40B4-BE49-F238E27FC236}">
                <a16:creationId xmlns="" xmlns:a16="http://schemas.microsoft.com/office/drawing/2014/main" id="{B9C9DF76-CB67-4211-A58A-87BD4929AECE}"/>
              </a:ext>
            </a:extLst>
          </p:cNvPr>
          <p:cNvSpPr/>
          <p:nvPr/>
        </p:nvSpPr>
        <p:spPr>
          <a:xfrm>
            <a:off x="1249" y="0"/>
            <a:ext cx="4607602" cy="9906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t>   </a:t>
            </a:r>
            <a:endParaRPr lang="en-US" sz="3200" b="1" dirty="0"/>
          </a:p>
        </p:txBody>
      </p:sp>
      <p:sp>
        <p:nvSpPr>
          <p:cNvPr id="16" name="Rectangle 15">
            <a:extLst>
              <a:ext uri="{FF2B5EF4-FFF2-40B4-BE49-F238E27FC236}">
                <a16:creationId xmlns="" xmlns:a16="http://schemas.microsoft.com/office/drawing/2014/main" id="{C2D27505-2EDE-4C7A-AE24-C359BBC40193}"/>
              </a:ext>
            </a:extLst>
          </p:cNvPr>
          <p:cNvSpPr/>
          <p:nvPr/>
        </p:nvSpPr>
        <p:spPr>
          <a:xfrm>
            <a:off x="4608851" y="0"/>
            <a:ext cx="1905000" cy="9906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17" name="Rectangle 16">
            <a:extLst>
              <a:ext uri="{FF2B5EF4-FFF2-40B4-BE49-F238E27FC236}">
                <a16:creationId xmlns="" xmlns:a16="http://schemas.microsoft.com/office/drawing/2014/main" id="{A9C1B0AC-3788-49DF-8C12-BF38B9D184EA}"/>
              </a:ext>
            </a:extLst>
          </p:cNvPr>
          <p:cNvSpPr/>
          <p:nvPr/>
        </p:nvSpPr>
        <p:spPr>
          <a:xfrm>
            <a:off x="6513851" y="0"/>
            <a:ext cx="1524000" cy="9906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18" name="Rectangle 17">
            <a:extLst>
              <a:ext uri="{FF2B5EF4-FFF2-40B4-BE49-F238E27FC236}">
                <a16:creationId xmlns="" xmlns:a16="http://schemas.microsoft.com/office/drawing/2014/main" id="{D1CFC2E7-C5A5-460F-8556-2CA360F368C5}"/>
              </a:ext>
            </a:extLst>
          </p:cNvPr>
          <p:cNvSpPr/>
          <p:nvPr/>
        </p:nvSpPr>
        <p:spPr>
          <a:xfrm>
            <a:off x="8037851" y="0"/>
            <a:ext cx="1143000" cy="9906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r>
              <a:rPr lang="en-US" sz="3600" b="1" dirty="0" smtClean="0"/>
              <a:t>11</a:t>
            </a:r>
            <a:endParaRPr lang="en-US" sz="3200" b="1" dirty="0"/>
          </a:p>
        </p:txBody>
      </p:sp>
      <p:sp>
        <p:nvSpPr>
          <p:cNvPr id="9" name="Title 1"/>
          <p:cNvSpPr>
            <a:spLocks noGrp="1"/>
          </p:cNvSpPr>
          <p:nvPr>
            <p:ph type="title"/>
          </p:nvPr>
        </p:nvSpPr>
        <p:spPr>
          <a:xfrm>
            <a:off x="457200" y="1066800"/>
            <a:ext cx="8229600" cy="1143000"/>
          </a:xfrm>
        </p:spPr>
        <p:txBody>
          <a:bodyPr>
            <a:normAutofit/>
          </a:bodyPr>
          <a:lstStyle/>
          <a:p>
            <a:pPr algn="l"/>
            <a:r>
              <a:rPr lang="en-US" sz="4000" b="1" dirty="0" smtClean="0"/>
              <a:t>Key Business Partners</a:t>
            </a:r>
            <a:endParaRPr lang="en-US" sz="4000" b="1" dirty="0"/>
          </a:p>
        </p:txBody>
      </p:sp>
      <p:sp>
        <p:nvSpPr>
          <p:cNvPr id="10" name="TextBox 9"/>
          <p:cNvSpPr txBox="1"/>
          <p:nvPr/>
        </p:nvSpPr>
        <p:spPr>
          <a:xfrm>
            <a:off x="304800" y="228600"/>
            <a:ext cx="5018297" cy="584775"/>
          </a:xfrm>
          <a:prstGeom prst="rect">
            <a:avLst/>
          </a:prstGeom>
          <a:noFill/>
        </p:spPr>
        <p:txBody>
          <a:bodyPr wrap="none" rtlCol="0">
            <a:spAutoFit/>
          </a:bodyPr>
          <a:lstStyle/>
          <a:p>
            <a:r>
              <a:rPr lang="en-US" sz="3200" b="1" dirty="0" smtClean="0">
                <a:solidFill>
                  <a:schemeClr val="bg1"/>
                </a:solidFill>
              </a:rPr>
              <a:t>IMPORTANT RELATIONSHIPS</a:t>
            </a:r>
            <a:endParaRPr lang="en-US" sz="3200" b="1" dirty="0">
              <a:solidFill>
                <a:schemeClr val="bg1"/>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362200"/>
            <a:ext cx="7620000" cy="3611563"/>
          </a:xfrm>
        </p:spPr>
        <p:txBody>
          <a:bodyPr>
            <a:noAutofit/>
          </a:bodyPr>
          <a:lstStyle/>
          <a:p>
            <a:pPr marL="452627" indent="-452627" defTabSz="452627">
              <a:spcBef>
                <a:spcPts val="800"/>
              </a:spcBef>
              <a:buSzPct val="100000"/>
              <a:buFont typeface="Arial"/>
              <a:buChar char="•"/>
              <a:defRPr sz="3500"/>
            </a:pPr>
            <a:r>
              <a:rPr lang="en-US" dirty="0" smtClean="0"/>
              <a:t># customers</a:t>
            </a:r>
          </a:p>
          <a:p>
            <a:pPr marL="452627" indent="-452627" defTabSz="452627">
              <a:spcBef>
                <a:spcPts val="800"/>
              </a:spcBef>
              <a:buSzPct val="100000"/>
              <a:buFont typeface="Arial"/>
              <a:buChar char="•"/>
              <a:defRPr sz="3500"/>
            </a:pPr>
            <a:r>
              <a:rPr lang="en-US" dirty="0" smtClean="0"/>
              <a:t># new customers</a:t>
            </a:r>
          </a:p>
          <a:p>
            <a:pPr marL="452627" indent="-452627" defTabSz="452627">
              <a:spcBef>
                <a:spcPts val="800"/>
              </a:spcBef>
              <a:buSzPct val="100000"/>
              <a:buFont typeface="Arial"/>
              <a:buChar char="•"/>
              <a:defRPr sz="3500"/>
            </a:pPr>
            <a:r>
              <a:rPr lang="en-US" dirty="0" smtClean="0"/>
              <a:t>total sales</a:t>
            </a:r>
          </a:p>
          <a:p>
            <a:pPr marL="452627" indent="-452627" defTabSz="452627">
              <a:spcBef>
                <a:spcPts val="800"/>
              </a:spcBef>
              <a:buSzPct val="100000"/>
              <a:buFont typeface="Arial"/>
              <a:buChar char="•"/>
              <a:defRPr sz="3500"/>
            </a:pPr>
            <a:r>
              <a:rPr lang="en-US" dirty="0" err="1" smtClean="0"/>
              <a:t>Facebook</a:t>
            </a:r>
            <a:r>
              <a:rPr lang="en-US" dirty="0" smtClean="0"/>
              <a:t> likes</a:t>
            </a:r>
          </a:p>
          <a:p>
            <a:pPr marL="452627" indent="-452627" defTabSz="452627">
              <a:spcBef>
                <a:spcPts val="800"/>
              </a:spcBef>
              <a:buSzPct val="100000"/>
              <a:buFont typeface="Arial"/>
              <a:buChar char="•"/>
              <a:defRPr sz="3500"/>
            </a:pPr>
            <a:r>
              <a:rPr lang="en-US" dirty="0" smtClean="0"/>
              <a:t># visitors</a:t>
            </a:r>
          </a:p>
          <a:p>
            <a:pPr marL="452627" indent="-452627" defTabSz="452627">
              <a:spcBef>
                <a:spcPts val="800"/>
              </a:spcBef>
              <a:buSzPct val="100000"/>
              <a:buFont typeface="Arial"/>
              <a:buChar char="•"/>
              <a:defRPr sz="3500"/>
            </a:pPr>
            <a:r>
              <a:rPr lang="en-US" dirty="0" smtClean="0"/>
              <a:t>profits</a:t>
            </a:r>
            <a:endParaRPr lang="en-US" dirty="0"/>
          </a:p>
        </p:txBody>
      </p:sp>
      <p:sp>
        <p:nvSpPr>
          <p:cNvPr id="13" name="Rectangle 12">
            <a:extLst>
              <a:ext uri="{FF2B5EF4-FFF2-40B4-BE49-F238E27FC236}">
                <a16:creationId xmlns="" xmlns:a16="http://schemas.microsoft.com/office/drawing/2014/main" id="{01AB4158-6347-4C4A-B5C9-7BBD2F70E6AA}"/>
              </a:ext>
            </a:extLst>
          </p:cNvPr>
          <p:cNvSpPr/>
          <p:nvPr/>
        </p:nvSpPr>
        <p:spPr>
          <a:xfrm>
            <a:off x="36851" y="0"/>
            <a:ext cx="9144000" cy="381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 xmlns:a16="http://schemas.microsoft.com/office/drawing/2014/main" id="{CDC0E056-D1C5-4EA3-9F5C-44B61CB60BEF}"/>
              </a:ext>
            </a:extLst>
          </p:cNvPr>
          <p:cNvSpPr txBox="1"/>
          <p:nvPr/>
        </p:nvSpPr>
        <p:spPr>
          <a:xfrm>
            <a:off x="7074718" y="0"/>
            <a:ext cx="1936299" cy="369332"/>
          </a:xfrm>
          <a:prstGeom prst="rect">
            <a:avLst/>
          </a:prstGeom>
          <a:noFill/>
        </p:spPr>
        <p:txBody>
          <a:bodyPr wrap="none" rtlCol="0">
            <a:spAutoFit/>
          </a:bodyPr>
          <a:lstStyle/>
          <a:p>
            <a:pPr algn="r"/>
            <a:r>
              <a:rPr lang="en-US" dirty="0"/>
              <a:t>Business Summary</a:t>
            </a:r>
          </a:p>
        </p:txBody>
      </p:sp>
      <p:sp>
        <p:nvSpPr>
          <p:cNvPr id="15" name="Rectangle 14">
            <a:extLst>
              <a:ext uri="{FF2B5EF4-FFF2-40B4-BE49-F238E27FC236}">
                <a16:creationId xmlns="" xmlns:a16="http://schemas.microsoft.com/office/drawing/2014/main" id="{B9C9DF76-CB67-4211-A58A-87BD4929AECE}"/>
              </a:ext>
            </a:extLst>
          </p:cNvPr>
          <p:cNvSpPr/>
          <p:nvPr/>
        </p:nvSpPr>
        <p:spPr>
          <a:xfrm>
            <a:off x="1249" y="0"/>
            <a:ext cx="4607602" cy="9906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t>   </a:t>
            </a:r>
            <a:r>
              <a:rPr lang="en-US" sz="3200" b="1" dirty="0" smtClean="0"/>
              <a:t>MEASUREMENTS</a:t>
            </a:r>
            <a:endParaRPr lang="en-US" sz="3200" b="1" dirty="0"/>
          </a:p>
        </p:txBody>
      </p:sp>
      <p:sp>
        <p:nvSpPr>
          <p:cNvPr id="16" name="Rectangle 15">
            <a:extLst>
              <a:ext uri="{FF2B5EF4-FFF2-40B4-BE49-F238E27FC236}">
                <a16:creationId xmlns="" xmlns:a16="http://schemas.microsoft.com/office/drawing/2014/main" id="{C2D27505-2EDE-4C7A-AE24-C359BBC40193}"/>
              </a:ext>
            </a:extLst>
          </p:cNvPr>
          <p:cNvSpPr/>
          <p:nvPr/>
        </p:nvSpPr>
        <p:spPr>
          <a:xfrm>
            <a:off x="4608851" y="0"/>
            <a:ext cx="1905000" cy="9906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17" name="Rectangle 16">
            <a:extLst>
              <a:ext uri="{FF2B5EF4-FFF2-40B4-BE49-F238E27FC236}">
                <a16:creationId xmlns="" xmlns:a16="http://schemas.microsoft.com/office/drawing/2014/main" id="{A9C1B0AC-3788-49DF-8C12-BF38B9D184EA}"/>
              </a:ext>
            </a:extLst>
          </p:cNvPr>
          <p:cNvSpPr/>
          <p:nvPr/>
        </p:nvSpPr>
        <p:spPr>
          <a:xfrm>
            <a:off x="6513851" y="0"/>
            <a:ext cx="1524000" cy="9906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18" name="Rectangle 17">
            <a:extLst>
              <a:ext uri="{FF2B5EF4-FFF2-40B4-BE49-F238E27FC236}">
                <a16:creationId xmlns="" xmlns:a16="http://schemas.microsoft.com/office/drawing/2014/main" id="{D1CFC2E7-C5A5-460F-8556-2CA360F368C5}"/>
              </a:ext>
            </a:extLst>
          </p:cNvPr>
          <p:cNvSpPr/>
          <p:nvPr/>
        </p:nvSpPr>
        <p:spPr>
          <a:xfrm>
            <a:off x="8037851" y="0"/>
            <a:ext cx="1143000" cy="9906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r>
              <a:rPr lang="en-US" sz="3600" b="1" dirty="0" smtClean="0"/>
              <a:t>12</a:t>
            </a:r>
            <a:endParaRPr lang="en-US" sz="3200" b="1" dirty="0"/>
          </a:p>
        </p:txBody>
      </p:sp>
      <p:sp>
        <p:nvSpPr>
          <p:cNvPr id="9" name="Title 1"/>
          <p:cNvSpPr>
            <a:spLocks noGrp="1"/>
          </p:cNvSpPr>
          <p:nvPr>
            <p:ph type="title"/>
          </p:nvPr>
        </p:nvSpPr>
        <p:spPr>
          <a:xfrm>
            <a:off x="457200" y="1066800"/>
            <a:ext cx="8229600" cy="1143000"/>
          </a:xfrm>
        </p:spPr>
        <p:txBody>
          <a:bodyPr>
            <a:normAutofit fontScale="90000"/>
          </a:bodyPr>
          <a:lstStyle/>
          <a:p>
            <a:pPr algn="l"/>
            <a:r>
              <a:rPr lang="en-US" sz="4000" b="1" dirty="0" smtClean="0"/>
              <a:t>How will you measure growth &amp; success?</a:t>
            </a:r>
            <a:endParaRPr lang="en-US" sz="4000" b="1"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car&#10;&#10;Description generated with high confidence">
            <a:extLst>
              <a:ext uri="{FF2B5EF4-FFF2-40B4-BE49-F238E27FC236}">
                <a16:creationId xmlns="" xmlns:a16="http://schemas.microsoft.com/office/drawing/2014/main" id="{1180C2DF-0944-4ECB-975A-5FDD8C054DC4}"/>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38200" y="609601"/>
            <a:ext cx="3657600" cy="2235200"/>
          </a:xfrm>
          <a:prstGeom prst="rect">
            <a:avLst/>
          </a:prstGeom>
          <a:blipFill dpi="0" rotWithShape="1">
            <a:blip r:embed="rId4" cstate="print"/>
            <a:srcRect/>
            <a:tile tx="0" ty="0" sx="100000" sy="100000" flip="none" algn="tl"/>
          </a:blipFill>
          <a:effectLst>
            <a:outerShdw blurRad="50800" dist="50800" dir="5400000" algn="ctr" rotWithShape="0">
              <a:srgbClr val="000000">
                <a:alpha val="0"/>
              </a:srgbClr>
            </a:outerShdw>
          </a:effectLst>
        </p:spPr>
      </p:pic>
      <p:sp>
        <p:nvSpPr>
          <p:cNvPr id="20" name="Content Placeholder 19"/>
          <p:cNvSpPr>
            <a:spLocks noGrp="1"/>
          </p:cNvSpPr>
          <p:nvPr>
            <p:ph idx="1"/>
          </p:nvPr>
        </p:nvSpPr>
        <p:spPr>
          <a:xfrm>
            <a:off x="457200" y="3429000"/>
            <a:ext cx="8229600" cy="2286000"/>
          </a:xfrm>
        </p:spPr>
        <p:txBody>
          <a:bodyPr>
            <a:normAutofit/>
          </a:bodyPr>
          <a:lstStyle/>
          <a:p>
            <a:r>
              <a:rPr lang="en-US" dirty="0" smtClean="0"/>
              <a:t>how would you determine pricing?</a:t>
            </a:r>
          </a:p>
          <a:p>
            <a:pPr lvl="0"/>
            <a:r>
              <a:rPr lang="en-US" dirty="0" smtClean="0"/>
              <a:t>key relationships?</a:t>
            </a:r>
          </a:p>
          <a:p>
            <a:pPr lvl="0"/>
            <a:r>
              <a:rPr lang="en-US" dirty="0" smtClean="0"/>
              <a:t>how would you measure growth &amp; success?</a:t>
            </a:r>
          </a:p>
        </p:txBody>
      </p:sp>
      <p:grpSp>
        <p:nvGrpSpPr>
          <p:cNvPr id="2" name="Group 19"/>
          <p:cNvGrpSpPr/>
          <p:nvPr/>
        </p:nvGrpSpPr>
        <p:grpSpPr>
          <a:xfrm>
            <a:off x="-35602" y="5867400"/>
            <a:ext cx="8036602" cy="990600"/>
            <a:chOff x="-35602" y="0"/>
            <a:chExt cx="8036602" cy="990600"/>
          </a:xfrm>
        </p:grpSpPr>
        <p:sp>
          <p:nvSpPr>
            <p:cNvPr id="14" name="Rectangle 13">
              <a:extLst>
                <a:ext uri="{FF2B5EF4-FFF2-40B4-BE49-F238E27FC236}">
                  <a16:creationId xmlns="" xmlns:a16="http://schemas.microsoft.com/office/drawing/2014/main" id="{BA25739E-0043-4FED-BB65-7CDC16393394}"/>
                </a:ext>
              </a:extLst>
            </p:cNvPr>
            <p:cNvSpPr/>
            <p:nvPr/>
          </p:nvSpPr>
          <p:spPr>
            <a:xfrm>
              <a:off x="-35602" y="0"/>
              <a:ext cx="4607602" cy="990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p>
          </p:txBody>
        </p:sp>
        <p:sp>
          <p:nvSpPr>
            <p:cNvPr id="15" name="Rectangle 14">
              <a:extLst>
                <a:ext uri="{FF2B5EF4-FFF2-40B4-BE49-F238E27FC236}">
                  <a16:creationId xmlns="" xmlns:a16="http://schemas.microsoft.com/office/drawing/2014/main" id="{D87D817A-5624-4FD5-B601-C756ADA57A32}"/>
                </a:ext>
              </a:extLst>
            </p:cNvPr>
            <p:cNvSpPr/>
            <p:nvPr/>
          </p:nvSpPr>
          <p:spPr>
            <a:xfrm>
              <a:off x="4572000" y="0"/>
              <a:ext cx="1905000" cy="9906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16" name="Rectangle 15">
              <a:extLst>
                <a:ext uri="{FF2B5EF4-FFF2-40B4-BE49-F238E27FC236}">
                  <a16:creationId xmlns="" xmlns:a16="http://schemas.microsoft.com/office/drawing/2014/main" id="{E01349DB-8F03-49DC-8DE6-575B70055CF2}"/>
                </a:ext>
              </a:extLst>
            </p:cNvPr>
            <p:cNvSpPr/>
            <p:nvPr/>
          </p:nvSpPr>
          <p:spPr>
            <a:xfrm>
              <a:off x="6477000" y="0"/>
              <a:ext cx="1524000" cy="9906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grpSp>
      <p:sp>
        <p:nvSpPr>
          <p:cNvPr id="17" name="Rectangle 16">
            <a:extLst>
              <a:ext uri="{FF2B5EF4-FFF2-40B4-BE49-F238E27FC236}">
                <a16:creationId xmlns="" xmlns:a16="http://schemas.microsoft.com/office/drawing/2014/main" id="{ABC65953-A33E-4E9A-8096-A59E9F85ACEA}"/>
              </a:ext>
            </a:extLst>
          </p:cNvPr>
          <p:cNvSpPr/>
          <p:nvPr/>
        </p:nvSpPr>
        <p:spPr>
          <a:xfrm>
            <a:off x="8001000" y="5867400"/>
            <a:ext cx="1143000" cy="9906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   </a:t>
            </a:r>
            <a:endParaRPr lang="en-US" sz="3200" b="1" dirty="0"/>
          </a:p>
        </p:txBody>
      </p:sp>
      <p:sp>
        <p:nvSpPr>
          <p:cNvPr id="18" name="TextBox 17"/>
          <p:cNvSpPr txBox="1"/>
          <p:nvPr/>
        </p:nvSpPr>
        <p:spPr>
          <a:xfrm>
            <a:off x="228600" y="6096000"/>
            <a:ext cx="1810111" cy="584775"/>
          </a:xfrm>
          <a:prstGeom prst="rect">
            <a:avLst/>
          </a:prstGeom>
          <a:noFill/>
        </p:spPr>
        <p:txBody>
          <a:bodyPr wrap="none" rtlCol="0">
            <a:spAutoFit/>
          </a:bodyPr>
          <a:lstStyle/>
          <a:p>
            <a:r>
              <a:rPr lang="en-US" sz="3200" b="1" dirty="0" smtClean="0">
                <a:solidFill>
                  <a:schemeClr val="bg1"/>
                </a:solidFill>
              </a:rPr>
              <a:t>EXAMPLE</a:t>
            </a:r>
            <a:endParaRPr lang="en-US" sz="3200" b="1" dirty="0">
              <a:solidFill>
                <a:schemeClr val="bg1"/>
              </a:solidFill>
            </a:endParaRPr>
          </a:p>
        </p:txBody>
      </p:sp>
      <p:sp>
        <p:nvSpPr>
          <p:cNvPr id="19" name="TextBox 18"/>
          <p:cNvSpPr txBox="1"/>
          <p:nvPr/>
        </p:nvSpPr>
        <p:spPr>
          <a:xfrm>
            <a:off x="5014207" y="838200"/>
            <a:ext cx="3139193" cy="1754326"/>
          </a:xfrm>
          <a:prstGeom prst="rect">
            <a:avLst/>
          </a:prstGeom>
          <a:noFill/>
        </p:spPr>
        <p:txBody>
          <a:bodyPr wrap="none" rtlCol="0">
            <a:spAutoFit/>
          </a:bodyPr>
          <a:lstStyle/>
          <a:p>
            <a:r>
              <a:rPr lang="en-US" sz="4400" dirty="0" smtClean="0"/>
              <a:t>Soapy Rides</a:t>
            </a:r>
          </a:p>
          <a:p>
            <a:r>
              <a:rPr lang="en-US" sz="3200" i="1" dirty="0" smtClean="0"/>
              <a:t>mobile auto</a:t>
            </a:r>
          </a:p>
          <a:p>
            <a:r>
              <a:rPr lang="en-US" sz="3200" i="1" dirty="0" smtClean="0"/>
              <a:t>detailing business</a:t>
            </a:r>
            <a:endParaRPr lang="en-US" sz="3200" i="1"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lated image">
            <a:extLst>
              <a:ext uri="{FF2B5EF4-FFF2-40B4-BE49-F238E27FC236}">
                <a16:creationId xmlns="" xmlns:a16="http://schemas.microsoft.com/office/drawing/2014/main" id="{D9D6136C-9CCB-4ADE-94A4-FDD5AB5E39DB}"/>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09600" y="533400"/>
            <a:ext cx="3383260" cy="2029956"/>
          </a:xfrm>
          <a:prstGeom prst="rect">
            <a:avLst/>
          </a:prstGeom>
          <a:noFill/>
          <a:extLst>
            <a:ext uri="{909E8E84-426E-40DD-AFC4-6F175D3DCCD1}">
              <a14:hiddenFill xmlns="" xmlns:a14="http://schemas.microsoft.com/office/drawing/2010/main">
                <a:solidFill>
                  <a:srgbClr val="FFFFFF"/>
                </a:solidFill>
              </a14:hiddenFill>
            </a:ext>
          </a:extLst>
        </p:spPr>
      </p:pic>
      <p:sp>
        <p:nvSpPr>
          <p:cNvPr id="20" name="TextBox 19"/>
          <p:cNvSpPr txBox="1"/>
          <p:nvPr/>
        </p:nvSpPr>
        <p:spPr>
          <a:xfrm>
            <a:off x="4450115" y="304800"/>
            <a:ext cx="4008085" cy="2431435"/>
          </a:xfrm>
          <a:prstGeom prst="rect">
            <a:avLst/>
          </a:prstGeom>
          <a:noFill/>
        </p:spPr>
        <p:txBody>
          <a:bodyPr wrap="none" rtlCol="0">
            <a:spAutoFit/>
          </a:bodyPr>
          <a:lstStyle/>
          <a:p>
            <a:r>
              <a:rPr lang="en-US" sz="4400" dirty="0" smtClean="0"/>
              <a:t>Cooper’s Copper</a:t>
            </a:r>
            <a:br>
              <a:rPr lang="en-US" sz="4400" dirty="0" smtClean="0"/>
            </a:br>
            <a:r>
              <a:rPr lang="en-US" sz="4400" dirty="0" smtClean="0"/>
              <a:t>Cleaner</a:t>
            </a:r>
          </a:p>
          <a:p>
            <a:r>
              <a:rPr lang="en-US" sz="3200" i="1" dirty="0" smtClean="0"/>
              <a:t>metal cleaner</a:t>
            </a:r>
          </a:p>
          <a:p>
            <a:r>
              <a:rPr lang="en-US" sz="3200" i="1" dirty="0" smtClean="0"/>
              <a:t>proprietary formula</a:t>
            </a:r>
            <a:endParaRPr lang="en-US" sz="3200" i="1" dirty="0"/>
          </a:p>
        </p:txBody>
      </p:sp>
      <p:grpSp>
        <p:nvGrpSpPr>
          <p:cNvPr id="2" name="Group 19"/>
          <p:cNvGrpSpPr/>
          <p:nvPr/>
        </p:nvGrpSpPr>
        <p:grpSpPr>
          <a:xfrm>
            <a:off x="-35602" y="5867400"/>
            <a:ext cx="8036602" cy="990600"/>
            <a:chOff x="-35602" y="0"/>
            <a:chExt cx="8036602" cy="990600"/>
          </a:xfrm>
        </p:grpSpPr>
        <p:sp>
          <p:nvSpPr>
            <p:cNvPr id="12" name="Rectangle 11">
              <a:extLst>
                <a:ext uri="{FF2B5EF4-FFF2-40B4-BE49-F238E27FC236}">
                  <a16:creationId xmlns="" xmlns:a16="http://schemas.microsoft.com/office/drawing/2014/main" id="{BA25739E-0043-4FED-BB65-7CDC16393394}"/>
                </a:ext>
              </a:extLst>
            </p:cNvPr>
            <p:cNvSpPr/>
            <p:nvPr/>
          </p:nvSpPr>
          <p:spPr>
            <a:xfrm>
              <a:off x="-35602" y="0"/>
              <a:ext cx="4607602" cy="990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p>
          </p:txBody>
        </p:sp>
        <p:sp>
          <p:nvSpPr>
            <p:cNvPr id="13" name="Rectangle 12">
              <a:extLst>
                <a:ext uri="{FF2B5EF4-FFF2-40B4-BE49-F238E27FC236}">
                  <a16:creationId xmlns="" xmlns:a16="http://schemas.microsoft.com/office/drawing/2014/main" id="{D87D817A-5624-4FD5-B601-C756ADA57A32}"/>
                </a:ext>
              </a:extLst>
            </p:cNvPr>
            <p:cNvSpPr/>
            <p:nvPr/>
          </p:nvSpPr>
          <p:spPr>
            <a:xfrm>
              <a:off x="4572000" y="0"/>
              <a:ext cx="1905000" cy="9906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19" name="Rectangle 18">
              <a:extLst>
                <a:ext uri="{FF2B5EF4-FFF2-40B4-BE49-F238E27FC236}">
                  <a16:creationId xmlns="" xmlns:a16="http://schemas.microsoft.com/office/drawing/2014/main" id="{E01349DB-8F03-49DC-8DE6-575B70055CF2}"/>
                </a:ext>
              </a:extLst>
            </p:cNvPr>
            <p:cNvSpPr/>
            <p:nvPr/>
          </p:nvSpPr>
          <p:spPr>
            <a:xfrm>
              <a:off x="6477000" y="0"/>
              <a:ext cx="1524000" cy="9906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grpSp>
      <p:sp>
        <p:nvSpPr>
          <p:cNvPr id="21" name="Rectangle 20">
            <a:extLst>
              <a:ext uri="{FF2B5EF4-FFF2-40B4-BE49-F238E27FC236}">
                <a16:creationId xmlns="" xmlns:a16="http://schemas.microsoft.com/office/drawing/2014/main" id="{ABC65953-A33E-4E9A-8096-A59E9F85ACEA}"/>
              </a:ext>
            </a:extLst>
          </p:cNvPr>
          <p:cNvSpPr/>
          <p:nvPr/>
        </p:nvSpPr>
        <p:spPr>
          <a:xfrm>
            <a:off x="8001000" y="5867400"/>
            <a:ext cx="1143000" cy="9906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   </a:t>
            </a:r>
            <a:endParaRPr lang="en-US" sz="3200" b="1" dirty="0"/>
          </a:p>
        </p:txBody>
      </p:sp>
      <p:sp>
        <p:nvSpPr>
          <p:cNvPr id="23" name="TextBox 22"/>
          <p:cNvSpPr txBox="1"/>
          <p:nvPr/>
        </p:nvSpPr>
        <p:spPr>
          <a:xfrm>
            <a:off x="228600" y="6096000"/>
            <a:ext cx="1810111" cy="584775"/>
          </a:xfrm>
          <a:prstGeom prst="rect">
            <a:avLst/>
          </a:prstGeom>
          <a:noFill/>
        </p:spPr>
        <p:txBody>
          <a:bodyPr wrap="none" rtlCol="0">
            <a:spAutoFit/>
          </a:bodyPr>
          <a:lstStyle/>
          <a:p>
            <a:r>
              <a:rPr lang="en-US" sz="3200" b="1" dirty="0" smtClean="0">
                <a:solidFill>
                  <a:schemeClr val="bg1"/>
                </a:solidFill>
              </a:rPr>
              <a:t>EXAMPLE</a:t>
            </a:r>
            <a:endParaRPr lang="en-US" sz="3200" b="1" dirty="0">
              <a:solidFill>
                <a:schemeClr val="bg1"/>
              </a:solidFill>
            </a:endParaRPr>
          </a:p>
        </p:txBody>
      </p:sp>
      <p:sp>
        <p:nvSpPr>
          <p:cNvPr id="11" name="Content Placeholder 19"/>
          <p:cNvSpPr txBox="1">
            <a:spLocks/>
          </p:cNvSpPr>
          <p:nvPr/>
        </p:nvSpPr>
        <p:spPr>
          <a:xfrm>
            <a:off x="457200" y="3429000"/>
            <a:ext cx="8229600" cy="2286000"/>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smtClean="0">
                <a:ln>
                  <a:noFill/>
                </a:ln>
                <a:solidFill>
                  <a:schemeClr val="tx1"/>
                </a:solidFill>
                <a:effectLst/>
                <a:uLnTx/>
                <a:uFillTx/>
                <a:latin typeface="+mn-lt"/>
                <a:ea typeface="+mn-ea"/>
                <a:cs typeface="+mn-cs"/>
              </a:rPr>
              <a:t>how would you determine pricing?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smtClean="0">
                <a:ln>
                  <a:noFill/>
                </a:ln>
                <a:solidFill>
                  <a:schemeClr val="tx1"/>
                </a:solidFill>
                <a:effectLst/>
                <a:uLnTx/>
                <a:uFillTx/>
                <a:latin typeface="+mn-lt"/>
                <a:ea typeface="+mn-ea"/>
                <a:cs typeface="+mn-cs"/>
              </a:rPr>
              <a:t>key relationships?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smtClean="0">
                <a:ln>
                  <a:noFill/>
                </a:ln>
                <a:solidFill>
                  <a:schemeClr val="tx1"/>
                </a:solidFill>
                <a:effectLst/>
                <a:uLnTx/>
                <a:uFillTx/>
                <a:latin typeface="+mn-lt"/>
                <a:ea typeface="+mn-ea"/>
                <a:cs typeface="+mn-cs"/>
              </a:rPr>
              <a:t>how would you measure growth &amp; success?</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Handouts  Available  for  YOUR  Use"/>
          <p:cNvSpPr txBox="1">
            <a:spLocks noGrp="1"/>
          </p:cNvSpPr>
          <p:nvPr>
            <p:ph type="title"/>
          </p:nvPr>
        </p:nvSpPr>
        <p:spPr>
          <a:prstGeom prst="rect">
            <a:avLst/>
          </a:prstGeom>
        </p:spPr>
        <p:txBody>
          <a:bodyPr>
            <a:normAutofit/>
          </a:bodyPr>
          <a:lstStyle>
            <a:lvl1pPr defTabSz="411479">
              <a:defRPr sz="3900"/>
            </a:lvl1pPr>
          </a:lstStyle>
          <a:p>
            <a:r>
              <a:rPr lang="en-US" sz="3200" b="1" dirty="0" smtClean="0"/>
              <a:t>Useful Links</a:t>
            </a:r>
            <a:endParaRPr sz="3200" b="1" dirty="0"/>
          </a:p>
        </p:txBody>
      </p:sp>
      <p:sp>
        <p:nvSpPr>
          <p:cNvPr id="209" name="SCORE Simple Steps for Starting Your Business…"/>
          <p:cNvSpPr txBox="1">
            <a:spLocks noGrp="1"/>
          </p:cNvSpPr>
          <p:nvPr>
            <p:ph sz="half" idx="1"/>
          </p:nvPr>
        </p:nvSpPr>
        <p:spPr>
          <a:xfrm>
            <a:off x="304800" y="1600200"/>
            <a:ext cx="3962400" cy="4800600"/>
          </a:xfrm>
          <a:prstGeom prst="rect">
            <a:avLst/>
          </a:prstGeom>
        </p:spPr>
        <p:txBody>
          <a:bodyPr>
            <a:noAutofit/>
          </a:bodyPr>
          <a:lstStyle/>
          <a:p>
            <a:pPr defTabSz="429768">
              <a:buNone/>
              <a:defRPr sz="3000"/>
            </a:pPr>
            <a:r>
              <a:rPr lang="en-US" sz="1800" dirty="0" smtClean="0"/>
              <a:t>US Government</a:t>
            </a:r>
          </a:p>
          <a:p>
            <a:pPr defTabSz="429768">
              <a:buNone/>
              <a:defRPr sz="3000"/>
            </a:pPr>
            <a:r>
              <a:rPr lang="en-US" sz="1200" dirty="0" smtClean="0"/>
              <a:t>Small Business Administration</a:t>
            </a:r>
            <a:br>
              <a:rPr lang="en-US" sz="1200" dirty="0" smtClean="0"/>
            </a:br>
            <a:r>
              <a:rPr lang="en-US" sz="1200" dirty="0" smtClean="0">
                <a:hlinkClick r:id="rId2"/>
              </a:rPr>
              <a:t>www.sba.gov</a:t>
            </a:r>
            <a:endParaRPr lang="en-US" sz="1200" dirty="0" smtClean="0"/>
          </a:p>
          <a:p>
            <a:pPr defTabSz="429768">
              <a:buNone/>
              <a:defRPr sz="3000"/>
            </a:pPr>
            <a:r>
              <a:rPr lang="en-US" sz="1200" dirty="0" smtClean="0"/>
              <a:t>SCORE</a:t>
            </a:r>
            <a:br>
              <a:rPr lang="en-US" sz="1200" dirty="0" smtClean="0"/>
            </a:br>
            <a:r>
              <a:rPr lang="en-US" sz="1200" dirty="0" smtClean="0">
                <a:hlinkClick r:id="rId3"/>
              </a:rPr>
              <a:t>www.score.org</a:t>
            </a:r>
            <a:endParaRPr lang="en-US" sz="1200" dirty="0" smtClean="0"/>
          </a:p>
          <a:p>
            <a:pPr defTabSz="429768">
              <a:buNone/>
              <a:defRPr sz="3000"/>
            </a:pPr>
            <a:r>
              <a:rPr lang="en-US" sz="1200" dirty="0" smtClean="0"/>
              <a:t>Small Business Development Center</a:t>
            </a:r>
            <a:br>
              <a:rPr lang="en-US" sz="1200" dirty="0" smtClean="0"/>
            </a:br>
            <a:r>
              <a:rPr lang="en-US" sz="1200" dirty="0" smtClean="0">
                <a:hlinkClick r:id="rId4"/>
              </a:rPr>
              <a:t>www.sbdc.org</a:t>
            </a:r>
            <a:endParaRPr lang="en-US" sz="1200" dirty="0" smtClean="0"/>
          </a:p>
          <a:p>
            <a:pPr defTabSz="429768">
              <a:buNone/>
              <a:defRPr sz="3000"/>
            </a:pPr>
            <a:r>
              <a:rPr lang="en-US" sz="1200" dirty="0" smtClean="0"/>
              <a:t>Bureau of Economic Analysis</a:t>
            </a:r>
            <a:br>
              <a:rPr lang="en-US" sz="1200" dirty="0" smtClean="0"/>
            </a:br>
            <a:r>
              <a:rPr lang="en-US" sz="1200" dirty="0" smtClean="0">
                <a:hlinkClick r:id="rId5"/>
              </a:rPr>
              <a:t>www.bea.gov</a:t>
            </a:r>
            <a:endParaRPr lang="en-US" sz="1200" dirty="0" smtClean="0"/>
          </a:p>
          <a:p>
            <a:pPr defTabSz="429768">
              <a:buNone/>
              <a:defRPr sz="3000"/>
            </a:pPr>
            <a:r>
              <a:rPr lang="en-US" sz="1200" dirty="0" smtClean="0"/>
              <a:t>Securities and Exchange Commission</a:t>
            </a:r>
            <a:br>
              <a:rPr lang="en-US" sz="1200" dirty="0" smtClean="0"/>
            </a:br>
            <a:r>
              <a:rPr lang="en-US" sz="1200" dirty="0" err="1" smtClean="0">
                <a:hlinkClick r:id="rId6"/>
              </a:rPr>
              <a:t>www.sec.gov</a:t>
            </a:r>
            <a:endParaRPr lang="en-US" sz="1200" dirty="0" smtClean="0"/>
          </a:p>
          <a:p>
            <a:pPr defTabSz="429768">
              <a:buNone/>
              <a:defRPr sz="3000"/>
            </a:pPr>
            <a:r>
              <a:rPr lang="en-US" sz="1200" dirty="0" smtClean="0"/>
              <a:t>Census Data, Statistics</a:t>
            </a:r>
            <a:br>
              <a:rPr lang="en-US" sz="1200" dirty="0" smtClean="0"/>
            </a:br>
            <a:r>
              <a:rPr lang="en-US" sz="1200" dirty="0" err="1" smtClean="0">
                <a:hlinkClick r:id="rId7"/>
              </a:rPr>
              <a:t>https://www.usa.gov/statistics</a:t>
            </a:r>
            <a:endParaRPr lang="en-US" sz="1200" dirty="0" smtClean="0"/>
          </a:p>
          <a:p>
            <a:pPr defTabSz="429768">
              <a:buNone/>
              <a:defRPr sz="3000"/>
            </a:pPr>
            <a:r>
              <a:rPr lang="en-US" sz="1200" dirty="0" smtClean="0"/>
              <a:t>Department of Labor</a:t>
            </a:r>
            <a:br>
              <a:rPr lang="en-US" sz="1200" dirty="0" smtClean="0"/>
            </a:br>
            <a:r>
              <a:rPr lang="en-US" sz="1200" dirty="0" err="1" smtClean="0">
                <a:hlinkClick r:id="rId8"/>
              </a:rPr>
              <a:t>https://www.dol.gov/</a:t>
            </a:r>
            <a:endParaRPr lang="en-US" sz="1200" dirty="0" smtClean="0"/>
          </a:p>
          <a:p>
            <a:pPr defTabSz="429768">
              <a:defRPr sz="3000"/>
            </a:pPr>
            <a:endParaRPr lang="en-US" sz="1200" dirty="0" smtClean="0"/>
          </a:p>
          <a:p>
            <a:pPr>
              <a:buNone/>
            </a:pPr>
            <a:r>
              <a:rPr lang="en-US" sz="1800" dirty="0" smtClean="0"/>
              <a:t>Trade Associations</a:t>
            </a:r>
          </a:p>
          <a:p>
            <a:pPr lvl="1">
              <a:buNone/>
            </a:pPr>
            <a:r>
              <a:rPr lang="en-US" sz="1200" dirty="0" err="1" smtClean="0">
                <a:hlinkClick r:id="rId9"/>
              </a:rPr>
              <a:t>https://planningshop.com/associations</a:t>
            </a:r>
            <a:endParaRPr lang="en-US" sz="1200" dirty="0" smtClean="0"/>
          </a:p>
          <a:p>
            <a:pPr lvl="1">
              <a:buNone/>
            </a:pPr>
            <a:r>
              <a:rPr lang="en-US" sz="1200" dirty="0" smtClean="0">
                <a:hlinkClick r:id="rId10"/>
              </a:rPr>
              <a:t>https://en.wikipedia.org/wiki/List_of_industry_trade_groups_in_the_United_States</a:t>
            </a:r>
            <a:endParaRPr lang="en-US" sz="1200" dirty="0" smtClean="0">
              <a:hlinkClick r:id="rId11"/>
            </a:endParaRPr>
          </a:p>
          <a:p>
            <a:pPr lvl="1">
              <a:buNone/>
            </a:pPr>
            <a:r>
              <a:rPr lang="en-US" sz="1200" dirty="0" smtClean="0">
                <a:hlinkClick r:id="rId12"/>
              </a:rPr>
              <a:t>https://</a:t>
            </a:r>
            <a:r>
              <a:rPr lang="en-US" sz="1200" dirty="0" err="1" smtClean="0">
                <a:hlinkClick r:id="rId12"/>
              </a:rPr>
              <a:t>www.marketing-mentor.com</a:t>
            </a:r>
            <a:r>
              <a:rPr lang="en-US" sz="1200" dirty="0" smtClean="0">
                <a:hlinkClick r:id="rId12"/>
              </a:rPr>
              <a:t>/pages/trade-list</a:t>
            </a:r>
            <a:endParaRPr lang="en-US" sz="1200" dirty="0" smtClean="0"/>
          </a:p>
        </p:txBody>
      </p:sp>
      <p:sp>
        <p:nvSpPr>
          <p:cNvPr id="11" name="Content Placeholder 10"/>
          <p:cNvSpPr>
            <a:spLocks noGrp="1"/>
          </p:cNvSpPr>
          <p:nvPr>
            <p:ph sz="half" idx="2"/>
          </p:nvPr>
        </p:nvSpPr>
        <p:spPr>
          <a:xfrm>
            <a:off x="4648200" y="1658470"/>
            <a:ext cx="4343400" cy="4724400"/>
          </a:xfrm>
        </p:spPr>
        <p:txBody>
          <a:bodyPr>
            <a:normAutofit fontScale="55000" lnSpcReduction="20000"/>
          </a:bodyPr>
          <a:lstStyle/>
          <a:p>
            <a:pPr defTabSz="429768">
              <a:buNone/>
              <a:defRPr sz="3000"/>
            </a:pPr>
            <a:r>
              <a:rPr lang="en-US" sz="3300" dirty="0" smtClean="0"/>
              <a:t>South Carolina Government</a:t>
            </a:r>
          </a:p>
          <a:p>
            <a:pPr defTabSz="429768">
              <a:buNone/>
              <a:defRPr sz="3000"/>
            </a:pPr>
            <a:r>
              <a:rPr lang="en-US" sz="2200" dirty="0" smtClean="0"/>
              <a:t>Business One Stop</a:t>
            </a:r>
            <a:br>
              <a:rPr lang="en-US" sz="2200" dirty="0" smtClean="0"/>
            </a:br>
            <a:r>
              <a:rPr lang="en-US" sz="2200" dirty="0" err="1" smtClean="0">
                <a:hlinkClick r:id="rId13"/>
              </a:rPr>
              <a:t>https://scbos.sc.gov/</a:t>
            </a:r>
            <a:endParaRPr lang="en-US" sz="2200" dirty="0" smtClean="0"/>
          </a:p>
          <a:p>
            <a:pPr defTabSz="429768">
              <a:buNone/>
              <a:defRPr sz="3000"/>
            </a:pPr>
            <a:r>
              <a:rPr lang="en-US" sz="2200" dirty="0" smtClean="0"/>
              <a:t>Department of Commerce</a:t>
            </a:r>
            <a:br>
              <a:rPr lang="en-US" sz="2200" dirty="0" smtClean="0"/>
            </a:br>
            <a:r>
              <a:rPr lang="en-US" sz="2200" dirty="0" err="1" smtClean="0">
                <a:hlinkClick r:id="rId14"/>
              </a:rPr>
              <a:t>https://www.sccommerce.com/</a:t>
            </a:r>
            <a:endParaRPr lang="en-US" sz="2200" dirty="0" smtClean="0"/>
          </a:p>
          <a:p>
            <a:pPr defTabSz="429768">
              <a:buNone/>
              <a:defRPr sz="3000"/>
            </a:pPr>
            <a:endParaRPr lang="en-US" sz="3200" dirty="0" smtClean="0"/>
          </a:p>
          <a:p>
            <a:pPr defTabSz="429768">
              <a:buNone/>
              <a:defRPr sz="3000"/>
            </a:pPr>
            <a:r>
              <a:rPr lang="en-US" sz="3300" dirty="0" smtClean="0"/>
              <a:t>Georgia Government</a:t>
            </a:r>
          </a:p>
          <a:p>
            <a:pPr defTabSz="429768">
              <a:buNone/>
              <a:defRPr sz="3000"/>
            </a:pPr>
            <a:r>
              <a:rPr lang="en-US" sz="2200" dirty="0" smtClean="0"/>
              <a:t>First Stop Business Information Center</a:t>
            </a:r>
            <a:br>
              <a:rPr lang="en-US" sz="2200" dirty="0" smtClean="0"/>
            </a:br>
            <a:r>
              <a:rPr lang="en-US" sz="2200" dirty="0" smtClean="0">
                <a:hlinkClick r:id="rId15"/>
              </a:rPr>
              <a:t>http://sos.ga.gov/index.php/corporations/first_stop_business_guide</a:t>
            </a:r>
            <a:endParaRPr lang="en-US" sz="2200" dirty="0" smtClean="0"/>
          </a:p>
          <a:p>
            <a:pPr defTabSz="429768">
              <a:buNone/>
              <a:defRPr sz="3000"/>
            </a:pPr>
            <a:r>
              <a:rPr lang="en-US" sz="2200" dirty="0" smtClean="0"/>
              <a:t>Department of Labor</a:t>
            </a:r>
            <a:br>
              <a:rPr lang="en-US" sz="2200" dirty="0" smtClean="0"/>
            </a:br>
            <a:r>
              <a:rPr lang="en-US" sz="2200" dirty="0" err="1" smtClean="0">
                <a:hlinkClick r:id="rId16"/>
              </a:rPr>
              <a:t>https://dol.georgia.gov/</a:t>
            </a:r>
            <a:endParaRPr lang="en-US" sz="2200" dirty="0" smtClean="0"/>
          </a:p>
          <a:p>
            <a:pPr>
              <a:buNone/>
            </a:pPr>
            <a:endParaRPr lang="en-US" sz="3100" dirty="0" smtClean="0"/>
          </a:p>
          <a:p>
            <a:pPr>
              <a:buNone/>
            </a:pPr>
            <a:r>
              <a:rPr lang="en-US" sz="3300" dirty="0" smtClean="0"/>
              <a:t>Planning Tools</a:t>
            </a:r>
          </a:p>
          <a:p>
            <a:pPr>
              <a:buNone/>
            </a:pPr>
            <a:r>
              <a:rPr lang="en-US" sz="2200" dirty="0" err="1" smtClean="0"/>
              <a:t>MPlans</a:t>
            </a:r>
            <a:r>
              <a:rPr lang="en-US" sz="2200" dirty="0" smtClean="0"/>
              <a:t/>
            </a:r>
            <a:br>
              <a:rPr lang="en-US" sz="2200" dirty="0" smtClean="0"/>
            </a:br>
            <a:r>
              <a:rPr lang="en-US" sz="2200" dirty="0" err="1" smtClean="0">
                <a:hlinkClick r:id="rId11"/>
              </a:rPr>
              <a:t>www.mplans.com</a:t>
            </a:r>
            <a:endParaRPr lang="en-US" sz="2200" dirty="0" smtClean="0"/>
          </a:p>
          <a:p>
            <a:pPr lvl="1">
              <a:buNone/>
            </a:pPr>
            <a:r>
              <a:rPr lang="en-US" sz="2200" i="1" dirty="0" smtClean="0">
                <a:solidFill>
                  <a:schemeClr val="tx1">
                    <a:lumMod val="50000"/>
                    <a:lumOff val="50000"/>
                  </a:schemeClr>
                </a:solidFill>
              </a:rPr>
              <a:t>sample marketing plans ,template, tools</a:t>
            </a:r>
          </a:p>
          <a:p>
            <a:pPr>
              <a:buNone/>
            </a:pPr>
            <a:r>
              <a:rPr lang="en-US" sz="2200" dirty="0" err="1" smtClean="0"/>
              <a:t>BPlans</a:t>
            </a:r>
            <a:r>
              <a:rPr lang="en-US" sz="2200" dirty="0" smtClean="0"/>
              <a:t/>
            </a:r>
            <a:br>
              <a:rPr lang="en-US" sz="2200" dirty="0" smtClean="0"/>
            </a:br>
            <a:r>
              <a:rPr lang="en-US" sz="2200" dirty="0" err="1" smtClean="0">
                <a:hlinkClick r:id="rId17"/>
              </a:rPr>
              <a:t>www.bplans.com</a:t>
            </a:r>
            <a:endParaRPr lang="en-US" sz="2200" dirty="0" smtClean="0"/>
          </a:p>
          <a:p>
            <a:pPr lvl="1">
              <a:buNone/>
            </a:pPr>
            <a:r>
              <a:rPr lang="en-US" sz="2200" i="1" dirty="0" smtClean="0">
                <a:solidFill>
                  <a:schemeClr val="tx1">
                    <a:lumMod val="50000"/>
                    <a:lumOff val="50000"/>
                  </a:schemeClr>
                </a:solidFill>
              </a:rPr>
              <a:t>Complete Guide to Business Planning</a:t>
            </a:r>
          </a:p>
          <a:p>
            <a:pPr lvl="1">
              <a:buNone/>
            </a:pPr>
            <a:r>
              <a:rPr lang="en-US" sz="2200" i="1" dirty="0" smtClean="0">
                <a:solidFill>
                  <a:schemeClr val="tx1">
                    <a:lumMod val="50000"/>
                    <a:lumOff val="50000"/>
                  </a:schemeClr>
                </a:solidFill>
              </a:rPr>
              <a:t>500 sample business plans</a:t>
            </a:r>
          </a:p>
          <a:p>
            <a:pPr>
              <a:buNone/>
            </a:pPr>
            <a:r>
              <a:rPr lang="en-US" sz="2200" dirty="0" err="1" smtClean="0"/>
              <a:t>BizPlans</a:t>
            </a:r>
            <a:r>
              <a:rPr lang="en-US" sz="2200" dirty="0" smtClean="0"/>
              <a:t/>
            </a:r>
            <a:br>
              <a:rPr lang="en-US" sz="2200" dirty="0" smtClean="0"/>
            </a:br>
            <a:r>
              <a:rPr lang="en-US" sz="2200" dirty="0" smtClean="0">
                <a:hlinkClick r:id="rId11"/>
              </a:rPr>
              <a:t>www.bizplans.com</a:t>
            </a:r>
            <a:endParaRPr lang="en-US" sz="2200" dirty="0" smtClean="0"/>
          </a:p>
          <a:p>
            <a:pPr lvl="1">
              <a:buNone/>
            </a:pPr>
            <a:r>
              <a:rPr lang="en-US" sz="2200" i="1" dirty="0" smtClean="0">
                <a:solidFill>
                  <a:schemeClr val="tx1">
                    <a:lumMod val="50000"/>
                    <a:lumOff val="50000"/>
                  </a:schemeClr>
                </a:solidFill>
              </a:rPr>
              <a:t>business plan template, business financials, calculators</a:t>
            </a:r>
          </a:p>
          <a:p>
            <a:pPr>
              <a:buNone/>
            </a:pPr>
            <a:endParaRPr lang="en-US" sz="2200" dirty="0" smtClean="0"/>
          </a:p>
          <a:p>
            <a:endParaRPr lang="en-US" sz="2000" dirty="0"/>
          </a:p>
        </p:txBody>
      </p:sp>
      <p:sp>
        <p:nvSpPr>
          <p:cNvPr id="5" name="Rectangle 4">
            <a:extLst>
              <a:ext uri="{FF2B5EF4-FFF2-40B4-BE49-F238E27FC236}">
                <a16:creationId xmlns="" xmlns:a16="http://schemas.microsoft.com/office/drawing/2014/main" id="{0F4323E3-5643-463E-97C6-20D500BCE191}"/>
              </a:ext>
            </a:extLst>
          </p:cNvPr>
          <p:cNvSpPr/>
          <p:nvPr/>
        </p:nvSpPr>
        <p:spPr>
          <a:xfrm>
            <a:off x="0" y="0"/>
            <a:ext cx="9144000" cy="381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1A2FE84E-7A9D-44AE-97A5-093B441C389F}"/>
              </a:ext>
            </a:extLst>
          </p:cNvPr>
          <p:cNvSpPr txBox="1"/>
          <p:nvPr/>
        </p:nvSpPr>
        <p:spPr>
          <a:xfrm>
            <a:off x="7037867" y="0"/>
            <a:ext cx="1936299" cy="369332"/>
          </a:xfrm>
          <a:prstGeom prst="rect">
            <a:avLst/>
          </a:prstGeom>
          <a:noFill/>
        </p:spPr>
        <p:txBody>
          <a:bodyPr wrap="none" rtlCol="0">
            <a:spAutoFit/>
          </a:bodyPr>
          <a:lstStyle/>
          <a:p>
            <a:pPr algn="r"/>
            <a:r>
              <a:rPr lang="en-US" dirty="0"/>
              <a:t>Business Summary</a:t>
            </a:r>
          </a:p>
        </p:txBody>
      </p:sp>
      <p:sp>
        <p:nvSpPr>
          <p:cNvPr id="7" name="Rectangle 6">
            <a:extLst>
              <a:ext uri="{FF2B5EF4-FFF2-40B4-BE49-F238E27FC236}">
                <a16:creationId xmlns="" xmlns:a16="http://schemas.microsoft.com/office/drawing/2014/main" id="{C9FE9D58-3342-4419-8096-8F93862206D0}"/>
              </a:ext>
            </a:extLst>
          </p:cNvPr>
          <p:cNvSpPr/>
          <p:nvPr/>
        </p:nvSpPr>
        <p:spPr>
          <a:xfrm>
            <a:off x="-35602" y="0"/>
            <a:ext cx="4607602" cy="9906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   </a:t>
            </a:r>
            <a:r>
              <a:rPr lang="en-US" sz="3200" b="1" dirty="0"/>
              <a:t>RESOURCES</a:t>
            </a:r>
          </a:p>
        </p:txBody>
      </p:sp>
      <p:sp>
        <p:nvSpPr>
          <p:cNvPr id="8" name="Rectangle 7">
            <a:extLst>
              <a:ext uri="{FF2B5EF4-FFF2-40B4-BE49-F238E27FC236}">
                <a16:creationId xmlns="" xmlns:a16="http://schemas.microsoft.com/office/drawing/2014/main" id="{3415D992-1C76-4595-8B32-C371813F7CF4}"/>
              </a:ext>
            </a:extLst>
          </p:cNvPr>
          <p:cNvSpPr/>
          <p:nvPr/>
        </p:nvSpPr>
        <p:spPr>
          <a:xfrm>
            <a:off x="4572000" y="0"/>
            <a:ext cx="1905000" cy="9906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9" name="Rectangle 8">
            <a:extLst>
              <a:ext uri="{FF2B5EF4-FFF2-40B4-BE49-F238E27FC236}">
                <a16:creationId xmlns="" xmlns:a16="http://schemas.microsoft.com/office/drawing/2014/main" id="{6FD3DF73-AA57-45D6-82BC-FD1696D7B2C3}"/>
              </a:ext>
            </a:extLst>
          </p:cNvPr>
          <p:cNvSpPr/>
          <p:nvPr/>
        </p:nvSpPr>
        <p:spPr>
          <a:xfrm>
            <a:off x="6477000" y="0"/>
            <a:ext cx="1524000" cy="9906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10" name="Rectangle 9">
            <a:extLst>
              <a:ext uri="{FF2B5EF4-FFF2-40B4-BE49-F238E27FC236}">
                <a16:creationId xmlns="" xmlns:a16="http://schemas.microsoft.com/office/drawing/2014/main" id="{2700606A-80AF-4770-A9C3-8C12CE4BA0CE}"/>
              </a:ext>
            </a:extLst>
          </p:cNvPr>
          <p:cNvSpPr/>
          <p:nvPr/>
        </p:nvSpPr>
        <p:spPr>
          <a:xfrm>
            <a:off x="8001000" y="0"/>
            <a:ext cx="1143000" cy="9906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lum bright="-5000" contrast="-54000"/>
          </a:blip>
          <a:srcRect/>
          <a:stretch>
            <a:fillRect/>
          </a:stretch>
        </p:blipFill>
        <p:spPr bwMode="auto">
          <a:xfrm>
            <a:off x="-609600" y="1"/>
            <a:ext cx="10284130" cy="6857999"/>
          </a:xfrm>
          <a:prstGeom prst="rect">
            <a:avLst/>
          </a:prstGeom>
          <a:noFill/>
          <a:ln w="9525">
            <a:noFill/>
            <a:miter lim="800000"/>
            <a:headEnd/>
            <a:tailEnd/>
          </a:ln>
        </p:spPr>
      </p:pic>
      <p:sp>
        <p:nvSpPr>
          <p:cNvPr id="6" name="TextBox 5"/>
          <p:cNvSpPr txBox="1"/>
          <p:nvPr/>
        </p:nvSpPr>
        <p:spPr>
          <a:xfrm>
            <a:off x="2819400" y="152400"/>
            <a:ext cx="3630738" cy="1477328"/>
          </a:xfrm>
          <a:prstGeom prst="rect">
            <a:avLst/>
          </a:prstGeom>
          <a:noFill/>
        </p:spPr>
        <p:txBody>
          <a:bodyPr wrap="none" rtlCol="0">
            <a:spAutoFit/>
          </a:bodyPr>
          <a:lstStyle/>
          <a:p>
            <a:pPr algn="ctr"/>
            <a:r>
              <a:rPr lang="en-US" sz="5400" b="1" dirty="0" smtClean="0">
                <a:solidFill>
                  <a:schemeClr val="bg1"/>
                </a:solidFill>
                <a:effectLst>
                  <a:outerShdw blurRad="38100" dist="38100" dir="2700000" algn="tl">
                    <a:srgbClr val="000000">
                      <a:alpha val="43137"/>
                    </a:srgbClr>
                  </a:outerShdw>
                </a:effectLst>
              </a:rPr>
              <a:t>THANK YOU</a:t>
            </a:r>
          </a:p>
          <a:p>
            <a:pPr algn="ctr"/>
            <a:r>
              <a:rPr lang="en-US" sz="3600" b="1" dirty="0" smtClean="0">
                <a:solidFill>
                  <a:schemeClr val="bg1"/>
                </a:solidFill>
                <a:effectLst>
                  <a:outerShdw blurRad="38100" dist="38100" dir="2700000" algn="tl">
                    <a:srgbClr val="000000">
                      <a:alpha val="43137"/>
                    </a:srgbClr>
                  </a:outerShdw>
                </a:effectLst>
              </a:rPr>
              <a:t>and good luck!</a:t>
            </a:r>
            <a:endParaRPr lang="en-US" sz="36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Your business idea may be wonderful</a:t>
            </a:r>
          </a:p>
          <a:p>
            <a:r>
              <a:rPr lang="en-US" dirty="0" smtClean="0"/>
              <a:t>But a business needs customers</a:t>
            </a:r>
          </a:p>
          <a:p>
            <a:r>
              <a:rPr lang="en-US" dirty="0" smtClean="0"/>
              <a:t>Your business has to do one of these things:</a:t>
            </a:r>
          </a:p>
          <a:p>
            <a:pPr lvl="1"/>
            <a:r>
              <a:rPr lang="en-US" dirty="0" smtClean="0"/>
              <a:t>solve a problem</a:t>
            </a:r>
          </a:p>
          <a:p>
            <a:pPr lvl="1"/>
            <a:r>
              <a:rPr lang="en-US" dirty="0" smtClean="0"/>
              <a:t>fulfill a need</a:t>
            </a:r>
          </a:p>
          <a:p>
            <a:pPr lvl="1"/>
            <a:r>
              <a:rPr lang="en-US" dirty="0" smtClean="0"/>
              <a:t>fulfill a want</a:t>
            </a:r>
          </a:p>
        </p:txBody>
      </p:sp>
      <p:sp>
        <p:nvSpPr>
          <p:cNvPr id="4" name="Rectangle 3">
            <a:extLst>
              <a:ext uri="{FF2B5EF4-FFF2-40B4-BE49-F238E27FC236}">
                <a16:creationId xmlns="" xmlns:a16="http://schemas.microsoft.com/office/drawing/2014/main" id="{BA25739E-0043-4FED-BB65-7CDC16393394}"/>
              </a:ext>
            </a:extLst>
          </p:cNvPr>
          <p:cNvSpPr/>
          <p:nvPr/>
        </p:nvSpPr>
        <p:spPr>
          <a:xfrm>
            <a:off x="-35602" y="0"/>
            <a:ext cx="4607602" cy="990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r>
              <a:rPr lang="en-US" sz="3200" b="1" dirty="0" smtClean="0"/>
              <a:t>YOUR IDEA</a:t>
            </a:r>
            <a:endParaRPr lang="en-US" sz="3200" b="1" dirty="0"/>
          </a:p>
        </p:txBody>
      </p:sp>
      <p:sp>
        <p:nvSpPr>
          <p:cNvPr id="5" name="Rectangle 4">
            <a:extLst>
              <a:ext uri="{FF2B5EF4-FFF2-40B4-BE49-F238E27FC236}">
                <a16:creationId xmlns="" xmlns:a16="http://schemas.microsoft.com/office/drawing/2014/main" id="{D87D817A-5624-4FD5-B601-C756ADA57A32}"/>
              </a:ext>
            </a:extLst>
          </p:cNvPr>
          <p:cNvSpPr/>
          <p:nvPr/>
        </p:nvSpPr>
        <p:spPr>
          <a:xfrm>
            <a:off x="4572000" y="0"/>
            <a:ext cx="1905000" cy="990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6" name="Rectangle 5">
            <a:extLst>
              <a:ext uri="{FF2B5EF4-FFF2-40B4-BE49-F238E27FC236}">
                <a16:creationId xmlns="" xmlns:a16="http://schemas.microsoft.com/office/drawing/2014/main" id="{E01349DB-8F03-49DC-8DE6-575B70055CF2}"/>
              </a:ext>
            </a:extLst>
          </p:cNvPr>
          <p:cNvSpPr/>
          <p:nvPr/>
        </p:nvSpPr>
        <p:spPr>
          <a:xfrm>
            <a:off x="6477000" y="0"/>
            <a:ext cx="1524000" cy="990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7" name="Rectangle 6">
            <a:extLst>
              <a:ext uri="{FF2B5EF4-FFF2-40B4-BE49-F238E27FC236}">
                <a16:creationId xmlns="" xmlns:a16="http://schemas.microsoft.com/office/drawing/2014/main" id="{ABC65953-A33E-4E9A-8096-A59E9F85ACEA}"/>
              </a:ext>
            </a:extLst>
          </p:cNvPr>
          <p:cNvSpPr/>
          <p:nvPr/>
        </p:nvSpPr>
        <p:spPr>
          <a:xfrm>
            <a:off x="8001000" y="0"/>
            <a:ext cx="1143000" cy="9906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   </a:t>
            </a:r>
            <a:r>
              <a:rPr lang="en-US" sz="3600" b="1" dirty="0" smtClean="0"/>
              <a:t>1</a:t>
            </a:r>
            <a:endParaRPr lang="en-US" sz="3200" b="1" dirty="0"/>
          </a:p>
        </p:txBody>
      </p:sp>
      <p:pic>
        <p:nvPicPr>
          <p:cNvPr id="100354" name="Picture 2" descr="Idea Pear Lamp Light Light Bulb Innovation"/>
          <p:cNvPicPr>
            <a:picLocks noChangeAspect="1" noChangeArrowheads="1"/>
          </p:cNvPicPr>
          <p:nvPr/>
        </p:nvPicPr>
        <p:blipFill>
          <a:blip r:embed="rId3" cstate="print"/>
          <a:srcRect/>
          <a:stretch>
            <a:fillRect/>
          </a:stretch>
        </p:blipFill>
        <p:spPr bwMode="auto">
          <a:xfrm>
            <a:off x="4343400" y="3352800"/>
            <a:ext cx="3238500" cy="3238501"/>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Image result for auto parts">
            <a:extLst>
              <a:ext uri="{FF2B5EF4-FFF2-40B4-BE49-F238E27FC236}">
                <a16:creationId xmlns="" xmlns:a16="http://schemas.microsoft.com/office/drawing/2014/main" id="{A8EA6CB2-4D7D-4481-85C5-C519E58412F3}"/>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953000" y="4191000"/>
            <a:ext cx="3661261" cy="24384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Content Placeholder 2"/>
          <p:cNvSpPr>
            <a:spLocks noGrp="1"/>
          </p:cNvSpPr>
          <p:nvPr>
            <p:ph sz="half" idx="1"/>
          </p:nvPr>
        </p:nvSpPr>
        <p:spPr/>
        <p:txBody>
          <a:bodyPr>
            <a:normAutofit/>
          </a:bodyPr>
          <a:lstStyle/>
          <a:p>
            <a:pPr>
              <a:buNone/>
            </a:pPr>
            <a:r>
              <a:rPr lang="en-US" sz="3000" b="1" dirty="0"/>
              <a:t>Service Business</a:t>
            </a:r>
          </a:p>
          <a:p>
            <a:r>
              <a:rPr lang="en-US" sz="2400" b="1" i="1" dirty="0">
                <a:solidFill>
                  <a:schemeClr val="tx1">
                    <a:lumMod val="50000"/>
                    <a:lumOff val="50000"/>
                  </a:schemeClr>
                </a:solidFill>
              </a:rPr>
              <a:t>mostly labor</a:t>
            </a:r>
          </a:p>
          <a:p>
            <a:r>
              <a:rPr lang="en-US" sz="2000" dirty="0">
                <a:solidFill>
                  <a:schemeClr val="tx1">
                    <a:lumMod val="50000"/>
                    <a:lumOff val="50000"/>
                  </a:schemeClr>
                </a:solidFill>
              </a:rPr>
              <a:t>e.g. </a:t>
            </a:r>
            <a:r>
              <a:rPr lang="en-US" sz="2400" b="1" i="1" dirty="0">
                <a:solidFill>
                  <a:schemeClr val="tx1">
                    <a:lumMod val="50000"/>
                    <a:lumOff val="50000"/>
                  </a:schemeClr>
                </a:solidFill>
              </a:rPr>
              <a:t>web design, landscaping, hair dresser, consultant</a:t>
            </a:r>
          </a:p>
          <a:p>
            <a:pPr lvl="1"/>
            <a:endParaRPr lang="en-US" dirty="0"/>
          </a:p>
        </p:txBody>
      </p:sp>
      <p:sp>
        <p:nvSpPr>
          <p:cNvPr id="10" name="Content Placeholder 9"/>
          <p:cNvSpPr>
            <a:spLocks noGrp="1"/>
          </p:cNvSpPr>
          <p:nvPr>
            <p:ph sz="half" idx="2"/>
          </p:nvPr>
        </p:nvSpPr>
        <p:spPr/>
        <p:txBody>
          <a:bodyPr>
            <a:normAutofit/>
          </a:bodyPr>
          <a:lstStyle/>
          <a:p>
            <a:pPr>
              <a:spcBef>
                <a:spcPts val="1800"/>
              </a:spcBef>
              <a:buNone/>
            </a:pPr>
            <a:r>
              <a:rPr lang="en-US" sz="3000" b="1" dirty="0" smtClean="0"/>
              <a:t>Product Business</a:t>
            </a:r>
          </a:p>
          <a:p>
            <a:r>
              <a:rPr lang="en-US" sz="2400" b="1" i="1" dirty="0" smtClean="0">
                <a:solidFill>
                  <a:schemeClr val="tx1">
                    <a:lumMod val="50000"/>
                    <a:lumOff val="50000"/>
                  </a:schemeClr>
                </a:solidFill>
              </a:rPr>
              <a:t>buy wholesale sell retail</a:t>
            </a:r>
          </a:p>
          <a:p>
            <a:pPr>
              <a:buNone/>
            </a:pPr>
            <a:r>
              <a:rPr lang="en-US" sz="2400" b="1" i="1" dirty="0" smtClean="0">
                <a:solidFill>
                  <a:schemeClr val="tx1">
                    <a:lumMod val="50000"/>
                    <a:lumOff val="50000"/>
                  </a:schemeClr>
                </a:solidFill>
              </a:rPr>
              <a:t>OR</a:t>
            </a:r>
          </a:p>
          <a:p>
            <a:r>
              <a:rPr lang="en-US" sz="2400" b="1" i="1" dirty="0" smtClean="0">
                <a:solidFill>
                  <a:schemeClr val="tx1">
                    <a:lumMod val="50000"/>
                    <a:lumOff val="50000"/>
                  </a:schemeClr>
                </a:solidFill>
              </a:rPr>
              <a:t>build/create/manufacture product</a:t>
            </a:r>
          </a:p>
          <a:p>
            <a:r>
              <a:rPr lang="en-US" sz="2000" dirty="0" smtClean="0">
                <a:solidFill>
                  <a:schemeClr val="tx1">
                    <a:lumMod val="50000"/>
                    <a:lumOff val="50000"/>
                  </a:schemeClr>
                </a:solidFill>
              </a:rPr>
              <a:t>e.g.</a:t>
            </a:r>
            <a:r>
              <a:rPr lang="en-US" sz="2400" dirty="0" smtClean="0">
                <a:solidFill>
                  <a:schemeClr val="tx1">
                    <a:lumMod val="50000"/>
                    <a:lumOff val="50000"/>
                  </a:schemeClr>
                </a:solidFill>
              </a:rPr>
              <a:t> </a:t>
            </a:r>
            <a:r>
              <a:rPr lang="en-US" sz="2400" b="1" i="1" dirty="0" smtClean="0">
                <a:solidFill>
                  <a:schemeClr val="tx1">
                    <a:lumMod val="50000"/>
                    <a:lumOff val="50000"/>
                  </a:schemeClr>
                </a:solidFill>
              </a:rPr>
              <a:t>crafts, pond pumps, widgets, greeting cards</a:t>
            </a:r>
            <a:endParaRPr lang="en-US" sz="2400" b="1" i="1" dirty="0">
              <a:solidFill>
                <a:schemeClr val="tx1">
                  <a:lumMod val="50000"/>
                  <a:lumOff val="50000"/>
                </a:schemeClr>
              </a:solidFill>
            </a:endParaRPr>
          </a:p>
        </p:txBody>
      </p:sp>
      <p:pic>
        <p:nvPicPr>
          <p:cNvPr id="6146" name="Picture 2" descr="Image result for mechanic">
            <a:extLst>
              <a:ext uri="{FF2B5EF4-FFF2-40B4-BE49-F238E27FC236}">
                <a16:creationId xmlns="" xmlns:a16="http://schemas.microsoft.com/office/drawing/2014/main" id="{9771AF25-FA04-46FE-8BF7-A3C0BC2C09F2}"/>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85800" y="4038600"/>
            <a:ext cx="3084438" cy="2057400"/>
          </a:xfrm>
          <a:prstGeom prst="rect">
            <a:avLst/>
          </a:prstGeom>
          <a:noFill/>
          <a:extLst>
            <a:ext uri="{909E8E84-426E-40DD-AFC4-6F175D3DCCD1}">
              <a14:hiddenFill xmlns="" xmlns:a14="http://schemas.microsoft.com/office/drawing/2010/main">
                <a:solidFill>
                  <a:srgbClr val="FFFFFF"/>
                </a:solidFill>
              </a14:hiddenFill>
            </a:ext>
          </a:extLst>
        </p:spPr>
      </p:pic>
      <p:sp>
        <p:nvSpPr>
          <p:cNvPr id="21" name="Rectangle 20">
            <a:extLst>
              <a:ext uri="{FF2B5EF4-FFF2-40B4-BE49-F238E27FC236}">
                <a16:creationId xmlns="" xmlns:a16="http://schemas.microsoft.com/office/drawing/2014/main" id="{BA25739E-0043-4FED-BB65-7CDC16393394}"/>
              </a:ext>
            </a:extLst>
          </p:cNvPr>
          <p:cNvSpPr/>
          <p:nvPr/>
        </p:nvSpPr>
        <p:spPr>
          <a:xfrm>
            <a:off x="-35602" y="0"/>
            <a:ext cx="4607602" cy="990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r>
              <a:rPr lang="en-US" sz="3200" b="1" dirty="0" smtClean="0"/>
              <a:t>YOUR IDEA</a:t>
            </a:r>
            <a:endParaRPr lang="en-US" sz="3200" b="1" dirty="0"/>
          </a:p>
        </p:txBody>
      </p:sp>
      <p:sp>
        <p:nvSpPr>
          <p:cNvPr id="22" name="Rectangle 21">
            <a:extLst>
              <a:ext uri="{FF2B5EF4-FFF2-40B4-BE49-F238E27FC236}">
                <a16:creationId xmlns="" xmlns:a16="http://schemas.microsoft.com/office/drawing/2014/main" id="{D87D817A-5624-4FD5-B601-C756ADA57A32}"/>
              </a:ext>
            </a:extLst>
          </p:cNvPr>
          <p:cNvSpPr/>
          <p:nvPr/>
        </p:nvSpPr>
        <p:spPr>
          <a:xfrm>
            <a:off x="4572000" y="0"/>
            <a:ext cx="1905000" cy="990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23" name="Rectangle 22">
            <a:extLst>
              <a:ext uri="{FF2B5EF4-FFF2-40B4-BE49-F238E27FC236}">
                <a16:creationId xmlns="" xmlns:a16="http://schemas.microsoft.com/office/drawing/2014/main" id="{E01349DB-8F03-49DC-8DE6-575B70055CF2}"/>
              </a:ext>
            </a:extLst>
          </p:cNvPr>
          <p:cNvSpPr/>
          <p:nvPr/>
        </p:nvSpPr>
        <p:spPr>
          <a:xfrm>
            <a:off x="6477000" y="0"/>
            <a:ext cx="1524000" cy="990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24" name="Rectangle 23">
            <a:extLst>
              <a:ext uri="{FF2B5EF4-FFF2-40B4-BE49-F238E27FC236}">
                <a16:creationId xmlns="" xmlns:a16="http://schemas.microsoft.com/office/drawing/2014/main" id="{ABC65953-A33E-4E9A-8096-A59E9F85ACEA}"/>
              </a:ext>
            </a:extLst>
          </p:cNvPr>
          <p:cNvSpPr/>
          <p:nvPr/>
        </p:nvSpPr>
        <p:spPr>
          <a:xfrm>
            <a:off x="8001000" y="0"/>
            <a:ext cx="1143000" cy="9906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   </a:t>
            </a:r>
            <a:r>
              <a:rPr lang="en-US" sz="3600" b="1" dirty="0" smtClean="0"/>
              <a:t>1</a:t>
            </a:r>
            <a:endParaRPr lang="en-US" sz="3200"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00"/>
            <a:ext cx="4607602" cy="1143000"/>
          </a:xfrm>
        </p:spPr>
        <p:txBody>
          <a:bodyPr>
            <a:normAutofit/>
          </a:bodyPr>
          <a:lstStyle/>
          <a:p>
            <a:pPr algn="l"/>
            <a:r>
              <a:rPr lang="en-US" sz="4000" b="1" dirty="0"/>
              <a:t>Service Business</a:t>
            </a:r>
          </a:p>
        </p:txBody>
      </p:sp>
      <p:sp>
        <p:nvSpPr>
          <p:cNvPr id="3" name="Content Placeholder 2"/>
          <p:cNvSpPr>
            <a:spLocks noGrp="1"/>
          </p:cNvSpPr>
          <p:nvPr>
            <p:ph idx="1"/>
          </p:nvPr>
        </p:nvSpPr>
        <p:spPr>
          <a:xfrm>
            <a:off x="457200" y="2164830"/>
            <a:ext cx="8229600" cy="4693169"/>
          </a:xfrm>
        </p:spPr>
        <p:txBody>
          <a:bodyPr>
            <a:noAutofit/>
          </a:bodyPr>
          <a:lstStyle/>
          <a:p>
            <a:r>
              <a:rPr lang="en-US" sz="3000" dirty="0"/>
              <a:t>What services do you provide?</a:t>
            </a:r>
          </a:p>
          <a:p>
            <a:pPr lvl="1"/>
            <a:r>
              <a:rPr lang="en-US" sz="2400" b="1" i="1" dirty="0">
                <a:solidFill>
                  <a:schemeClr val="tx1">
                    <a:lumMod val="50000"/>
                    <a:lumOff val="50000"/>
                  </a:schemeClr>
                </a:solidFill>
              </a:rPr>
              <a:t>mowing, photography, social media marketing</a:t>
            </a:r>
          </a:p>
          <a:p>
            <a:pPr marL="457200" lvl="1" indent="0">
              <a:spcBef>
                <a:spcPts val="0"/>
              </a:spcBef>
              <a:buNone/>
            </a:pPr>
            <a:r>
              <a:rPr lang="en-US" sz="1600" b="1" dirty="0">
                <a:solidFill>
                  <a:schemeClr val="tx1">
                    <a:lumMod val="50000"/>
                    <a:lumOff val="50000"/>
                  </a:schemeClr>
                </a:solidFill>
              </a:rPr>
              <a:t>      </a:t>
            </a:r>
            <a:r>
              <a:rPr lang="en-US" sz="1600" b="1" dirty="0" smtClean="0">
                <a:solidFill>
                  <a:schemeClr val="tx1">
                    <a:lumMod val="50000"/>
                    <a:lumOff val="50000"/>
                  </a:schemeClr>
                </a:solidFill>
              </a:rPr>
              <a:t>(and e.g. if </a:t>
            </a:r>
            <a:r>
              <a:rPr lang="en-US" sz="1600" b="1" dirty="0">
                <a:solidFill>
                  <a:schemeClr val="tx1">
                    <a:lumMod val="50000"/>
                    <a:lumOff val="50000"/>
                  </a:schemeClr>
                </a:solidFill>
              </a:rPr>
              <a:t>social media marketing, what specific aspects)</a:t>
            </a:r>
          </a:p>
          <a:p>
            <a:pPr>
              <a:spcBef>
                <a:spcPts val="1800"/>
              </a:spcBef>
            </a:pPr>
            <a:r>
              <a:rPr lang="en-US" sz="3000" dirty="0"/>
              <a:t>What equipment do you need?</a:t>
            </a:r>
          </a:p>
          <a:p>
            <a:pPr lvl="1"/>
            <a:r>
              <a:rPr lang="en-US" sz="2400" b="1" i="1" dirty="0">
                <a:solidFill>
                  <a:schemeClr val="tx1">
                    <a:lumMod val="50000"/>
                    <a:lumOff val="50000"/>
                  </a:schemeClr>
                </a:solidFill>
              </a:rPr>
              <a:t>computers, specialized tools, vehicles, uniforms</a:t>
            </a:r>
          </a:p>
          <a:p>
            <a:pPr>
              <a:spcBef>
                <a:spcPts val="1800"/>
              </a:spcBef>
            </a:pPr>
            <a:r>
              <a:rPr lang="en-US" sz="3000" dirty="0"/>
              <a:t>Do you buy materials as part of your service?</a:t>
            </a:r>
          </a:p>
          <a:p>
            <a:pPr lvl="1"/>
            <a:r>
              <a:rPr lang="en-US" sz="2400" b="1" i="1" dirty="0">
                <a:solidFill>
                  <a:schemeClr val="tx1">
                    <a:lumMod val="50000"/>
                    <a:lumOff val="50000"/>
                  </a:schemeClr>
                </a:solidFill>
              </a:rPr>
              <a:t>paint, fencing, cleaning products, paper</a:t>
            </a:r>
          </a:p>
          <a:p>
            <a:pPr>
              <a:spcBef>
                <a:spcPts val="1800"/>
              </a:spcBef>
            </a:pPr>
            <a:r>
              <a:rPr lang="en-US" sz="3000" dirty="0"/>
              <a:t>What people skills are required for your service?</a:t>
            </a:r>
          </a:p>
          <a:p>
            <a:pPr lvl="1"/>
            <a:endParaRPr lang="en-US" sz="2400" b="1" i="1" dirty="0">
              <a:solidFill>
                <a:schemeClr val="tx1">
                  <a:lumMod val="50000"/>
                  <a:lumOff val="50000"/>
                </a:schemeClr>
              </a:solidFill>
            </a:endParaRPr>
          </a:p>
        </p:txBody>
      </p:sp>
      <p:pic>
        <p:nvPicPr>
          <p:cNvPr id="13" name="Picture 2" descr="Image result for mechanic">
            <a:extLst>
              <a:ext uri="{FF2B5EF4-FFF2-40B4-BE49-F238E27FC236}">
                <a16:creationId xmlns="" xmlns:a16="http://schemas.microsoft.com/office/drawing/2014/main" id="{B593A856-FD56-4107-8CD2-69E3114F3AC2}"/>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324600" y="1164497"/>
            <a:ext cx="2133600" cy="1423166"/>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Rectangle 13">
            <a:extLst>
              <a:ext uri="{FF2B5EF4-FFF2-40B4-BE49-F238E27FC236}">
                <a16:creationId xmlns="" xmlns:a16="http://schemas.microsoft.com/office/drawing/2014/main" id="{BA25739E-0043-4FED-BB65-7CDC16393394}"/>
              </a:ext>
            </a:extLst>
          </p:cNvPr>
          <p:cNvSpPr/>
          <p:nvPr/>
        </p:nvSpPr>
        <p:spPr>
          <a:xfrm>
            <a:off x="-35602" y="0"/>
            <a:ext cx="4607602" cy="990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r>
              <a:rPr lang="en-US" sz="3200" b="1" dirty="0" smtClean="0"/>
              <a:t>YOUR IDEA</a:t>
            </a:r>
            <a:endParaRPr lang="en-US" sz="3200" b="1" dirty="0"/>
          </a:p>
        </p:txBody>
      </p:sp>
      <p:sp>
        <p:nvSpPr>
          <p:cNvPr id="15" name="Rectangle 14">
            <a:extLst>
              <a:ext uri="{FF2B5EF4-FFF2-40B4-BE49-F238E27FC236}">
                <a16:creationId xmlns="" xmlns:a16="http://schemas.microsoft.com/office/drawing/2014/main" id="{D87D817A-5624-4FD5-B601-C756ADA57A32}"/>
              </a:ext>
            </a:extLst>
          </p:cNvPr>
          <p:cNvSpPr/>
          <p:nvPr/>
        </p:nvSpPr>
        <p:spPr>
          <a:xfrm>
            <a:off x="4572000" y="0"/>
            <a:ext cx="1905000" cy="990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16" name="Rectangle 15">
            <a:extLst>
              <a:ext uri="{FF2B5EF4-FFF2-40B4-BE49-F238E27FC236}">
                <a16:creationId xmlns="" xmlns:a16="http://schemas.microsoft.com/office/drawing/2014/main" id="{E01349DB-8F03-49DC-8DE6-575B70055CF2}"/>
              </a:ext>
            </a:extLst>
          </p:cNvPr>
          <p:cNvSpPr/>
          <p:nvPr/>
        </p:nvSpPr>
        <p:spPr>
          <a:xfrm>
            <a:off x="6477000" y="0"/>
            <a:ext cx="1524000" cy="990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17" name="Rectangle 16">
            <a:extLst>
              <a:ext uri="{FF2B5EF4-FFF2-40B4-BE49-F238E27FC236}">
                <a16:creationId xmlns="" xmlns:a16="http://schemas.microsoft.com/office/drawing/2014/main" id="{ABC65953-A33E-4E9A-8096-A59E9F85ACEA}"/>
              </a:ext>
            </a:extLst>
          </p:cNvPr>
          <p:cNvSpPr/>
          <p:nvPr/>
        </p:nvSpPr>
        <p:spPr>
          <a:xfrm>
            <a:off x="8001000" y="0"/>
            <a:ext cx="1143000" cy="9906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   </a:t>
            </a:r>
            <a:r>
              <a:rPr lang="en-US" sz="3600" b="1" dirty="0" smtClean="0"/>
              <a:t>1</a:t>
            </a:r>
            <a:endParaRPr lang="en-US" sz="3200"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Image result for auto parts">
            <a:extLst>
              <a:ext uri="{FF2B5EF4-FFF2-40B4-BE49-F238E27FC236}">
                <a16:creationId xmlns="" xmlns:a16="http://schemas.microsoft.com/office/drawing/2014/main" id="{5FA93BC4-EE95-4568-A616-79AB1A0F2AED}"/>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22133" b="12747"/>
          <a:stretch/>
        </p:blipFill>
        <p:spPr bwMode="auto">
          <a:xfrm>
            <a:off x="4724400" y="4693171"/>
            <a:ext cx="3640694" cy="1578964"/>
          </a:xfrm>
          <a:prstGeom prst="rect">
            <a:avLst/>
          </a:prstGeom>
          <a:noFill/>
          <a:extLst>
            <a:ext uri="{909E8E84-426E-40DD-AFC4-6F175D3DCCD1}">
              <a14:hiddenFill xmlns="" xmlns:a14="http://schemas.microsoft.com/office/drawing/2010/main">
                <a:solidFill>
                  <a:srgbClr val="FFFFFF"/>
                </a:solidFill>
              </a14:hiddenFill>
            </a:ext>
          </a:extLst>
        </p:spPr>
      </p:pic>
      <p:sp>
        <p:nvSpPr>
          <p:cNvPr id="3" name="Content Placeholder 2"/>
          <p:cNvSpPr>
            <a:spLocks noGrp="1"/>
          </p:cNvSpPr>
          <p:nvPr>
            <p:ph idx="1"/>
          </p:nvPr>
        </p:nvSpPr>
        <p:spPr>
          <a:xfrm>
            <a:off x="609600" y="2164830"/>
            <a:ext cx="8229600" cy="3671340"/>
          </a:xfrm>
        </p:spPr>
        <p:txBody>
          <a:bodyPr>
            <a:noAutofit/>
          </a:bodyPr>
          <a:lstStyle/>
          <a:p>
            <a:r>
              <a:rPr lang="en-US" sz="3000" dirty="0"/>
              <a:t>What are your products?</a:t>
            </a:r>
          </a:p>
          <a:p>
            <a:pPr lvl="1"/>
            <a:r>
              <a:rPr lang="en-US" sz="1800" dirty="0">
                <a:solidFill>
                  <a:schemeClr val="tx1">
                    <a:lumMod val="50000"/>
                    <a:lumOff val="50000"/>
                  </a:schemeClr>
                </a:solidFill>
              </a:rPr>
              <a:t>e.g.</a:t>
            </a:r>
            <a:r>
              <a:rPr lang="en-US" sz="2000" dirty="0">
                <a:solidFill>
                  <a:schemeClr val="tx1">
                    <a:lumMod val="50000"/>
                    <a:lumOff val="50000"/>
                  </a:schemeClr>
                </a:solidFill>
              </a:rPr>
              <a:t> </a:t>
            </a:r>
            <a:r>
              <a:rPr lang="en-US" sz="2400" b="1" i="1" dirty="0">
                <a:solidFill>
                  <a:schemeClr val="tx1">
                    <a:lumMod val="50000"/>
                    <a:lumOff val="50000"/>
                  </a:schemeClr>
                </a:solidFill>
              </a:rPr>
              <a:t>chocolate candy, clothing, framed photographs</a:t>
            </a:r>
          </a:p>
          <a:p>
            <a:pPr>
              <a:spcBef>
                <a:spcPts val="1800"/>
              </a:spcBef>
            </a:pPr>
            <a:r>
              <a:rPr lang="en-US" dirty="0"/>
              <a:t> </a:t>
            </a:r>
            <a:r>
              <a:rPr lang="en-US" sz="3000" dirty="0"/>
              <a:t>How do you acquire them?</a:t>
            </a:r>
          </a:p>
          <a:p>
            <a:pPr lvl="1"/>
            <a:r>
              <a:rPr lang="en-US" sz="2400" b="1" i="1" dirty="0">
                <a:solidFill>
                  <a:schemeClr val="tx1">
                    <a:lumMod val="50000"/>
                    <a:lumOff val="50000"/>
                  </a:schemeClr>
                </a:solidFill>
              </a:rPr>
              <a:t>making them, purchasing wholesale, combination</a:t>
            </a:r>
          </a:p>
          <a:p>
            <a:pPr>
              <a:spcBef>
                <a:spcPts val="1800"/>
              </a:spcBef>
            </a:pPr>
            <a:r>
              <a:rPr lang="en-US" sz="3000" dirty="0"/>
              <a:t> What do they cost?</a:t>
            </a:r>
          </a:p>
          <a:p>
            <a:pPr lvl="1"/>
            <a:r>
              <a:rPr lang="en-US" sz="2400" b="1" i="1" dirty="0" smtClean="0">
                <a:solidFill>
                  <a:schemeClr val="tx1">
                    <a:lumMod val="50000"/>
                    <a:lumOff val="50000"/>
                  </a:schemeClr>
                </a:solidFill>
              </a:rPr>
              <a:t>best </a:t>
            </a:r>
            <a:r>
              <a:rPr lang="en-US" sz="2400" b="1" i="1" dirty="0">
                <a:solidFill>
                  <a:schemeClr val="tx1">
                    <a:lumMod val="50000"/>
                    <a:lumOff val="50000"/>
                  </a:schemeClr>
                </a:solidFill>
              </a:rPr>
              <a:t>supply </a:t>
            </a:r>
            <a:r>
              <a:rPr lang="en-US" sz="2400" b="1" i="1" dirty="0" smtClean="0">
                <a:solidFill>
                  <a:schemeClr val="tx1">
                    <a:lumMod val="50000"/>
                    <a:lumOff val="50000"/>
                  </a:schemeClr>
                </a:solidFill>
              </a:rPr>
              <a:t>sources, volume</a:t>
            </a:r>
            <a:br>
              <a:rPr lang="en-US" sz="2400" b="1" i="1" dirty="0" smtClean="0">
                <a:solidFill>
                  <a:schemeClr val="tx1">
                    <a:lumMod val="50000"/>
                    <a:lumOff val="50000"/>
                  </a:schemeClr>
                </a:solidFill>
              </a:rPr>
            </a:br>
            <a:r>
              <a:rPr lang="en-US" sz="2400" b="1" i="1" dirty="0" smtClean="0">
                <a:solidFill>
                  <a:schemeClr val="tx1">
                    <a:lumMod val="50000"/>
                    <a:lumOff val="50000"/>
                  </a:schemeClr>
                </a:solidFill>
              </a:rPr>
              <a:t>discounts</a:t>
            </a:r>
            <a:endParaRPr lang="en-US" dirty="0"/>
          </a:p>
        </p:txBody>
      </p:sp>
      <p:sp>
        <p:nvSpPr>
          <p:cNvPr id="19" name="Rectangle 18">
            <a:extLst>
              <a:ext uri="{FF2B5EF4-FFF2-40B4-BE49-F238E27FC236}">
                <a16:creationId xmlns="" xmlns:a16="http://schemas.microsoft.com/office/drawing/2014/main" id="{BA25739E-0043-4FED-BB65-7CDC16393394}"/>
              </a:ext>
            </a:extLst>
          </p:cNvPr>
          <p:cNvSpPr/>
          <p:nvPr/>
        </p:nvSpPr>
        <p:spPr>
          <a:xfrm>
            <a:off x="-35602" y="0"/>
            <a:ext cx="4607602" cy="990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r>
              <a:rPr lang="en-US" sz="3200" b="1" dirty="0" smtClean="0"/>
              <a:t>YOUR IDEA</a:t>
            </a:r>
            <a:endParaRPr lang="en-US" sz="3200" b="1" dirty="0"/>
          </a:p>
        </p:txBody>
      </p:sp>
      <p:sp>
        <p:nvSpPr>
          <p:cNvPr id="20" name="Rectangle 19">
            <a:extLst>
              <a:ext uri="{FF2B5EF4-FFF2-40B4-BE49-F238E27FC236}">
                <a16:creationId xmlns="" xmlns:a16="http://schemas.microsoft.com/office/drawing/2014/main" id="{D87D817A-5624-4FD5-B601-C756ADA57A32}"/>
              </a:ext>
            </a:extLst>
          </p:cNvPr>
          <p:cNvSpPr/>
          <p:nvPr/>
        </p:nvSpPr>
        <p:spPr>
          <a:xfrm>
            <a:off x="4572000" y="0"/>
            <a:ext cx="1905000" cy="990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21" name="Rectangle 20">
            <a:extLst>
              <a:ext uri="{FF2B5EF4-FFF2-40B4-BE49-F238E27FC236}">
                <a16:creationId xmlns="" xmlns:a16="http://schemas.microsoft.com/office/drawing/2014/main" id="{E01349DB-8F03-49DC-8DE6-575B70055CF2}"/>
              </a:ext>
            </a:extLst>
          </p:cNvPr>
          <p:cNvSpPr/>
          <p:nvPr/>
        </p:nvSpPr>
        <p:spPr>
          <a:xfrm>
            <a:off x="6477000" y="0"/>
            <a:ext cx="1524000" cy="990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t>
            </a:r>
            <a:endParaRPr lang="en-US" sz="3200" b="1" dirty="0"/>
          </a:p>
        </p:txBody>
      </p:sp>
      <p:sp>
        <p:nvSpPr>
          <p:cNvPr id="22" name="Rectangle 21">
            <a:extLst>
              <a:ext uri="{FF2B5EF4-FFF2-40B4-BE49-F238E27FC236}">
                <a16:creationId xmlns="" xmlns:a16="http://schemas.microsoft.com/office/drawing/2014/main" id="{ABC65953-A33E-4E9A-8096-A59E9F85ACEA}"/>
              </a:ext>
            </a:extLst>
          </p:cNvPr>
          <p:cNvSpPr/>
          <p:nvPr/>
        </p:nvSpPr>
        <p:spPr>
          <a:xfrm>
            <a:off x="8001000" y="0"/>
            <a:ext cx="1143000" cy="9906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   </a:t>
            </a:r>
            <a:r>
              <a:rPr lang="en-US" sz="3600" b="1" dirty="0" smtClean="0"/>
              <a:t>1</a:t>
            </a:r>
            <a:endParaRPr lang="en-US" sz="3200" b="1" dirty="0"/>
          </a:p>
        </p:txBody>
      </p:sp>
      <p:sp>
        <p:nvSpPr>
          <p:cNvPr id="9" name="Title 1"/>
          <p:cNvSpPr>
            <a:spLocks noGrp="1"/>
          </p:cNvSpPr>
          <p:nvPr>
            <p:ph type="title"/>
          </p:nvPr>
        </p:nvSpPr>
        <p:spPr>
          <a:xfrm>
            <a:off x="533400" y="1143000"/>
            <a:ext cx="4607602" cy="1143000"/>
          </a:xfrm>
        </p:spPr>
        <p:txBody>
          <a:bodyPr>
            <a:normAutofit/>
          </a:bodyPr>
          <a:lstStyle/>
          <a:p>
            <a:pPr algn="l"/>
            <a:r>
              <a:rPr lang="en-US" sz="4000" b="1" dirty="0" smtClean="0"/>
              <a:t>Product Business</a:t>
            </a:r>
            <a:endParaRPr lang="en-US" sz="4000" b="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24718</TotalTime>
  <Words>2681</Words>
  <Application>Microsoft Office PowerPoint</Application>
  <PresentationFormat>On-screen Show (4:3)</PresentationFormat>
  <Paragraphs>793</Paragraphs>
  <Slides>59</Slides>
  <Notes>25</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Office Theme</vt:lpstr>
      <vt:lpstr>Plan Your Business</vt:lpstr>
      <vt:lpstr>workshop purpose</vt:lpstr>
      <vt:lpstr>workshop purpose</vt:lpstr>
      <vt:lpstr>The New Business Journey</vt:lpstr>
      <vt:lpstr>Slide 5</vt:lpstr>
      <vt:lpstr>Slide 6</vt:lpstr>
      <vt:lpstr>Slide 7</vt:lpstr>
      <vt:lpstr>Service Business</vt:lpstr>
      <vt:lpstr>Product Business</vt:lpstr>
      <vt:lpstr>Slide 10</vt:lpstr>
      <vt:lpstr>Slide 11</vt:lpstr>
      <vt:lpstr>What Competes for Your Customer’s Attention?</vt:lpstr>
      <vt:lpstr>Who is Your Competition?</vt:lpstr>
      <vt:lpstr>Your Competitive Advantage</vt:lpstr>
      <vt:lpstr>What barriers might keep you from success?</vt:lpstr>
      <vt:lpstr>Common Barriers to Success</vt:lpstr>
      <vt:lpstr>Slide 17</vt:lpstr>
      <vt:lpstr>Slide 18</vt:lpstr>
      <vt:lpstr>Who Will Buy Your Product or Service?</vt:lpstr>
      <vt:lpstr>How Do You Define Each Market Segment?</vt:lpstr>
      <vt:lpstr>Local Customer Research</vt:lpstr>
      <vt:lpstr>Deepen Your Customer Knowledge</vt:lpstr>
      <vt:lpstr>Industry Help</vt:lpstr>
      <vt:lpstr>Census Data</vt:lpstr>
      <vt:lpstr>Bureau of Labor Statistics</vt:lpstr>
      <vt:lpstr>Slide 26</vt:lpstr>
      <vt:lpstr>Search SCORE.org</vt:lpstr>
      <vt:lpstr>Library Resources</vt:lpstr>
      <vt:lpstr>Slide 29</vt:lpstr>
      <vt:lpstr>Slide 30</vt:lpstr>
      <vt:lpstr>Soapy Rides</vt:lpstr>
      <vt:lpstr>Cooper's Copper Cleaner</vt:lpstr>
      <vt:lpstr>Bill’s English Instruction</vt:lpstr>
      <vt:lpstr>Clara's Cleaning Service</vt:lpstr>
      <vt:lpstr>Slide 35</vt:lpstr>
      <vt:lpstr>Test Your Marketing Assumptions</vt:lpstr>
      <vt:lpstr>Test Your Pricing</vt:lpstr>
      <vt:lpstr>satisfied repeat customers are the best customers!</vt:lpstr>
      <vt:lpstr>Slide 39</vt:lpstr>
      <vt:lpstr>Slide 40</vt:lpstr>
      <vt:lpstr>Slide 41</vt:lpstr>
      <vt:lpstr>More Examples</vt:lpstr>
      <vt:lpstr>Building Related Start Up Costs</vt:lpstr>
      <vt:lpstr>Slide 44</vt:lpstr>
      <vt:lpstr>Slide 45</vt:lpstr>
      <vt:lpstr>Capital $$ Needed to Start</vt:lpstr>
      <vt:lpstr>Slide 47</vt:lpstr>
      <vt:lpstr>Slide 48</vt:lpstr>
      <vt:lpstr>Pricing – based on market price</vt:lpstr>
      <vt:lpstr>Pricing – based on costs</vt:lpstr>
      <vt:lpstr>Slide 51</vt:lpstr>
      <vt:lpstr>Income Projections</vt:lpstr>
      <vt:lpstr>Key Business Partners</vt:lpstr>
      <vt:lpstr>Key Business Partners</vt:lpstr>
      <vt:lpstr>How will you measure growth &amp; success?</vt:lpstr>
      <vt:lpstr>Slide 56</vt:lpstr>
      <vt:lpstr>Slide 57</vt:lpstr>
      <vt:lpstr>Useful Links</vt:lpstr>
      <vt:lpstr>Slide 59</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Plan Sections</dc:title>
  <dc:creator>robin</dc:creator>
  <cp:lastModifiedBy>P C User</cp:lastModifiedBy>
  <cp:revision>499</cp:revision>
  <dcterms:created xsi:type="dcterms:W3CDTF">2018-02-24T18:58:23Z</dcterms:created>
  <dcterms:modified xsi:type="dcterms:W3CDTF">2018-12-27T15:30:27Z</dcterms:modified>
</cp:coreProperties>
</file>