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1" r:id="rId2"/>
    <p:sldId id="344" r:id="rId3"/>
    <p:sldId id="329" r:id="rId4"/>
    <p:sldId id="282" r:id="rId5"/>
    <p:sldId id="374" r:id="rId6"/>
    <p:sldId id="291" r:id="rId7"/>
    <p:sldId id="340" r:id="rId8"/>
    <p:sldId id="325" r:id="rId9"/>
    <p:sldId id="259" r:id="rId10"/>
    <p:sldId id="334" r:id="rId11"/>
    <p:sldId id="369" r:id="rId12"/>
    <p:sldId id="364" r:id="rId13"/>
    <p:sldId id="365" r:id="rId14"/>
    <p:sldId id="363" r:id="rId15"/>
    <p:sldId id="366" r:id="rId16"/>
    <p:sldId id="368" r:id="rId17"/>
    <p:sldId id="367" r:id="rId18"/>
    <p:sldId id="315" r:id="rId19"/>
    <p:sldId id="330" r:id="rId20"/>
    <p:sldId id="345" r:id="rId21"/>
    <p:sldId id="346" r:id="rId22"/>
    <p:sldId id="332" r:id="rId23"/>
    <p:sldId id="358" r:id="rId24"/>
    <p:sldId id="271" r:id="rId25"/>
    <p:sldId id="348" r:id="rId26"/>
    <p:sldId id="335" r:id="rId27"/>
    <p:sldId id="347" r:id="rId28"/>
    <p:sldId id="362" r:id="rId29"/>
    <p:sldId id="370" r:id="rId30"/>
    <p:sldId id="371" r:id="rId31"/>
    <p:sldId id="343" r:id="rId32"/>
    <p:sldId id="355" r:id="rId33"/>
    <p:sldId id="339" r:id="rId34"/>
    <p:sldId id="264" r:id="rId35"/>
    <p:sldId id="356" r:id="rId36"/>
    <p:sldId id="316" r:id="rId37"/>
    <p:sldId id="372" r:id="rId38"/>
    <p:sldId id="375" r:id="rId39"/>
    <p:sldId id="376" r:id="rId40"/>
    <p:sldId id="377" r:id="rId41"/>
    <p:sldId id="373" r:id="rId42"/>
    <p:sldId id="317" r:id="rId43"/>
    <p:sldId id="337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0" autoAdjust="0"/>
    <p:restoredTop sz="86380" autoAdjust="0"/>
  </p:normalViewPr>
  <p:slideViewPr>
    <p:cSldViewPr>
      <p:cViewPr varScale="1">
        <p:scale>
          <a:sx n="78" d="100"/>
          <a:sy n="7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7248"/>
    </p:cViewPr>
  </p:sorterViewPr>
  <p:notesViewPr>
    <p:cSldViewPr>
      <p:cViewPr varScale="1">
        <p:scale>
          <a:sx n="81" d="100"/>
          <a:sy n="81" d="100"/>
        </p:scale>
        <p:origin x="-312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autoTitleDeleted val="1"/>
    <c:plotArea>
      <c:layout>
        <c:manualLayout>
          <c:layoutTarget val="inner"/>
          <c:xMode val="edge"/>
          <c:yMode val="edge"/>
          <c:x val="0.11488419210756536"/>
          <c:y val="2.8985507246376812E-2"/>
          <c:w val="0.83897914076529911"/>
          <c:h val="0.7955148541214957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Survival Rate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15 Years</c:v>
                </c:pt>
                <c:pt idx="1">
                  <c:v>10 Years</c:v>
                </c:pt>
                <c:pt idx="2">
                  <c:v>5 Years</c:v>
                </c:pt>
                <c:pt idx="3">
                  <c:v>2 Years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0.34000000000000158</c:v>
                </c:pt>
                <c:pt idx="2">
                  <c:v>0.52</c:v>
                </c:pt>
                <c:pt idx="3">
                  <c:v>0.69000000000000383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C2-4283-9A6D-BDFAD913D538}"/>
            </c:ext>
          </c:extLst>
        </c:ser>
        <c:dLbls>
          <c:showVal val="1"/>
        </c:dLbls>
        <c:gapWidth val="75"/>
        <c:axId val="102189696"/>
        <c:axId val="102211968"/>
      </c:barChart>
      <c:catAx>
        <c:axId val="1021896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2211968"/>
        <c:crosses val="autoZero"/>
        <c:auto val="1"/>
        <c:lblAlgn val="ctr"/>
        <c:lblOffset val="100"/>
      </c:catAx>
      <c:valAx>
        <c:axId val="102211968"/>
        <c:scaling>
          <c:orientation val="minMax"/>
          <c:min val="0.2"/>
        </c:scaling>
        <c:axPos val="b"/>
        <c:numFmt formatCode="0%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021896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explosion val="19"/>
            <c:extLst xmlns:c16r2="http://schemas.microsoft.com/office/drawing/2015/06/chart">
              <c:ext xmlns:c16="http://schemas.microsoft.com/office/drawing/2014/chart" uri="{C3380CC4-5D6E-409C-BE32-E72D297353CC}">
                <c16:uniqueId val="{00000000-ED3B-487E-9900-2D512CF03B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Closed Voluntarily</c:v>
                </c:pt>
                <c:pt idx="1">
                  <c:v>Failed</c:v>
                </c:pt>
                <c:pt idx="2">
                  <c:v>In Business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0.33000000000000196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3B-487E-9900-2D512CF03B2C}"/>
            </c:ext>
          </c:extLst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r>
              <a:rPr lang="en-US" dirty="0"/>
              <a:t>So You Want to Start a Business?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12DDAEE8-0650-4E0D-8BB7-D9CE1179FF5A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1F2853B1-19CA-456A-9550-5D78584F1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D9F8D9C6-075C-4EC4-9AD3-085B9AAD6F6F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7959C1DD-85A1-448C-970F-6B5C59B160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C1DD-85A1-448C-970F-6B5C59B160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C1DD-85A1-448C-970F-6B5C59B160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79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105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steve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C1DD-85A1-448C-970F-6B5C59B160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47A0-53E9-4929-ADC4-40822CF1D72B}" type="datetimeFigureOut">
              <a:rPr lang="en-US" smtClean="0"/>
              <a:pPr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1CC9-AD42-4049-BDDA-D82DDB854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nb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n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georgia.gov/blog/2014-06-12/what-llc" TargetMode="External"/><Relationship Id="rId13" Type="http://schemas.openxmlformats.org/officeDocument/2006/relationships/hyperlink" Target="http://www.naics.com/" TargetMode="External"/><Relationship Id="rId3" Type="http://schemas.openxmlformats.org/officeDocument/2006/relationships/hyperlink" Target="https://www.scbos.sc.gov/Business-Resources" TargetMode="External"/><Relationship Id="rId7" Type="http://schemas.openxmlformats.org/officeDocument/2006/relationships/hyperlink" Target="http://www.sba.com/georgia/licenses-permits/" TargetMode="External"/><Relationship Id="rId12" Type="http://schemas.openxmlformats.org/officeDocument/2006/relationships/hyperlink" Target="http://www.dnb.com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eorgia.gov/blog/2015-11-05/reserving-your-businesss-name" TargetMode="External"/><Relationship Id="rId11" Type="http://schemas.openxmlformats.org/officeDocument/2006/relationships/hyperlink" Target="https://www.councilofnonprofits.org/tools-resources/how-start-nonprofit" TargetMode="External"/><Relationship Id="rId5" Type="http://schemas.openxmlformats.org/officeDocument/2006/relationships/hyperlink" Target="http://www.sos.sc.gov/Public_Charities" TargetMode="External"/><Relationship Id="rId10" Type="http://schemas.openxmlformats.org/officeDocument/2006/relationships/hyperlink" Target="https://www.usa.gov/start-nonprofit" TargetMode="External"/><Relationship Id="rId4" Type="http://schemas.openxmlformats.org/officeDocument/2006/relationships/hyperlink" Target="http://www.sos.sc.gov/Name" TargetMode="External"/><Relationship Id="rId9" Type="http://schemas.openxmlformats.org/officeDocument/2006/relationships/hyperlink" Target="http://www.pbpatl.org/wp-content/uploads/2011/12/gcn_starting_a_nonprofit1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bos.sc.gov/Business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95"/>
            <a:ext cx="7772400" cy="1470025"/>
          </a:xfrm>
        </p:spPr>
        <p:txBody>
          <a:bodyPr/>
          <a:lstStyle/>
          <a:p>
            <a:r>
              <a:rPr lang="en-US" b="1" dirty="0"/>
              <a:t>WELCOME TO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Thinking of Starting a Business?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180" y="20664"/>
            <a:ext cx="3142307" cy="2095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687" y="4088506"/>
            <a:ext cx="1828800" cy="274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23" y="0"/>
            <a:ext cx="3119655" cy="2080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23" y="4088506"/>
            <a:ext cx="1827118" cy="2740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-1" r="58950" b="-10935"/>
          <a:stretch/>
        </p:blipFill>
        <p:spPr>
          <a:xfrm>
            <a:off x="3132440" y="4648200"/>
            <a:ext cx="3031521" cy="1169294"/>
          </a:xfrm>
          <a:prstGeom prst="rect">
            <a:avLst/>
          </a:prstGeom>
        </p:spPr>
      </p:pic>
    </p:spTree>
  </p:cSld>
  <p:clrMapOvr>
    <a:masterClrMapping/>
  </p:clrMapOvr>
  <p:transition advTm="889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Else Does It Take</a:t>
            </a:r>
            <a:br>
              <a:rPr lang="en-US" dirty="0"/>
            </a:br>
            <a:r>
              <a:rPr lang="en-US" dirty="0"/>
              <a:t>to Start a Small Business?</a:t>
            </a:r>
          </a:p>
        </p:txBody>
      </p:sp>
      <p:pic>
        <p:nvPicPr>
          <p:cNvPr id="4" name="Picture 3" descr="&lt;strong&gt;Entrepreneurship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491484"/>
            <a:ext cx="5569069" cy="2951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638800" cy="3048000"/>
          </a:xfrm>
        </p:spPr>
        <p:txBody>
          <a:bodyPr>
            <a:normAutofit/>
          </a:bodyPr>
          <a:lstStyle/>
          <a:p>
            <a:r>
              <a:rPr lang="en-US" sz="4000" dirty="0"/>
              <a:t>Tolerance for risk</a:t>
            </a:r>
          </a:p>
          <a:p>
            <a:r>
              <a:rPr lang="en-US" sz="4000" dirty="0"/>
              <a:t>Some money to invest</a:t>
            </a:r>
          </a:p>
          <a:p>
            <a:r>
              <a:rPr lang="en-US" sz="4000" dirty="0"/>
              <a:t>Commitment</a:t>
            </a:r>
          </a:p>
          <a:p>
            <a:r>
              <a:rPr lang="en-US" sz="4000" dirty="0"/>
              <a:t>Vision</a:t>
            </a:r>
          </a:p>
        </p:txBody>
      </p:sp>
    </p:spTree>
  </p:cSld>
  <p:clrMapOvr>
    <a:masterClrMapping/>
  </p:clrMapOvr>
  <p:transition advTm="7169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Want</a:t>
            </a:r>
            <a:br>
              <a:rPr lang="en-US" dirty="0" smtClean="0"/>
            </a:br>
            <a:r>
              <a:rPr lang="en-US" dirty="0" smtClean="0"/>
              <a:t>to Go into Business?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45559"/>
            <a:ext cx="7400812" cy="461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2061"/>
            <a:ext cx="9144000" cy="72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an Existing Business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Established customer base, location, suppliers</a:t>
            </a:r>
          </a:p>
          <a:p>
            <a:r>
              <a:rPr lang="en-US" dirty="0" smtClean="0"/>
              <a:t>Build on name recognition and reputation</a:t>
            </a:r>
          </a:p>
          <a:p>
            <a:r>
              <a:rPr lang="en-US" dirty="0" smtClean="0"/>
              <a:t>Review previous owner’s financials</a:t>
            </a:r>
          </a:p>
          <a:p>
            <a:r>
              <a:rPr lang="en-US" dirty="0" smtClean="0"/>
              <a:t>Easier to obtain financing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Hidden problems, especially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reputation</a:t>
            </a:r>
          </a:p>
          <a:p>
            <a:pPr lvl="1"/>
            <a:r>
              <a:rPr lang="en-US" dirty="0" smtClean="0"/>
              <a:t>obsolescence</a:t>
            </a:r>
          </a:p>
          <a:p>
            <a:r>
              <a:rPr lang="en-US" dirty="0" smtClean="0"/>
              <a:t>Employees may be loyal to previous owner</a:t>
            </a:r>
          </a:p>
          <a:p>
            <a:r>
              <a:rPr lang="en-US" dirty="0" smtClean="0"/>
              <a:t>No guarantee of continued success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a Franchise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Advantages</a:t>
            </a:r>
          </a:p>
          <a:p>
            <a:r>
              <a:rPr lang="en-US" sz="2600" dirty="0" smtClean="0"/>
              <a:t>Proven system, image, and products</a:t>
            </a:r>
          </a:p>
          <a:p>
            <a:r>
              <a:rPr lang="en-US" sz="2600" dirty="0" smtClean="0"/>
              <a:t>Marketing and sales assistance</a:t>
            </a:r>
          </a:p>
          <a:p>
            <a:r>
              <a:rPr lang="en-US" sz="2600" dirty="0" smtClean="0"/>
              <a:t>Training and guidance</a:t>
            </a:r>
          </a:p>
          <a:p>
            <a:r>
              <a:rPr lang="en-US" sz="2600" dirty="0" smtClean="0"/>
              <a:t>Built-in peer network</a:t>
            </a:r>
          </a:p>
          <a:p>
            <a:r>
              <a:rPr lang="en-US" sz="2600" dirty="0" smtClean="0"/>
              <a:t>Opportunity to rise with entire network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Disadvantages</a:t>
            </a:r>
          </a:p>
          <a:p>
            <a:r>
              <a:rPr lang="en-US" sz="2600" dirty="0" smtClean="0"/>
              <a:t>Must follow franchisor’s procedures, pricing, methods</a:t>
            </a:r>
          </a:p>
          <a:p>
            <a:r>
              <a:rPr lang="en-US" sz="2600" dirty="0" smtClean="0"/>
              <a:t>Ongoing royalties and fees</a:t>
            </a:r>
          </a:p>
          <a:p>
            <a:r>
              <a:rPr lang="en-US" sz="2600" dirty="0" smtClean="0"/>
              <a:t>Binding contract with franchisor</a:t>
            </a:r>
          </a:p>
          <a:p>
            <a:r>
              <a:rPr lang="en-US" sz="2600" dirty="0" smtClean="0"/>
              <a:t>Opportunity to fall with entire network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" y="5819775"/>
            <a:ext cx="9182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32442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 New Business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95800" cy="2895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You have complete control!</a:t>
            </a:r>
          </a:p>
          <a:p>
            <a:r>
              <a:rPr lang="en-US" dirty="0" smtClean="0"/>
              <a:t>Your choice of location, name, image, logo, business relationships</a:t>
            </a:r>
          </a:p>
          <a:p>
            <a:r>
              <a:rPr lang="en-US" dirty="0" smtClean="0"/>
              <a:t>Establish your own customer 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4648200"/>
            <a:ext cx="6019800" cy="190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Bigger risk</a:t>
            </a:r>
          </a:p>
          <a:p>
            <a:r>
              <a:rPr lang="en-US" dirty="0" smtClean="0"/>
              <a:t>No track record, so financing is difficult</a:t>
            </a:r>
          </a:p>
          <a:p>
            <a:r>
              <a:rPr lang="en-US" dirty="0" smtClean="0"/>
              <a:t>No existing customer base to build 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84600"/>
            <a:ext cx="2692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 Home-Based Business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Convenience</a:t>
            </a:r>
          </a:p>
          <a:p>
            <a:r>
              <a:rPr lang="en-US" dirty="0" smtClean="0"/>
              <a:t>Lower cost</a:t>
            </a:r>
          </a:p>
          <a:p>
            <a:r>
              <a:rPr lang="en-US" dirty="0" smtClean="0"/>
              <a:t>Flexible schedule</a:t>
            </a:r>
          </a:p>
          <a:p>
            <a:r>
              <a:rPr lang="en-US" dirty="0" smtClean="0"/>
              <a:t>Tax advantage of use of home for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Zoning restrictions</a:t>
            </a:r>
          </a:p>
          <a:p>
            <a:r>
              <a:rPr lang="en-US" dirty="0" smtClean="0"/>
              <a:t>Isolating</a:t>
            </a:r>
          </a:p>
          <a:p>
            <a:r>
              <a:rPr lang="en-US" dirty="0" smtClean="0"/>
              <a:t>Hard to find financing</a:t>
            </a:r>
          </a:p>
          <a:p>
            <a:r>
              <a:rPr lang="en-US" dirty="0" smtClean="0"/>
              <a:t>More IRS scrutiny of tax returns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093772"/>
            <a:ext cx="4114800" cy="17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an Online Business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Start-up costs lower than opening store or office</a:t>
            </a:r>
          </a:p>
          <a:p>
            <a:r>
              <a:rPr lang="en-US" dirty="0" smtClean="0"/>
              <a:t>Not limited to local customers</a:t>
            </a:r>
          </a:p>
          <a:p>
            <a:r>
              <a:rPr lang="en-US" dirty="0" smtClean="0"/>
              <a:t>Do business 24/7</a:t>
            </a:r>
          </a:p>
          <a:p>
            <a:r>
              <a:rPr lang="en-US" dirty="0" smtClean="0"/>
              <a:t>Operate anywhere there is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Lots of competition world-wide</a:t>
            </a:r>
          </a:p>
          <a:p>
            <a:r>
              <a:rPr lang="en-US" dirty="0" smtClean="0"/>
              <a:t>Impersonal – harder to make the sale</a:t>
            </a:r>
          </a:p>
          <a:p>
            <a:r>
              <a:rPr lang="en-US" dirty="0" smtClean="0"/>
              <a:t>Impersonal - harder to deliver exceptional customer service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a Non-Profit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Advantages</a:t>
            </a:r>
          </a:p>
          <a:p>
            <a:r>
              <a:rPr lang="en-US" dirty="0" smtClean="0"/>
              <a:t>Government and foundation grant opportunities</a:t>
            </a:r>
          </a:p>
          <a:p>
            <a:r>
              <a:rPr lang="en-US" dirty="0" smtClean="0"/>
              <a:t>Some liability protection</a:t>
            </a:r>
          </a:p>
          <a:p>
            <a:r>
              <a:rPr lang="en-US" dirty="0" smtClean="0"/>
              <a:t>Can pay salaries and contractor fees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Disadvantages</a:t>
            </a:r>
          </a:p>
          <a:p>
            <a:r>
              <a:rPr lang="en-US" dirty="0" smtClean="0"/>
              <a:t>Mission must focus on education or charity</a:t>
            </a:r>
          </a:p>
          <a:p>
            <a:r>
              <a:rPr lang="en-US" dirty="0" smtClean="0"/>
              <a:t>Cannot provide profit to the founders</a:t>
            </a:r>
          </a:p>
          <a:p>
            <a:r>
              <a:rPr lang="en-US" dirty="0" smtClean="0"/>
              <a:t>Profits remain within organization (not distributed to “owners”)</a:t>
            </a:r>
          </a:p>
          <a:p>
            <a:r>
              <a:rPr lang="en-US" dirty="0" smtClean="0"/>
              <a:t>Must receive 501(c)(3) IRS status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pic>
        <p:nvPicPr>
          <p:cNvPr id="2" name="Picture 1" descr="Original file ‎ (SVG file, nominally 40 × 40 pixels, file size: 80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865437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. ://www.epsvectorlogosoncd.com/graphics/color_company_&lt;strong&gt;logos&lt;/strong&gt;_on_dv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06"/>
          <a:stretch/>
        </p:blipFill>
        <p:spPr>
          <a:xfrm>
            <a:off x="25399" y="31902"/>
            <a:ext cx="4423372" cy="154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0"/>
            <a:ext cx="3352800" cy="2743200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Naming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Your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904" y="1727500"/>
            <a:ext cx="4419600" cy="4525963"/>
          </a:xfrm>
        </p:spPr>
        <p:txBody>
          <a:bodyPr>
            <a:noAutofit/>
          </a:bodyPr>
          <a:lstStyle/>
          <a:p>
            <a:r>
              <a:rPr lang="en-US" dirty="0"/>
              <a:t>Think long-range</a:t>
            </a:r>
          </a:p>
          <a:p>
            <a:pPr lvl="1"/>
            <a:r>
              <a:rPr lang="en-US" sz="2400" dirty="0"/>
              <a:t>Will it work in 5, 25 years?</a:t>
            </a:r>
          </a:p>
          <a:p>
            <a:pPr lvl="1"/>
            <a:r>
              <a:rPr lang="en-US" sz="2400" dirty="0"/>
              <a:t>Is it too specific?</a:t>
            </a:r>
          </a:p>
          <a:p>
            <a:pPr lvl="1"/>
            <a:r>
              <a:rPr lang="en-US" sz="2400" dirty="0"/>
              <a:t>Is it too general?</a:t>
            </a:r>
          </a:p>
          <a:p>
            <a:r>
              <a:rPr lang="en-US" dirty="0"/>
              <a:t>Name</a:t>
            </a:r>
            <a:r>
              <a:rPr lang="en-US" baseline="0" dirty="0"/>
              <a:t> availability?</a:t>
            </a:r>
          </a:p>
          <a:p>
            <a:pPr lvl="1"/>
            <a:r>
              <a:rPr lang="en-US" sz="2400" dirty="0"/>
              <a:t>Check with the </a:t>
            </a:r>
            <a:r>
              <a:rPr lang="en-US" sz="2400" dirty="0" smtClean="0"/>
              <a:t>state</a:t>
            </a:r>
          </a:p>
          <a:p>
            <a:pPr lvl="1"/>
            <a:r>
              <a:rPr lang="en-US" sz="2400" dirty="0" smtClean="0"/>
              <a:t>Internet </a:t>
            </a:r>
            <a:r>
              <a:rPr lang="en-US" sz="2400" dirty="0"/>
              <a:t>domain name</a:t>
            </a:r>
          </a:p>
          <a:p>
            <a:r>
              <a:rPr lang="en-US" dirty="0"/>
              <a:t>Register the name &amp; domain 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51123" r="21257"/>
          <a:stretch/>
        </p:blipFill>
        <p:spPr>
          <a:xfrm>
            <a:off x="4448771" y="31903"/>
            <a:ext cx="4695228" cy="1684094"/>
          </a:xfrm>
          <a:prstGeom prst="rect">
            <a:avLst/>
          </a:prstGeom>
        </p:spPr>
      </p:pic>
    </p:spTree>
  </p:cSld>
  <p:clrMapOvr>
    <a:masterClrMapping/>
  </p:clrMapOvr>
  <p:transition advTm="3651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Own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7" y="1566907"/>
            <a:ext cx="82296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3600" dirty="0"/>
              <a:t>Do something you love……</a:t>
            </a:r>
            <a:r>
              <a:rPr lang="en-US" sz="2800" dirty="0"/>
              <a:t>by turning a passion or hobby </a:t>
            </a:r>
            <a:r>
              <a:rPr lang="en-US" sz="2800" i="1" dirty="0"/>
              <a:t>into a business!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Why are you doing this?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Be your own boss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Make more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More time with 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Personal satisfaction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Helping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504" y="2666999"/>
            <a:ext cx="4162496" cy="4200041"/>
          </a:xfrm>
          <a:prstGeom prst="rect">
            <a:avLst/>
          </a:prstGeom>
        </p:spPr>
      </p:pic>
    </p:spTree>
  </p:cSld>
  <p:clrMapOvr>
    <a:masterClrMapping/>
  </p:clrMapOvr>
  <p:transition advTm="13288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Product/Service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What will you sell?</a:t>
            </a:r>
          </a:p>
          <a:p>
            <a:pPr>
              <a:buNone/>
            </a:pPr>
            <a:r>
              <a:rPr lang="en-US" sz="3600" dirty="0" smtClean="0"/>
              <a:t>Who will buy it?</a:t>
            </a:r>
          </a:p>
          <a:p>
            <a:pPr>
              <a:buNone/>
            </a:pPr>
            <a:r>
              <a:rPr lang="en-US" sz="3600" dirty="0" smtClean="0"/>
              <a:t>How often?</a:t>
            </a:r>
          </a:p>
          <a:p>
            <a:pPr>
              <a:buNone/>
            </a:pPr>
            <a:r>
              <a:rPr lang="en-US" sz="3600" dirty="0" smtClean="0"/>
              <a:t>What will it cost?</a:t>
            </a:r>
          </a:p>
          <a:p>
            <a:pPr>
              <a:buNone/>
            </a:pPr>
            <a:r>
              <a:rPr lang="en-US" sz="3600" dirty="0" smtClean="0"/>
              <a:t>How many do you need</a:t>
            </a:r>
          </a:p>
          <a:p>
            <a:pPr>
              <a:buNone/>
            </a:pPr>
            <a:r>
              <a:rPr lang="en-US" sz="3600" dirty="0" smtClean="0"/>
              <a:t>to sell to be successful?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1027" name="Picture 3" descr="C:\Users\robin\AppData\Local\Microsoft\Windows\Temporary Internet Files\Content.IE5\95AKIXU4\Mystery-Box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589636" cy="349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C:\Users\robin\AppData\Local\Microsoft\Windows\Temporary Internet Files\Content.IE5\AWKHK7VF\graphic_showing_a_pen_and_paper_writing_a_report_0515-0909-2722-3528_SM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05200"/>
            <a:ext cx="2861992" cy="267508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914400" y="838200"/>
            <a:ext cx="73152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Learn to Describe Your</a:t>
            </a:r>
          </a:p>
          <a:p>
            <a:pPr algn="ctr"/>
            <a:r>
              <a:rPr lang="en-US" sz="4800" dirty="0" smtClean="0"/>
              <a:t>Business in 30 Seconds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RAMIENTAS DIGITALES PARA PROFESORES Y ALUMNOS | juand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124200"/>
            <a:ext cx="49530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Competitive Advantage?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153400" cy="4495800"/>
          </a:xfrm>
        </p:spPr>
        <p:txBody>
          <a:bodyPr>
            <a:noAutofit/>
          </a:bodyPr>
          <a:lstStyle/>
          <a:p>
            <a:r>
              <a:rPr lang="en-US" sz="2400" dirty="0"/>
              <a:t>Test your idea</a:t>
            </a:r>
          </a:p>
          <a:p>
            <a:r>
              <a:rPr lang="en-US" sz="2400" dirty="0"/>
              <a:t>Is</a:t>
            </a:r>
            <a:r>
              <a:rPr lang="en-US" sz="2400" baseline="0" dirty="0"/>
              <a:t> there competition?</a:t>
            </a:r>
          </a:p>
          <a:p>
            <a:pPr lvl="1"/>
            <a:r>
              <a:rPr lang="en-US" sz="2400" baseline="0" dirty="0"/>
              <a:t>What do they charge?</a:t>
            </a:r>
          </a:p>
          <a:p>
            <a:pPr lvl="1"/>
            <a:r>
              <a:rPr lang="en-US" sz="2400" baseline="0" dirty="0"/>
              <a:t> How do they market?</a:t>
            </a:r>
          </a:p>
          <a:p>
            <a:r>
              <a:rPr lang="en-US" sz="2400" baseline="0" dirty="0"/>
              <a:t>Is yours</a:t>
            </a:r>
          </a:p>
          <a:p>
            <a:pPr lvl="1"/>
            <a:r>
              <a:rPr lang="en-US" sz="2400" baseline="0" dirty="0"/>
              <a:t> </a:t>
            </a:r>
            <a:r>
              <a:rPr lang="en-US" sz="2400" baseline="0" dirty="0" smtClean="0"/>
              <a:t>less expensive</a:t>
            </a:r>
            <a:endParaRPr lang="en-US" sz="2400" baseline="0" dirty="0"/>
          </a:p>
          <a:p>
            <a:pPr lvl="1"/>
            <a:r>
              <a:rPr lang="en-US" sz="2400" baseline="0" dirty="0"/>
              <a:t>faster</a:t>
            </a:r>
          </a:p>
          <a:p>
            <a:pPr lvl="1"/>
            <a:r>
              <a:rPr lang="en-US" sz="2400" baseline="0" dirty="0" smtClean="0"/>
              <a:t>better </a:t>
            </a:r>
            <a:r>
              <a:rPr lang="en-US" sz="2400" baseline="0" dirty="0" smtClean="0"/>
              <a:t>quality</a:t>
            </a:r>
            <a:endParaRPr lang="en-US" sz="2400" baseline="0" dirty="0" smtClean="0"/>
          </a:p>
          <a:p>
            <a:pPr lvl="1"/>
            <a:r>
              <a:rPr lang="en-US" sz="2400" dirty="0" smtClean="0"/>
              <a:t>better guarantee</a:t>
            </a:r>
            <a:endParaRPr lang="en-US" sz="2400" baseline="0" dirty="0"/>
          </a:p>
          <a:p>
            <a:pPr lvl="1"/>
            <a:r>
              <a:rPr lang="en-US" sz="2400" baseline="0" dirty="0"/>
              <a:t>more available</a:t>
            </a:r>
            <a:r>
              <a:rPr lang="en-US" sz="2400" baseline="0" dirty="0" smtClean="0"/>
              <a:t>?</a:t>
            </a:r>
            <a:endParaRPr lang="en-US" sz="2400" baseline="0" dirty="0"/>
          </a:p>
          <a:p>
            <a:pPr lvl="1"/>
            <a:endParaRPr lang="en-US" sz="1000" dirty="0"/>
          </a:p>
          <a:p>
            <a:pPr lvl="1" algn="ctr">
              <a:buNone/>
            </a:pPr>
            <a:r>
              <a:rPr lang="en-US" sz="2400" i="1" dirty="0"/>
              <a:t>what makes your business unique?</a:t>
            </a:r>
          </a:p>
        </p:txBody>
      </p:sp>
    </p:spTree>
  </p:cSld>
  <p:clrMapOvr>
    <a:masterClrMapping/>
  </p:clrMapOvr>
  <p:transition advTm="8519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Where are they? Where do they</a:t>
            </a:r>
          </a:p>
          <a:p>
            <a:pPr lvl="1"/>
            <a:r>
              <a:rPr lang="en-US" dirty="0" smtClean="0"/>
              <a:t>live?</a:t>
            </a:r>
          </a:p>
          <a:p>
            <a:pPr lvl="1"/>
            <a:r>
              <a:rPr lang="en-US" dirty="0" smtClean="0"/>
              <a:t>work?</a:t>
            </a:r>
          </a:p>
          <a:p>
            <a:pPr lvl="1"/>
            <a:r>
              <a:rPr lang="en-US" dirty="0" smtClean="0"/>
              <a:t>shop?</a:t>
            </a:r>
          </a:p>
          <a:p>
            <a:r>
              <a:rPr lang="en-US" dirty="0" smtClean="0"/>
              <a:t>Are they online?</a:t>
            </a:r>
          </a:p>
          <a:p>
            <a:pPr lvl="1"/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when?</a:t>
            </a:r>
          </a:p>
          <a:p>
            <a:r>
              <a:rPr lang="en-US" dirty="0" smtClean="0"/>
              <a:t>How can you market to them?</a:t>
            </a:r>
            <a:endParaRPr lang="en-US" sz="3600" dirty="0"/>
          </a:p>
        </p:txBody>
      </p:sp>
      <p:pic>
        <p:nvPicPr>
          <p:cNvPr id="4" name="Picture 4" descr="C:\Users\robin\AppData\Local\Microsoft\Windows\Temporary Internet Files\Content.IE5\AWKHK7VF\nicubunu-Abstract-peopl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90800"/>
            <a:ext cx="3436918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ys to Improve Your &lt;strong&gt;Advertising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524000"/>
            <a:ext cx="35052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Marketing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Word of mouth</a:t>
            </a:r>
          </a:p>
          <a:p>
            <a:pPr lvl="0"/>
            <a:r>
              <a:rPr lang="en-US" dirty="0"/>
              <a:t>Newspaper advertising</a:t>
            </a:r>
          </a:p>
          <a:p>
            <a:pPr lvl="0"/>
            <a:r>
              <a:rPr lang="en-US" dirty="0"/>
              <a:t>T-shirts, </a:t>
            </a:r>
            <a:r>
              <a:rPr lang="en-US" dirty="0" smtClean="0"/>
              <a:t>billboards</a:t>
            </a:r>
            <a:endParaRPr lang="en-US" dirty="0"/>
          </a:p>
          <a:p>
            <a:pPr lvl="0"/>
            <a:r>
              <a:rPr lang="en-US" dirty="0"/>
              <a:t>Website, social media</a:t>
            </a:r>
          </a:p>
          <a:p>
            <a:pPr lvl="0"/>
            <a:r>
              <a:rPr lang="en-US" dirty="0"/>
              <a:t>Coupons, free samples, BOGO</a:t>
            </a:r>
          </a:p>
          <a:p>
            <a:pPr lvl="0"/>
            <a:r>
              <a:rPr lang="en-US" dirty="0"/>
              <a:t>Open house</a:t>
            </a:r>
          </a:p>
          <a:p>
            <a:pPr lvl="0"/>
            <a:r>
              <a:rPr lang="en-US" dirty="0"/>
              <a:t>Networking,</a:t>
            </a:r>
            <a:r>
              <a:rPr lang="en-US" baseline="0" dirty="0"/>
              <a:t> </a:t>
            </a:r>
            <a:r>
              <a:rPr lang="en-US" dirty="0"/>
              <a:t>chamber of </a:t>
            </a:r>
            <a:r>
              <a:rPr lang="en-US" dirty="0" smtClean="0"/>
              <a:t>commerce</a:t>
            </a:r>
          </a:p>
          <a:p>
            <a:pPr lvl="0"/>
            <a:endParaRPr lang="en-US" sz="1200" dirty="0"/>
          </a:p>
          <a:p>
            <a:pPr lvl="0" algn="ctr">
              <a:buNone/>
            </a:pPr>
            <a:r>
              <a:rPr lang="en-US" i="1" dirty="0"/>
              <a:t>how will you get the word out?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Track Your Marketing Efforts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Ask</a:t>
            </a:r>
          </a:p>
          <a:p>
            <a:pPr lvl="1"/>
            <a:r>
              <a:rPr lang="en-US" i="1" dirty="0" smtClean="0"/>
              <a:t>“How did you hear about us?”</a:t>
            </a:r>
          </a:p>
          <a:p>
            <a:r>
              <a:rPr lang="en-US" sz="3600" dirty="0" smtClean="0"/>
              <a:t>Track</a:t>
            </a:r>
          </a:p>
          <a:p>
            <a:pPr lvl="1"/>
            <a:r>
              <a:rPr lang="en-US" dirty="0" smtClean="0"/>
              <a:t>Where is most of your business</a:t>
            </a:r>
            <a:br>
              <a:rPr lang="en-US" dirty="0" smtClean="0"/>
            </a:br>
            <a:r>
              <a:rPr lang="en-US" dirty="0" smtClean="0"/>
              <a:t>coming from?</a:t>
            </a:r>
          </a:p>
          <a:p>
            <a:r>
              <a:rPr lang="en-US" sz="3600" dirty="0" smtClean="0"/>
              <a:t>Adjust</a:t>
            </a:r>
          </a:p>
          <a:p>
            <a:pPr lvl="1"/>
            <a:r>
              <a:rPr lang="en-US" dirty="0" smtClean="0"/>
              <a:t>Spend $$ and effort where it counts.</a:t>
            </a:r>
          </a:p>
          <a:p>
            <a:pPr lvl="1"/>
            <a:r>
              <a:rPr lang="en-US" dirty="0" smtClean="0"/>
              <a:t>Try something new.</a:t>
            </a:r>
            <a:endParaRPr lang="en-US" dirty="0"/>
          </a:p>
        </p:txBody>
      </p:sp>
      <p:pic>
        <p:nvPicPr>
          <p:cNvPr id="2053" name="Picture 5" descr="C:\Users\robin\AppData\Local\Microsoft\Windows\Temporary Internet Files\Content.IE5\AWKHK7VF\analyze-results-of-your-mailing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730500" cy="26035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4000" dirty="0"/>
              <a:t>Sole </a:t>
            </a:r>
            <a:r>
              <a:rPr lang="en-US" sz="4000" dirty="0" smtClean="0"/>
              <a:t>Proprietorship LLC</a:t>
            </a:r>
            <a:endParaRPr lang="en-US" sz="4000" dirty="0"/>
          </a:p>
          <a:p>
            <a:r>
              <a:rPr lang="en-US" sz="4000" dirty="0" smtClean="0"/>
              <a:t>Partnership LLC</a:t>
            </a:r>
            <a:endParaRPr lang="en-US" sz="4000" dirty="0"/>
          </a:p>
          <a:p>
            <a:r>
              <a:rPr lang="en-US" sz="4000" dirty="0" smtClean="0"/>
              <a:t>S Corporation</a:t>
            </a:r>
          </a:p>
          <a:p>
            <a:r>
              <a:rPr lang="en-US" sz="4000" dirty="0" smtClean="0"/>
              <a:t>C Corporation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56388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LLC  - Limited</a:t>
            </a:r>
            <a:br>
              <a:rPr lang="en-US" sz="2800" i="1" dirty="0" smtClean="0"/>
            </a:br>
            <a:r>
              <a:rPr lang="en-US" sz="2800" i="1" dirty="0" smtClean="0"/>
              <a:t>Liability Company</a:t>
            </a:r>
            <a:endParaRPr lang="en-US" sz="2800" i="1" dirty="0"/>
          </a:p>
        </p:txBody>
      </p:sp>
      <p:pic>
        <p:nvPicPr>
          <p:cNvPr id="5" name="Picture 2" descr="Dialog, Tip, Advice, Hint, Speaking, 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486400"/>
            <a:ext cx="1676400" cy="1192689"/>
          </a:xfrm>
          <a:prstGeom prst="rect">
            <a:avLst/>
          </a:prstGeom>
          <a:noFill/>
        </p:spPr>
      </p:pic>
    </p:spTree>
  </p:cSld>
  <p:clrMapOvr>
    <a:masterClrMapping/>
  </p:clrMapOvr>
  <p:transition advTm="36527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Alternative Business Structures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 Corporation</a:t>
            </a:r>
          </a:p>
          <a:p>
            <a:pPr lvl="1"/>
            <a:r>
              <a:rPr lang="en-US" sz="2400" dirty="0" smtClean="0"/>
              <a:t>Corporate mission may put benefit</a:t>
            </a:r>
            <a:br>
              <a:rPr lang="en-US" sz="2400" dirty="0" smtClean="0"/>
            </a:br>
            <a:r>
              <a:rPr lang="en-US" sz="2400" dirty="0" smtClean="0"/>
              <a:t>to social or environmental</a:t>
            </a:r>
            <a:br>
              <a:rPr lang="en-US" sz="2400" dirty="0" smtClean="0"/>
            </a:br>
            <a:r>
              <a:rPr lang="en-US" sz="2400" dirty="0" smtClean="0"/>
              <a:t>problems ahead of profit motive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3600" dirty="0" smtClean="0"/>
              <a:t>501(c)3 Non-Profit</a:t>
            </a:r>
          </a:p>
          <a:p>
            <a:pPr lvl="1"/>
            <a:r>
              <a:rPr lang="en-US" sz="2400" dirty="0" smtClean="0"/>
              <a:t>Board of Trustees, Incorporation documents, By-Laws</a:t>
            </a:r>
          </a:p>
          <a:p>
            <a:pPr lvl="1"/>
            <a:r>
              <a:rPr lang="en-US" sz="2400" dirty="0" smtClean="0"/>
              <a:t>IRS application &amp; determination, annual state &amp; tax filings</a:t>
            </a:r>
          </a:p>
          <a:p>
            <a:pPr lvl="1"/>
            <a:r>
              <a:rPr lang="en-US" sz="2400" dirty="0" smtClean="0"/>
              <a:t>Board meetings, minutes</a:t>
            </a:r>
          </a:p>
          <a:p>
            <a:pPr lvl="1"/>
            <a:r>
              <a:rPr lang="en-US" sz="2400" dirty="0" smtClean="0"/>
              <a:t>Board members cannot draw a salary (conflict of interest)</a:t>
            </a:r>
            <a:endParaRPr lang="en-US" sz="24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1031" name="Picture 7" descr="C:\Users\robin\AppData\Local\Microsoft\Windows\Temporary Internet Files\Content.IE5\AWKHK7VF\communaute-en-lig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2706688" cy="2030016"/>
          </a:xfrm>
          <a:prstGeom prst="rect">
            <a:avLst/>
          </a:prstGeom>
          <a:noFill/>
        </p:spPr>
      </p:pic>
    </p:spTree>
  </p:cSld>
  <p:clrMapOvr>
    <a:masterClrMapping/>
  </p:clrMapOvr>
  <p:transition advTm="36527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DUNS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DUNS Number</a:t>
            </a:r>
          </a:p>
          <a:p>
            <a:pPr lvl="1"/>
            <a:r>
              <a:rPr lang="en-US" dirty="0" smtClean="0"/>
              <a:t>Unique identification # for businesses</a:t>
            </a:r>
          </a:p>
          <a:p>
            <a:pPr lvl="1"/>
            <a:r>
              <a:rPr lang="en-US" dirty="0" smtClean="0"/>
              <a:t>Builds business credibility</a:t>
            </a:r>
          </a:p>
          <a:p>
            <a:pPr lvl="1"/>
            <a:r>
              <a:rPr lang="en-US" dirty="0" smtClean="0"/>
              <a:t>Gathers data about your business</a:t>
            </a:r>
          </a:p>
          <a:p>
            <a:pPr lvl="1"/>
            <a:r>
              <a:rPr lang="en-US" dirty="0" smtClean="0"/>
              <a:t>Credit profile for suppliers and creditors</a:t>
            </a:r>
          </a:p>
          <a:p>
            <a:pPr lvl="1"/>
            <a:r>
              <a:rPr lang="en-US" dirty="0" smtClean="0"/>
              <a:t>Required for SBA loans &amp; government contracts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4400" dirty="0" err="1" smtClean="0">
                <a:hlinkClick r:id="rId2"/>
              </a:rPr>
              <a:t>www.dnb.com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045413"/>
            <a:ext cx="4876800" cy="74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</a:t>
            </a:r>
            <a:r>
              <a:rPr lang="en-US" dirty="0" err="1" smtClean="0"/>
              <a:t>NAICS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Replaced SIC code in 1997</a:t>
            </a:r>
          </a:p>
          <a:p>
            <a:r>
              <a:rPr lang="en-US" dirty="0" smtClean="0"/>
              <a:t>Self-assigned</a:t>
            </a:r>
          </a:p>
          <a:p>
            <a:r>
              <a:rPr lang="en-US" dirty="0" smtClean="0"/>
              <a:t>Reflects your primary business activity</a:t>
            </a:r>
          </a:p>
          <a:p>
            <a:r>
              <a:rPr lang="en-US" dirty="0" smtClean="0"/>
              <a:t>Required for SBA loans and government contracts</a:t>
            </a:r>
          </a:p>
          <a:p>
            <a:endParaRPr lang="en-US" dirty="0" smtClean="0"/>
          </a:p>
          <a:p>
            <a:pPr algn="r">
              <a:buNone/>
            </a:pPr>
            <a:r>
              <a:rPr lang="en-US" sz="4400" dirty="0" err="1" smtClean="0">
                <a:hlinkClick r:id="rId2"/>
              </a:rPr>
              <a:t>www.naics.com</a:t>
            </a:r>
            <a:endParaRPr lang="en-US" sz="4400" dirty="0" smtClean="0">
              <a:hlinkClick r:id="rId2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52600"/>
            <a:ext cx="1895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/>
              <a:t>Ultimately, a business needs to make a profit.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441575"/>
            <a:ext cx="6400800" cy="1752600"/>
          </a:xfrm>
        </p:spPr>
        <p:txBody>
          <a:bodyPr/>
          <a:lstStyle/>
          <a:p>
            <a:r>
              <a:rPr lang="en-US" i="1" dirty="0"/>
              <a:t>If it doesn’t make a profit, it’s probably a hobby.</a:t>
            </a:r>
          </a:p>
        </p:txBody>
      </p:sp>
      <p:pic>
        <p:nvPicPr>
          <p:cNvPr id="2" name="Picture 1" descr="More &lt;strong&gt;Money&lt;/strong&gt; Always Leads To More Happiness: Study | The Huffington Po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036" y="3886200"/>
            <a:ext cx="3386328" cy="2257552"/>
          </a:xfrm>
          <a:prstGeom prst="rect">
            <a:avLst/>
          </a:prstGeom>
        </p:spPr>
      </p:pic>
    </p:spTree>
  </p:cSld>
  <p:clrMapOvr>
    <a:masterClrMapping/>
  </p:clrMapOvr>
  <p:transition advTm="10477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4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Expert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Legal</a:t>
            </a:r>
          </a:p>
          <a:p>
            <a:r>
              <a:rPr lang="en-US" sz="2400" dirty="0" smtClean="0"/>
              <a:t>Organization structure, registration, documents</a:t>
            </a:r>
          </a:p>
          <a:p>
            <a:r>
              <a:rPr lang="en-US" sz="2400" dirty="0" smtClean="0"/>
              <a:t>Plan for dissolution of the </a:t>
            </a:r>
            <a:r>
              <a:rPr lang="en-US" sz="2400" dirty="0" smtClean="0"/>
              <a:t>business</a:t>
            </a:r>
          </a:p>
          <a:p>
            <a:r>
              <a:rPr lang="en-US" sz="2400" dirty="0" smtClean="0"/>
              <a:t>Protect intellectual property (IP)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Accounting</a:t>
            </a:r>
          </a:p>
          <a:p>
            <a:r>
              <a:rPr lang="en-US" sz="2400" dirty="0" smtClean="0"/>
              <a:t>Record keeping method, expenses, </a:t>
            </a:r>
            <a:r>
              <a:rPr lang="en-US" sz="2400" dirty="0" err="1" smtClean="0"/>
              <a:t>milage</a:t>
            </a:r>
            <a:endParaRPr lang="en-US" sz="2400" dirty="0" smtClean="0"/>
          </a:p>
          <a:p>
            <a:r>
              <a:rPr lang="en-US" sz="2400" dirty="0" smtClean="0"/>
              <a:t>Tax </a:t>
            </a:r>
            <a:r>
              <a:rPr lang="en-US" sz="2400" dirty="0" smtClean="0"/>
              <a:t>implications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Banking</a:t>
            </a:r>
          </a:p>
          <a:p>
            <a:r>
              <a:rPr lang="en-US" sz="2400" dirty="0" smtClean="0"/>
              <a:t>Open account</a:t>
            </a:r>
          </a:p>
          <a:p>
            <a:r>
              <a:rPr lang="en-US" sz="2400" dirty="0" smtClean="0"/>
              <a:t>Establish long-term relationship</a:t>
            </a:r>
          </a:p>
          <a:p>
            <a:pPr>
              <a:buNone/>
            </a:pPr>
            <a:r>
              <a:rPr lang="en-US" sz="2400" b="1" dirty="0" smtClean="0"/>
              <a:t>Insurance</a:t>
            </a:r>
          </a:p>
          <a:p>
            <a:r>
              <a:rPr lang="en-US" sz="2400" dirty="0" smtClean="0"/>
              <a:t>Cover risks and exposures</a:t>
            </a:r>
          </a:p>
          <a:p>
            <a:pPr>
              <a:buNone/>
            </a:pPr>
            <a:r>
              <a:rPr lang="en-US" sz="2400" b="1" dirty="0" smtClean="0"/>
              <a:t>SCORE</a:t>
            </a:r>
          </a:p>
          <a:p>
            <a:r>
              <a:rPr lang="en-US" sz="2400" dirty="0" smtClean="0"/>
              <a:t>Ensure solid </a:t>
            </a:r>
            <a:r>
              <a:rPr lang="en-US" sz="2400" dirty="0" smtClean="0"/>
              <a:t>plan</a:t>
            </a:r>
          </a:p>
          <a:p>
            <a:r>
              <a:rPr lang="en-US" sz="2400" dirty="0" smtClean="0"/>
              <a:t>Minimize </a:t>
            </a:r>
            <a:r>
              <a:rPr lang="en-US" sz="2400" dirty="0" smtClean="0"/>
              <a:t>risk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bin\AppData\Local\Microsoft\Windows\Temporary Internet Files\Content.IE5\W8F8KU4I\Creative-Brain-stockfresh_1556000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"/>
            <a:ext cx="376895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pPr algn="l"/>
            <a:r>
              <a:rPr lang="en-US" sz="5400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3916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Use Your Imagination</a:t>
            </a:r>
          </a:p>
          <a:p>
            <a:pPr lvl="1"/>
            <a:r>
              <a:rPr lang="en-US" sz="3200" dirty="0" smtClean="0"/>
              <a:t>How will you answer the telephone?</a:t>
            </a:r>
          </a:p>
          <a:p>
            <a:pPr lvl="1"/>
            <a:r>
              <a:rPr lang="en-US" sz="3200" dirty="0" smtClean="0"/>
              <a:t>How will you greet customers in person?</a:t>
            </a:r>
          </a:p>
          <a:p>
            <a:pPr lvl="1"/>
            <a:r>
              <a:rPr lang="en-US" sz="3200" dirty="0" smtClean="0"/>
              <a:t>What will your place of business look like?</a:t>
            </a:r>
          </a:p>
          <a:p>
            <a:pPr lvl="1"/>
            <a:r>
              <a:rPr lang="en-US" sz="3200" dirty="0" smtClean="0"/>
              <a:t>What problems might arise?</a:t>
            </a:r>
          </a:p>
          <a:p>
            <a:pPr lvl="1"/>
            <a:r>
              <a:rPr lang="en-US" sz="3200" dirty="0" smtClean="0"/>
              <a:t>How will you handle problems?</a:t>
            </a:r>
          </a:p>
        </p:txBody>
      </p:sp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latin typeface="+mj-lt"/>
                <a:ea typeface="+mj-ea"/>
                <a:cs typeface="+mj-cs"/>
              </a:rPr>
              <a:t>Watch for Problem Areas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Not meeting your financial goals?</a:t>
            </a:r>
          </a:p>
          <a:p>
            <a:pPr lvl="1"/>
            <a:r>
              <a:rPr lang="en-US" dirty="0" smtClean="0"/>
              <a:t>What area is trending downward?</a:t>
            </a:r>
          </a:p>
          <a:p>
            <a:pPr lvl="1"/>
            <a:r>
              <a:rPr lang="en-US" dirty="0" smtClean="0"/>
              <a:t>Is it your Pricing? Packaging? Marketing?</a:t>
            </a:r>
          </a:p>
          <a:p>
            <a:r>
              <a:rPr lang="en-US" sz="3600" dirty="0" smtClean="0"/>
              <a:t>Consider other options.</a:t>
            </a:r>
          </a:p>
          <a:p>
            <a:pPr lvl="1"/>
            <a:r>
              <a:rPr lang="en-US" dirty="0" smtClean="0"/>
              <a:t>SCORE can help.</a:t>
            </a:r>
          </a:p>
          <a:p>
            <a:r>
              <a:rPr lang="en-US" sz="3600" dirty="0" smtClean="0"/>
              <a:t>Adjust.</a:t>
            </a:r>
          </a:p>
          <a:p>
            <a:pPr lvl="1"/>
            <a:r>
              <a:rPr lang="en-US" dirty="0" smtClean="0"/>
              <a:t>Regroup based on your findings.</a:t>
            </a:r>
          </a:p>
          <a:p>
            <a:pPr lvl="1"/>
            <a:r>
              <a:rPr lang="en-US" dirty="0" smtClean="0"/>
              <a:t>Modify the Business Plan.</a:t>
            </a:r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352800"/>
            <a:ext cx="261013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164" y="494447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Financing Your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038227"/>
            <a:ext cx="6934200" cy="3667373"/>
          </a:xfrm>
        </p:spPr>
        <p:txBody>
          <a:bodyPr>
            <a:normAutofit/>
          </a:bodyPr>
          <a:lstStyle/>
          <a:p>
            <a:r>
              <a:rPr lang="en-US" dirty="0"/>
              <a:t>Bootstrap </a:t>
            </a:r>
            <a:r>
              <a:rPr lang="en-US" sz="2200" dirty="0"/>
              <a:t>(Savings, Home Equity, Credit Cards, etc.)</a:t>
            </a:r>
          </a:p>
          <a:p>
            <a:r>
              <a:rPr lang="en-US" dirty="0"/>
              <a:t>Family &amp; Friends</a:t>
            </a:r>
          </a:p>
          <a:p>
            <a:r>
              <a:rPr lang="en-US" dirty="0" smtClean="0"/>
              <a:t>Crowd funding </a:t>
            </a:r>
            <a:r>
              <a:rPr lang="en-US" sz="2200" dirty="0" smtClean="0"/>
              <a:t>(</a:t>
            </a:r>
            <a:r>
              <a:rPr lang="en-US" sz="2200" dirty="0" err="1" smtClean="0"/>
              <a:t>Kickstarter</a:t>
            </a:r>
            <a:r>
              <a:rPr lang="en-US" sz="2200" dirty="0" smtClean="0"/>
              <a:t>, </a:t>
            </a:r>
            <a:r>
              <a:rPr lang="en-US" sz="2200" dirty="0" err="1" smtClean="0"/>
              <a:t>GoFundMe</a:t>
            </a:r>
            <a:r>
              <a:rPr lang="en-US" sz="2200" dirty="0" smtClean="0"/>
              <a:t>)</a:t>
            </a:r>
          </a:p>
          <a:p>
            <a:r>
              <a:rPr lang="en-US" dirty="0" smtClean="0"/>
              <a:t>Bank </a:t>
            </a:r>
            <a:r>
              <a:rPr lang="en-US" dirty="0"/>
              <a:t>Loans </a:t>
            </a:r>
            <a:r>
              <a:rPr lang="en-US" sz="2200" dirty="0"/>
              <a:t>(some are SBA backed)</a:t>
            </a:r>
          </a:p>
          <a:p>
            <a:r>
              <a:rPr lang="en-US" dirty="0"/>
              <a:t>Government Loans or Grants</a:t>
            </a:r>
          </a:p>
          <a:p>
            <a:r>
              <a:rPr lang="en-US" dirty="0"/>
              <a:t>Outside </a:t>
            </a:r>
            <a:r>
              <a:rPr lang="en-US" dirty="0" smtClean="0"/>
              <a:t>Investors</a:t>
            </a:r>
            <a:endParaRPr lang="en-US" dirty="0"/>
          </a:p>
        </p:txBody>
      </p:sp>
      <p:pic>
        <p:nvPicPr>
          <p:cNvPr id="4" name="Picture 3" descr="&lt;strong&gt;Risk&lt;/strong&gt; Taker Symbol Uncategorized siowfa15: science in our worl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87"/>
            <a:ext cx="3319730" cy="2909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5862" y="2095381"/>
            <a:ext cx="5858137" cy="80021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 anchor="ctr" anchorCtr="0">
            <a:spAutoFit/>
          </a:bodyPr>
          <a:lstStyle/>
          <a:p>
            <a:endParaRPr lang="en-US" sz="1000" i="1" dirty="0"/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you must have some "skin in the game"</a:t>
            </a:r>
          </a:p>
          <a:p>
            <a:endParaRPr lang="en-US" dirty="0"/>
          </a:p>
        </p:txBody>
      </p:sp>
    </p:spTree>
  </p:cSld>
  <p:clrMapOvr>
    <a:masterClrMapping/>
  </p:clrMapOvr>
  <p:transition advTm="23943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600200"/>
            <a:ext cx="7467600" cy="4525963"/>
          </a:xfrm>
        </p:spPr>
        <p:txBody>
          <a:bodyPr/>
          <a:lstStyle/>
          <a:p>
            <a:r>
              <a:rPr lang="en-US" dirty="0"/>
              <a:t>Can you survive until your business is profitable?</a:t>
            </a:r>
          </a:p>
          <a:p>
            <a:pPr lvl="1"/>
            <a:r>
              <a:rPr lang="en-US" dirty="0"/>
              <a:t>savings</a:t>
            </a:r>
          </a:p>
          <a:p>
            <a:pPr lvl="1"/>
            <a:r>
              <a:rPr lang="en-US" dirty="0"/>
              <a:t>part-time job</a:t>
            </a:r>
          </a:p>
          <a:p>
            <a:r>
              <a:rPr lang="en-US" dirty="0"/>
              <a:t>Can you afford to fail?</a:t>
            </a:r>
          </a:p>
          <a:p>
            <a:r>
              <a:rPr lang="en-US" dirty="0"/>
              <a:t>How much financial risk are you willing to take?</a:t>
            </a:r>
          </a:p>
          <a:p>
            <a:r>
              <a:rPr lang="en-US" dirty="0"/>
              <a:t>What is your backup plan?</a:t>
            </a:r>
          </a:p>
        </p:txBody>
      </p:sp>
      <p:pic>
        <p:nvPicPr>
          <p:cNvPr id="4" name="Picture 3" descr="&lt;strong&gt;safety_net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539" y="2286000"/>
            <a:ext cx="2929128" cy="2153771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72000" cy="9906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Don’t Give Up!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Learn from your mistakes.</a:t>
            </a:r>
          </a:p>
          <a:p>
            <a:r>
              <a:rPr lang="en-US" dirty="0" smtClean="0"/>
              <a:t>Try again.</a:t>
            </a:r>
          </a:p>
          <a:p>
            <a:r>
              <a:rPr lang="en-US" dirty="0" smtClean="0"/>
              <a:t>Find out what went wrong.</a:t>
            </a:r>
          </a:p>
          <a:p>
            <a:r>
              <a:rPr lang="en-US" dirty="0" smtClean="0"/>
              <a:t>Work for someone else until the smoke clears.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200" i="1" dirty="0" smtClean="0"/>
              <a:t>   Some people don’t</a:t>
            </a:r>
            <a:br>
              <a:rPr lang="en-US" sz="3200" i="1" dirty="0" smtClean="0"/>
            </a:br>
            <a:r>
              <a:rPr lang="en-US" sz="3200" i="1" dirty="0" smtClean="0"/>
              <a:t>get it right until the</a:t>
            </a:r>
            <a:br>
              <a:rPr lang="en-US" sz="3200" i="1" dirty="0" smtClean="0"/>
            </a:br>
            <a:r>
              <a:rPr lang="en-US" sz="3200" i="1" dirty="0" smtClean="0"/>
              <a:t>second or third try.</a:t>
            </a:r>
          </a:p>
          <a:p>
            <a:endParaRPr lang="en-US" dirty="0"/>
          </a:p>
        </p:txBody>
      </p:sp>
      <p:pic>
        <p:nvPicPr>
          <p:cNvPr id="58370" name="Picture 2" descr="Image result for don't give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598957" cy="561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Importancia de los “Recursos Humanos”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67" y="1631156"/>
            <a:ext cx="7929866" cy="3938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sz="6600" dirty="0"/>
              <a:t>RESOURCES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Plan Your </a:t>
            </a:r>
            <a:r>
              <a:rPr lang="en-US" sz="4000" dirty="0" smtClean="0"/>
              <a:t>Business Workshop</a:t>
            </a:r>
            <a:endParaRPr sz="4000" b="1" u="sng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fld id="{86CB4B4D-7CA3-9044-876B-883B54F8677D}" type="slidenum">
              <a:rPr/>
              <a:pPr/>
              <a:t>37</a:t>
            </a:fld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3886200" cy="181588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Product or Service</a:t>
            </a:r>
          </a:p>
          <a:p>
            <a:pPr lv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Competition</a:t>
            </a:r>
          </a:p>
          <a:p>
            <a:pPr lv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Competitive Advantage</a:t>
            </a:r>
          </a:p>
          <a:p>
            <a:pPr lv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Risks &amp; Challenges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191000"/>
            <a:ext cx="3810000" cy="181588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Ideal Customer</a:t>
            </a:r>
          </a:p>
          <a:p>
            <a:pPr lv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Market Research</a:t>
            </a:r>
          </a:p>
          <a:p>
            <a:pPr lv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Marketing Plan</a:t>
            </a:r>
          </a:p>
          <a:p>
            <a:pPr lv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Market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371600"/>
            <a:ext cx="3886200" cy="181588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Costs</a:t>
            </a:r>
          </a:p>
          <a:p>
            <a:pPr lvl="0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Pricing</a:t>
            </a:r>
          </a:p>
          <a:p>
            <a:pPr lvl="0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Income Goals</a:t>
            </a:r>
          </a:p>
          <a:p>
            <a:pPr lvl="0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Measurements</a:t>
            </a:r>
          </a:p>
        </p:txBody>
      </p:sp>
      <p:sp>
        <p:nvSpPr>
          <p:cNvPr id="15" name="6-Point Star 14"/>
          <p:cNvSpPr/>
          <p:nvPr/>
        </p:nvSpPr>
        <p:spPr>
          <a:xfrm>
            <a:off x="4953000" y="3429000"/>
            <a:ext cx="3733800" cy="2872154"/>
          </a:xfrm>
          <a:prstGeom prst="star6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SCORE WORKSHOP</a:t>
            </a:r>
          </a:p>
          <a:p>
            <a:pPr algn="ctr">
              <a:lnSpc>
                <a:spcPts val="2800"/>
              </a:lnSpc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Plan Your</a:t>
            </a:r>
          </a:p>
          <a:p>
            <a:pPr algn="ctr">
              <a:lnSpc>
                <a:spcPts val="2800"/>
              </a:lnSpc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New Business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6957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447800"/>
            <a:ext cx="2971800" cy="4800600"/>
          </a:xfrm>
        </p:spPr>
        <p:txBody>
          <a:bodyPr>
            <a:normAutofit/>
          </a:bodyPr>
          <a:lstStyle/>
          <a:p>
            <a:pPr algn="l">
              <a:lnSpc>
                <a:spcPct val="94000"/>
              </a:lnSpc>
            </a:pPr>
            <a:r>
              <a:rPr lang="en-US" dirty="0" smtClean="0"/>
              <a:t>Soapy Rides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Income</a:t>
            </a:r>
            <a:br>
              <a:rPr lang="en-US" dirty="0" smtClean="0"/>
            </a:br>
            <a:r>
              <a:rPr lang="en-US" dirty="0" smtClean="0"/>
              <a:t>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July 2018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576780"/>
              </p:ext>
            </p:extLst>
          </p:nvPr>
        </p:nvGraphicFramePr>
        <p:xfrm>
          <a:off x="3733800" y="1600201"/>
          <a:ext cx="5213351" cy="4735513"/>
        </p:xfrm>
        <a:graphic>
          <a:graphicData uri="http://schemas.openxmlformats.org/presentationml/2006/ole">
            <p:oleObj spid="_x0000_s60418" name="Worksheet" r:id="rId3" imgW="3029046" imgH="2752776" progId="Excel.Sheet.12">
              <p:embed/>
            </p:oleObj>
          </a:graphicData>
        </a:graphic>
      </p:graphicFrame>
      <p:pic>
        <p:nvPicPr>
          <p:cNvPr id="21" name="Picture 20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Shape 27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Basic Financials Workshop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576780"/>
              </p:ext>
            </p:extLst>
          </p:nvPr>
        </p:nvGraphicFramePr>
        <p:xfrm>
          <a:off x="4151312" y="1812926"/>
          <a:ext cx="4459288" cy="4130675"/>
        </p:xfrm>
        <a:graphic>
          <a:graphicData uri="http://schemas.openxmlformats.org/presentationml/2006/ole">
            <p:oleObj spid="_x0000_s61442" name="Worksheet" r:id="rId3" imgW="2590813" imgH="2400300" progId="Excel.Sheet.12">
              <p:embed/>
            </p:oleObj>
          </a:graphicData>
        </a:graphic>
      </p:graphicFrame>
      <p:sp>
        <p:nvSpPr>
          <p:cNvPr id="22" name="Title 6"/>
          <p:cNvSpPr txBox="1">
            <a:spLocks/>
          </p:cNvSpPr>
          <p:nvPr/>
        </p:nvSpPr>
        <p:spPr>
          <a:xfrm>
            <a:off x="304800" y="1447800"/>
            <a:ext cx="2971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Soapy Rides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Balance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Sheet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July 31,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Shape 27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Basic Financials Workshop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cuskoj raste ksenofobija — Vijesti — Libe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3183178"/>
            <a:ext cx="5512231" cy="367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Small Business Environment</a:t>
            </a:r>
          </a:p>
          <a:p>
            <a:r>
              <a:rPr lang="en-US" dirty="0" smtClean="0"/>
              <a:t>Important Skills</a:t>
            </a:r>
          </a:p>
          <a:p>
            <a:r>
              <a:rPr lang="en-US" dirty="0" smtClean="0"/>
              <a:t>Ways to Go into Business</a:t>
            </a:r>
            <a:endParaRPr lang="en-US" dirty="0"/>
          </a:p>
          <a:p>
            <a:r>
              <a:rPr lang="en-US" dirty="0"/>
              <a:t>First 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Business Structure</a:t>
            </a:r>
          </a:p>
          <a:p>
            <a:r>
              <a:rPr lang="en-US" dirty="0" smtClean="0"/>
              <a:t>Important Partners</a:t>
            </a:r>
          </a:p>
          <a:p>
            <a:r>
              <a:rPr lang="en-US" dirty="0" smtClean="0"/>
              <a:t>Helpful Workshops</a:t>
            </a:r>
            <a:endParaRPr lang="en-US" dirty="0"/>
          </a:p>
          <a:p>
            <a:r>
              <a:rPr lang="en-US" dirty="0"/>
              <a:t>Resources</a:t>
            </a:r>
          </a:p>
        </p:txBody>
      </p:sp>
    </p:spTree>
  </p:cSld>
  <p:clrMapOvr>
    <a:masterClrMapping/>
  </p:clrMapOvr>
  <p:transition advTm="38751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3429000" y="1295400"/>
          <a:ext cx="5376863" cy="5181600"/>
        </p:xfrm>
        <a:graphic>
          <a:graphicData uri="http://schemas.openxmlformats.org/presentationml/2006/ole">
            <p:oleObj spid="_x0000_s62466" name="Worksheet" r:id="rId3" imgW="3105277" imgH="2990850" progId="Excel.Sheet.12">
              <p:embed/>
            </p:oleObj>
          </a:graphicData>
        </a:graphic>
      </p:graphicFrame>
      <p:sp>
        <p:nvSpPr>
          <p:cNvPr id="23" name="Title 6"/>
          <p:cNvSpPr txBox="1">
            <a:spLocks/>
          </p:cNvSpPr>
          <p:nvPr/>
        </p:nvSpPr>
        <p:spPr>
          <a:xfrm>
            <a:off x="304800" y="1447800"/>
            <a:ext cx="2971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Soapy Rides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Cash Flow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Report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A picture containing outdoor, car&#10;&#10;Description generated with high confidence">
            <a:extLst>
              <a:ext uri="{FF2B5EF4-FFF2-40B4-BE49-F238E27FC236}">
                <a16:creationId xmlns:a16="http://schemas.microsoft.com/office/drawing/2014/main" xmlns="" id="{0EA07984-343B-4C27-91A6-88A4F1B93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468033"/>
            <a:ext cx="2971800" cy="181609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" name="Shape 27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Basic Financials Workshop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over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33400"/>
            <a:ext cx="28575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Business/LLC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93837"/>
            <a:ext cx="45720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South Carolina</a:t>
            </a:r>
          </a:p>
          <a:p>
            <a:pPr lvl="1">
              <a:buNone/>
            </a:pPr>
            <a:r>
              <a:rPr lang="en-US" sz="1400" dirty="0" smtClean="0"/>
              <a:t>SC Business One Stop Guide to Starting Your Business</a:t>
            </a:r>
          </a:p>
          <a:p>
            <a:pPr lvl="1"/>
            <a:r>
              <a:rPr lang="en-US" sz="1400" dirty="0" smtClean="0">
                <a:hlinkClick r:id="rId3"/>
              </a:rPr>
              <a:t>https://www.scbos.sc.gov/Business-Resources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Register a Business Name, LLC, or Non-Profit</a:t>
            </a:r>
          </a:p>
          <a:p>
            <a:pPr lvl="1"/>
            <a:r>
              <a:rPr lang="en-US" sz="1400" dirty="0" smtClean="0">
                <a:hlinkClick r:id="rId4"/>
              </a:rPr>
              <a:t>http://www.sos.sc.gov/Name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Public Charities Information</a:t>
            </a:r>
          </a:p>
          <a:p>
            <a:pPr lvl="1"/>
            <a:r>
              <a:rPr lang="en-US" sz="1400" dirty="0" smtClean="0">
                <a:hlinkClick r:id="rId5"/>
              </a:rPr>
              <a:t>http://www.sos.sc.gov/Public_Charities</a:t>
            </a:r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Georgia</a:t>
            </a:r>
          </a:p>
          <a:p>
            <a:pPr lvl="1">
              <a:buNone/>
            </a:pPr>
            <a:r>
              <a:rPr lang="en-US" sz="1400" dirty="0" smtClean="0"/>
              <a:t>Reserve a Business Name</a:t>
            </a:r>
          </a:p>
          <a:p>
            <a:pPr lvl="1"/>
            <a:r>
              <a:rPr lang="en-US" sz="1400" dirty="0" smtClean="0">
                <a:hlinkClick r:id="rId6"/>
              </a:rPr>
              <a:t>https://georgia.gov/blog/2015-11-05/reserving-your-businesss-name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Georgia Licenses, Permits, and Registration</a:t>
            </a:r>
          </a:p>
          <a:p>
            <a:pPr lvl="1"/>
            <a:r>
              <a:rPr lang="en-US" sz="1400" dirty="0" smtClean="0">
                <a:hlinkClick r:id="rId7"/>
              </a:rPr>
              <a:t>http://www.sba.com/georgia/licenses-permits/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What is an LLC?</a:t>
            </a:r>
          </a:p>
          <a:p>
            <a:pPr lvl="1"/>
            <a:r>
              <a:rPr lang="en-US" sz="1400" dirty="0" smtClean="0">
                <a:hlinkClick r:id="rId8"/>
              </a:rPr>
              <a:t>https://georgia.gov/blog/2014-06-12/what-llc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Starting a Non-Profit Organization in Georgia</a:t>
            </a:r>
          </a:p>
          <a:p>
            <a:pPr lvl="1"/>
            <a:r>
              <a:rPr lang="en-US" sz="1400" dirty="0" smtClean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www.pbpatl.org/wp-content/uploads/2011/12/gcn_starting_a_nonprofit1.pdf</a:t>
            </a:r>
            <a:endParaRPr lang="en-US" sz="1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3429000"/>
            <a:ext cx="3733800" cy="3124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General Non-Profit</a:t>
            </a:r>
            <a:endParaRPr lang="en-US" sz="2000" dirty="0" smtClean="0"/>
          </a:p>
          <a:p>
            <a:pPr lvl="1">
              <a:buNone/>
            </a:pPr>
            <a:r>
              <a:rPr lang="en-US" sz="1400" dirty="0" smtClean="0"/>
              <a:t>Starting a Non-Profit Organization</a:t>
            </a:r>
          </a:p>
          <a:p>
            <a:pPr lvl="1"/>
            <a:r>
              <a:rPr lang="en-US" sz="1400" dirty="0" smtClean="0">
                <a:hlinkClick r:id="rId10"/>
              </a:rPr>
              <a:t>https://</a:t>
            </a:r>
            <a:r>
              <a:rPr lang="en-US" sz="1400" dirty="0" err="1" smtClean="0">
                <a:hlinkClick r:id="rId10"/>
              </a:rPr>
              <a:t>www.usa.gov</a:t>
            </a:r>
            <a:r>
              <a:rPr lang="en-US" sz="1400" dirty="0" smtClean="0">
                <a:hlinkClick r:id="rId10"/>
              </a:rPr>
              <a:t>/start-nonprofit</a:t>
            </a:r>
            <a:endParaRPr lang="en-US" sz="1400" dirty="0" smtClean="0"/>
          </a:p>
          <a:p>
            <a:pPr lvl="1"/>
            <a:r>
              <a:rPr lang="en-US" sz="1400" dirty="0" smtClean="0">
                <a:hlinkClick r:id="rId11"/>
              </a:rPr>
              <a:t>https://</a:t>
            </a:r>
            <a:r>
              <a:rPr lang="en-US" sz="1400" dirty="0" err="1" smtClean="0">
                <a:hlinkClick r:id="rId11"/>
              </a:rPr>
              <a:t>www.councilofnonprofits.org</a:t>
            </a:r>
            <a:r>
              <a:rPr lang="en-US" sz="1400" dirty="0" smtClean="0">
                <a:hlinkClick r:id="rId11"/>
              </a:rPr>
              <a:t>/tools-resources/how-start-nonprofit</a:t>
            </a:r>
            <a:endParaRPr lang="en-US" sz="1400" dirty="0" smtClean="0"/>
          </a:p>
          <a:p>
            <a:pPr>
              <a:buNone/>
            </a:pPr>
            <a:r>
              <a:rPr lang="en-US" sz="2000" dirty="0" smtClean="0"/>
              <a:t>Other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smtClean="0"/>
              <a:t>DUNS</a:t>
            </a:r>
          </a:p>
          <a:p>
            <a:pPr lvl="1"/>
            <a:r>
              <a:rPr lang="en-US" sz="1400" dirty="0" err="1" smtClean="0">
                <a:hlinkClick r:id="rId12"/>
              </a:rPr>
              <a:t>http://www.dnb.com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NAICS</a:t>
            </a:r>
            <a:endParaRPr lang="en-US" sz="1400" dirty="0" smtClean="0"/>
          </a:p>
          <a:p>
            <a:pPr lvl="1"/>
            <a:r>
              <a:rPr lang="en-US" sz="1400" dirty="0" err="1" smtClean="0">
                <a:hlinkClick r:id="rId13"/>
              </a:rPr>
              <a:t>http://www.naics.com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2860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 Can </a:t>
            </a:r>
            <a:r>
              <a:rPr lang="en-US" sz="6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7399867" cy="4525963"/>
          </a:xfrm>
        </p:spPr>
        <p:txBody>
          <a:bodyPr>
            <a:noAutofit/>
          </a:bodyPr>
          <a:lstStyle/>
          <a:p>
            <a:r>
              <a:rPr lang="en-US" sz="2800" dirty="0"/>
              <a:t>Websites</a:t>
            </a:r>
          </a:p>
          <a:p>
            <a:pPr lvl="1"/>
            <a:r>
              <a:rPr lang="en-US" sz="2000" dirty="0" err="1" smtClean="0">
                <a:hlinkClick r:id="rId3"/>
              </a:rPr>
              <a:t>GreaterAiken.SCORE.org</a:t>
            </a:r>
            <a:endParaRPr lang="en-US" sz="2000" dirty="0">
              <a:hlinkClick r:id="rId3"/>
            </a:endParaRPr>
          </a:p>
          <a:p>
            <a:pPr lvl="1"/>
            <a:r>
              <a:rPr lang="en-US" sz="2000" dirty="0" err="1" smtClean="0">
                <a:hlinkClick r:id="rId3"/>
              </a:rPr>
              <a:t>BizPlans.com</a:t>
            </a:r>
            <a:endParaRPr lang="en-US" sz="2000" dirty="0">
              <a:hlinkClick r:id="rId3"/>
            </a:endParaRPr>
          </a:p>
          <a:p>
            <a:r>
              <a:rPr lang="en-US" sz="2800" dirty="0"/>
              <a:t>Mentoring sessions</a:t>
            </a:r>
          </a:p>
          <a:p>
            <a:r>
              <a:rPr lang="en-US" sz="2800" dirty="0" smtClean="0"/>
              <a:t>Local Workshops</a:t>
            </a:r>
            <a:endParaRPr lang="en-US" sz="2800" dirty="0"/>
          </a:p>
          <a:p>
            <a:pPr lvl="1"/>
            <a:r>
              <a:rPr lang="en-US" sz="2000" dirty="0"/>
              <a:t>How to Write a Business Plan</a:t>
            </a:r>
          </a:p>
          <a:p>
            <a:pPr lvl="1"/>
            <a:r>
              <a:rPr lang="en-US" sz="2000" dirty="0"/>
              <a:t>Creating a </a:t>
            </a:r>
            <a:r>
              <a:rPr lang="en-US" sz="2000" dirty="0" smtClean="0"/>
              <a:t>Website</a:t>
            </a:r>
          </a:p>
          <a:p>
            <a:r>
              <a:rPr lang="en-US" sz="2800" dirty="0" smtClean="0"/>
              <a:t>SCORE Webinars</a:t>
            </a:r>
            <a:endParaRPr lang="en-US" sz="2800" dirty="0"/>
          </a:p>
          <a:p>
            <a:pPr lvl="1"/>
            <a:r>
              <a:rPr lang="en-US" sz="2000" dirty="0" err="1" smtClean="0">
                <a:hlinkClick r:id="rId3"/>
              </a:rPr>
              <a:t>GreaterAiken.SCORE.org</a:t>
            </a:r>
            <a:endParaRPr lang="en-US" sz="2000" dirty="0" smtClean="0">
              <a:hlinkClick r:id="rId3"/>
            </a:endParaRPr>
          </a:p>
          <a:p>
            <a:r>
              <a:rPr lang="en-US" sz="2800" dirty="0" smtClean="0"/>
              <a:t>B</a:t>
            </a:r>
            <a:r>
              <a:rPr lang="en-US" sz="2800" dirty="0" smtClean="0"/>
              <a:t>usiness </a:t>
            </a:r>
            <a:r>
              <a:rPr lang="en-US" sz="2800" dirty="0"/>
              <a:t>Brochures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685800"/>
            <a:ext cx="3886201" cy="1234929"/>
          </a:xfrm>
          <a:prstGeom prst="rect">
            <a:avLst/>
          </a:prstGeom>
        </p:spPr>
      </p:pic>
      <p:pic>
        <p:nvPicPr>
          <p:cNvPr id="5" name="Picture 4" descr="File:Group font awesome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8862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... and Good Luck!</a:t>
            </a:r>
          </a:p>
        </p:txBody>
      </p:sp>
      <p:pic>
        <p:nvPicPr>
          <p:cNvPr id="8" name="Content Placeholder 7" descr="AfricanAmericanOwnersOpenSig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01800"/>
            <a:ext cx="7086600" cy="4724400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/>
          <a:lstStyle/>
          <a:p>
            <a:r>
              <a:rPr lang="en-US" dirty="0" smtClean="0"/>
              <a:t>75% of US businesses, and 80% of South Carolina businesses, are 1 person operations</a:t>
            </a:r>
          </a:p>
          <a:p>
            <a:r>
              <a:rPr lang="en-US" dirty="0" smtClean="0"/>
              <a:t>over 50% of US businesses are home-based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753425902"/>
              </p:ext>
            </p:extLst>
          </p:nvPr>
        </p:nvGraphicFramePr>
        <p:xfrm>
          <a:off x="228600" y="1219200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5 Years</a:t>
            </a:r>
            <a:br>
              <a:rPr lang="en-US" dirty="0"/>
            </a:br>
            <a:r>
              <a:rPr lang="en-US" sz="3600" i="1" dirty="0"/>
              <a:t>Most Start-Ups Are Still in Business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200400"/>
            <a:ext cx="3352800" cy="218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890315"/>
      </p:ext>
    </p:extLst>
  </p:cSld>
  <p:clrMapOvr>
    <a:masterClrMapping/>
  </p:clrMapOvr>
  <p:transition advTm="38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Fail, and Why?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457200" y="1828800"/>
          <a:ext cx="6019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2286000"/>
            <a:ext cx="3200400" cy="36625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Most Common Reasons for Business Failure:</a:t>
            </a:r>
          </a:p>
          <a:p>
            <a:pPr marL="457200" indent="-457200">
              <a:buAutoNum type="arabicParenR"/>
            </a:pPr>
            <a:endParaRPr lang="en-US" sz="1200" i="1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en-US" sz="2400" i="1" dirty="0" smtClean="0">
                <a:solidFill>
                  <a:schemeClr val="bg1"/>
                </a:solidFill>
              </a:rPr>
              <a:t>Not understanding financials</a:t>
            </a:r>
          </a:p>
          <a:p>
            <a:pPr marL="457200" indent="-457200">
              <a:buAutoNum type="arabicParenR"/>
            </a:pPr>
            <a:endParaRPr lang="en-US" sz="12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2) Inadequate financing</a:t>
            </a:r>
          </a:p>
          <a:p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65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029200"/>
            <a:ext cx="7772400" cy="1470025"/>
          </a:xfrm>
        </p:spPr>
        <p:txBody>
          <a:bodyPr/>
          <a:lstStyle/>
          <a:p>
            <a:r>
              <a:rPr lang="en-US" sz="5400" dirty="0" smtClean="0"/>
              <a:t>IMPORTANT SKILLS</a:t>
            </a:r>
            <a:endParaRPr lang="en-US" dirty="0"/>
          </a:p>
        </p:txBody>
      </p:sp>
      <p:pic>
        <p:nvPicPr>
          <p:cNvPr id="4104" name="Picture 8" descr="C:\Users\robin\AppData\Local\Microsoft\Windows\Temporary Internet Files\Content.IE5\441WNNPX\FMR_clou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05600" cy="4204112"/>
          </a:xfrm>
          <a:prstGeom prst="rect">
            <a:avLst/>
          </a:prstGeom>
          <a:noFill/>
        </p:spPr>
      </p:pic>
    </p:spTree>
  </p:cSld>
  <p:clrMapOvr>
    <a:masterClrMapping/>
  </p:clrMapOvr>
  <p:transition advTm="664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992" y="2819400"/>
            <a:ext cx="34700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5257800" cy="5638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Industry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experience/knowledge</a:t>
            </a:r>
          </a:p>
          <a:p>
            <a:pPr lvl="0">
              <a:buNone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Reliable, responsible</a:t>
            </a:r>
          </a:p>
          <a:p>
            <a:pPr lvl="0">
              <a:buNone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Self-starter, motivated</a:t>
            </a:r>
          </a:p>
          <a:p>
            <a:pPr lvl="0">
              <a:buNone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Creative</a:t>
            </a:r>
          </a:p>
          <a:p>
            <a:pPr lvl="0">
              <a:buNone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Persistent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communicator, articulate</a:t>
            </a:r>
            <a:endParaRPr lang="en-US" sz="2800" dirty="0"/>
          </a:p>
          <a:p>
            <a:pPr lvl="0">
              <a:buNone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Organized</a:t>
            </a:r>
            <a:endParaRPr lang="en-US" sz="2800" baseline="0" dirty="0">
              <a:latin typeface="+mj-lt"/>
              <a:ea typeface="+mj-ea"/>
              <a:cs typeface="+mj-cs"/>
            </a:endParaRPr>
          </a:p>
          <a:p>
            <a:pPr lvl="0">
              <a:buNone/>
            </a:pPr>
            <a:r>
              <a:rPr lang="en-US" sz="2800" baseline="0" dirty="0" smtClean="0">
                <a:latin typeface="+mj-lt"/>
                <a:ea typeface="+mj-ea"/>
                <a:cs typeface="+mj-cs"/>
              </a:rPr>
              <a:t>Good </a:t>
            </a:r>
            <a:r>
              <a:rPr lang="en-US" sz="2800" baseline="0" dirty="0">
                <a:latin typeface="+mj-lt"/>
                <a:ea typeface="+mj-ea"/>
                <a:cs typeface="+mj-cs"/>
              </a:rPr>
              <a:t>credit</a:t>
            </a:r>
          </a:p>
          <a:p>
            <a:pPr lvl="0"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Computer capable</a:t>
            </a:r>
          </a:p>
          <a:p>
            <a:pPr lvl="0">
              <a:buNone/>
            </a:pPr>
            <a:r>
              <a:rPr lang="en-US" sz="2800" dirty="0">
                <a:latin typeface="+mj-lt"/>
                <a:ea typeface="+mj-ea"/>
                <a:cs typeface="+mj-cs"/>
              </a:rPr>
              <a:t>Basic understanding of financial statements</a:t>
            </a:r>
          </a:p>
        </p:txBody>
      </p:sp>
    </p:spTree>
  </p:cSld>
  <p:clrMapOvr>
    <a:masterClrMapping/>
  </p:clrMapOvr>
  <p:transition advTm="26390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18408</TotalTime>
  <Words>1162</Words>
  <Application>Microsoft Office PowerPoint</Application>
  <PresentationFormat>On-screen Show (4:3)</PresentationFormat>
  <Paragraphs>326</Paragraphs>
  <Slides>43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Worksheet</vt:lpstr>
      <vt:lpstr>WELCOME TO Thinking of Starting a Business?</vt:lpstr>
      <vt:lpstr>Your Own Business</vt:lpstr>
      <vt:lpstr>Ultimately, a business needs to make a profit.</vt:lpstr>
      <vt:lpstr>Agenda</vt:lpstr>
      <vt:lpstr>SMALL BUSINESS ENVIRONMENT</vt:lpstr>
      <vt:lpstr>At 5 Years Most Start-Ups Are Still in Business</vt:lpstr>
      <vt:lpstr>How Many Fail, and Why?</vt:lpstr>
      <vt:lpstr>IMPORTANT SKILLS</vt:lpstr>
      <vt:lpstr>Slide 9</vt:lpstr>
      <vt:lpstr>What Else Does It Take to Start a Small Business?</vt:lpstr>
      <vt:lpstr>How Do You Want to Go into Business?</vt:lpstr>
      <vt:lpstr>Buy an Existing Business</vt:lpstr>
      <vt:lpstr>Buy a Franchise</vt:lpstr>
      <vt:lpstr>Start a New Business</vt:lpstr>
      <vt:lpstr>Start a Home-Based Business</vt:lpstr>
      <vt:lpstr>Start an Online Business</vt:lpstr>
      <vt:lpstr>Form a Non-Profit Organization</vt:lpstr>
      <vt:lpstr>FIRST STEPS</vt:lpstr>
      <vt:lpstr>Naming  Your Business</vt:lpstr>
      <vt:lpstr>Your Product/Service</vt:lpstr>
      <vt:lpstr>Slide 21</vt:lpstr>
      <vt:lpstr>What Is Your Competitive Advantage?</vt:lpstr>
      <vt:lpstr>Know Your Customers</vt:lpstr>
      <vt:lpstr>Marketing</vt:lpstr>
      <vt:lpstr>Track Your Marketing Efforts</vt:lpstr>
      <vt:lpstr>Business Structure</vt:lpstr>
      <vt:lpstr>Alternative Business Structures</vt:lpstr>
      <vt:lpstr>Get a DUNS Number</vt:lpstr>
      <vt:lpstr>Find Your NAICS Code</vt:lpstr>
      <vt:lpstr>Get Expert Advice</vt:lpstr>
      <vt:lpstr>Vision</vt:lpstr>
      <vt:lpstr>Watch for Problem Areas</vt:lpstr>
      <vt:lpstr>Financing Your Business</vt:lpstr>
      <vt:lpstr>Safety Net</vt:lpstr>
      <vt:lpstr>Don’t Give Up!</vt:lpstr>
      <vt:lpstr>RESOURCES</vt:lpstr>
      <vt:lpstr>Plan Your Business Workshop</vt:lpstr>
      <vt:lpstr>Soapy Rides    Income Statement July 2018</vt:lpstr>
      <vt:lpstr>Slide 39</vt:lpstr>
      <vt:lpstr>Slide 40</vt:lpstr>
      <vt:lpstr>Business/LLC Registration</vt:lpstr>
      <vt:lpstr>How We Can Help!</vt:lpstr>
      <vt:lpstr>Thank You ... and Good Luck!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 Don't listen to statistics - 95% fail. Don't believe it. https://www.linkedin.com/pulse/20140915223641-170128193-what-are-the-real-small-business-survival-rates above says 50% survive after 5 years (2010 data), 33% failed, 17% closed volutarily failure sooner for e.g. mining, later for service, retail http://www.statisticbrain.com/startup-failure-by-industry/ above says 50% fail at the end of 4 years (Jan 2016 data, sources listed) lists 5 most successful and least successful idustrires lots of data sets lack of sufficient cash or sales is largest reason for failure</dc:title>
  <dc:creator>robin</dc:creator>
  <cp:lastModifiedBy>P C User</cp:lastModifiedBy>
  <cp:revision>264</cp:revision>
  <dcterms:created xsi:type="dcterms:W3CDTF">2016-12-05T01:57:31Z</dcterms:created>
  <dcterms:modified xsi:type="dcterms:W3CDTF">2018-12-27T15:55:59Z</dcterms:modified>
</cp:coreProperties>
</file>