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57" r:id="rId3"/>
    <p:sldId id="258" r:id="rId4"/>
    <p:sldId id="259" r:id="rId5"/>
    <p:sldId id="260" r:id="rId6"/>
    <p:sldId id="261" r:id="rId7"/>
    <p:sldId id="263" r:id="rId8"/>
    <p:sldId id="264" r:id="rId9"/>
    <p:sldId id="265" r:id="rId10"/>
    <p:sldId id="266" r:id="rId11"/>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116" d="100"/>
          <a:sy n="116" d="100"/>
        </p:scale>
        <p:origin x="90" y="3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12/4/2017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12/4/2017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12/4/2017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12/4/2017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12/4/2017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12/4/2017</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12/4/2017</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12/4/2017</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12/4/2017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smtClean="0"/>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12/4/2017</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12/4/2017</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12/4/2017</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portlandlibrary.com/topics/business/" TargetMode="External"/><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hyperlink" Target="http://www.portlandme.score.or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9.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9.xml"/><Relationship Id="rId4" Type="http://schemas.openxmlformats.org/officeDocument/2006/relationships/hyperlink" Target="https://prezi.com/ywca_ljt2r60/public-libraries-startup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9847" y="1298448"/>
            <a:ext cx="7345367" cy="3255264"/>
          </a:xfrm>
        </p:spPr>
        <p:txBody>
          <a:bodyPr/>
          <a:lstStyle/>
          <a:p>
            <a:r>
              <a:rPr lang="en-US" dirty="0" smtClean="0"/>
              <a:t>Portland Public Library</a:t>
            </a:r>
            <a:br>
              <a:rPr lang="en-US" dirty="0" smtClean="0"/>
            </a:br>
            <a:r>
              <a:rPr lang="en-US" sz="4800" i="1" dirty="0" smtClean="0"/>
              <a:t>Business Data Resources</a:t>
            </a:r>
            <a:endParaRPr lang="en-US" sz="4800" i="1" dirty="0"/>
          </a:p>
        </p:txBody>
      </p:sp>
      <p:sp>
        <p:nvSpPr>
          <p:cNvPr id="3" name="Subtitle 2"/>
          <p:cNvSpPr>
            <a:spLocks noGrp="1"/>
          </p:cNvSpPr>
          <p:nvPr>
            <p:ph type="subTitle" idx="1"/>
          </p:nvPr>
        </p:nvSpPr>
        <p:spPr>
          <a:xfrm>
            <a:off x="9401887" y="3101697"/>
            <a:ext cx="2790113" cy="1866062"/>
          </a:xfrm>
        </p:spPr>
        <p:txBody>
          <a:bodyPr>
            <a:normAutofit fontScale="92500" lnSpcReduction="10000"/>
          </a:bodyPr>
          <a:lstStyle/>
          <a:p>
            <a:r>
              <a:rPr lang="en-US" dirty="0" smtClean="0">
                <a:solidFill>
                  <a:schemeClr val="tx1"/>
                </a:solidFill>
              </a:rPr>
              <a:t>Business &amp; Government Librarian – Team Leader:</a:t>
            </a:r>
          </a:p>
          <a:p>
            <a:r>
              <a:rPr lang="en-US" dirty="0" smtClean="0">
                <a:solidFill>
                  <a:schemeClr val="tx1"/>
                </a:solidFill>
              </a:rPr>
              <a:t>Williams </a:t>
            </a:r>
            <a:r>
              <a:rPr lang="en-US" dirty="0" err="1" smtClean="0">
                <a:solidFill>
                  <a:schemeClr val="tx1"/>
                </a:solidFill>
              </a:rPr>
              <a:t>Bandoma</a:t>
            </a:r>
            <a:endParaRPr lang="en-US" dirty="0" smtClean="0">
              <a:solidFill>
                <a:schemeClr val="tx1"/>
              </a:solidFill>
            </a:endParaRPr>
          </a:p>
          <a:p>
            <a:endParaRPr lang="en-US" dirty="0" smtClean="0">
              <a:solidFill>
                <a:schemeClr val="tx1"/>
              </a:solidFill>
            </a:endParaRPr>
          </a:p>
          <a:p>
            <a:r>
              <a:rPr lang="en-US" sz="2000" dirty="0">
                <a:solidFill>
                  <a:schemeClr val="tx1"/>
                </a:solidFill>
              </a:rPr>
              <a:t>bandoma@portlib.org</a:t>
            </a:r>
            <a:endParaRPr lang="en-US" sz="2000" dirty="0" smtClean="0">
              <a:solidFill>
                <a:schemeClr val="tx1"/>
              </a:solidFill>
            </a:endParaRP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0829" y="1298448"/>
            <a:ext cx="1986483" cy="1241552"/>
          </a:xfrm>
          <a:prstGeom prst="rect">
            <a:avLst/>
          </a:prstGeom>
        </p:spPr>
      </p:pic>
      <p:sp>
        <p:nvSpPr>
          <p:cNvPr id="6" name="TextBox 5"/>
          <p:cNvSpPr txBox="1"/>
          <p:nvPr/>
        </p:nvSpPr>
        <p:spPr>
          <a:xfrm>
            <a:off x="164757" y="6211330"/>
            <a:ext cx="5288692" cy="230832"/>
          </a:xfrm>
          <a:prstGeom prst="rect">
            <a:avLst/>
          </a:prstGeom>
          <a:noFill/>
        </p:spPr>
        <p:txBody>
          <a:bodyPr wrap="square" rtlCol="0">
            <a:spAutoFit/>
          </a:bodyPr>
          <a:lstStyle/>
          <a:p>
            <a:r>
              <a:rPr lang="en-US" sz="900" dirty="0" smtClean="0"/>
              <a:t>Adapted from Portland Public Library presentations by librarian Sonya </a:t>
            </a:r>
            <a:r>
              <a:rPr lang="en-US" sz="900" dirty="0" err="1" smtClean="0"/>
              <a:t>Durney</a:t>
            </a:r>
            <a:endParaRPr lang="en-US" sz="900" dirty="0"/>
          </a:p>
        </p:txBody>
      </p:sp>
    </p:spTree>
    <p:extLst>
      <p:ext uri="{BB962C8B-B14F-4D97-AF65-F5344CB8AC3E}">
        <p14:creationId xmlns:p14="http://schemas.microsoft.com/office/powerpoint/2010/main" val="9815714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15568"/>
            <a:ext cx="3352800" cy="2377440"/>
          </a:xfrm>
        </p:spPr>
        <p:txBody>
          <a:bodyPr/>
          <a:lstStyle/>
          <a:p>
            <a:r>
              <a:rPr lang="en-US" dirty="0" smtClean="0"/>
              <a:t>Gale </a:t>
            </a:r>
            <a:r>
              <a:rPr lang="en-US" dirty="0" err="1" smtClean="0"/>
              <a:t>LegalForms</a:t>
            </a:r>
            <a:endParaRPr lang="en-US" dirty="0"/>
          </a:p>
        </p:txBody>
      </p:sp>
      <p:sp>
        <p:nvSpPr>
          <p:cNvPr id="4" name="Text Placeholder 3"/>
          <p:cNvSpPr>
            <a:spLocks noGrp="1"/>
          </p:cNvSpPr>
          <p:nvPr>
            <p:ph type="body" sz="half" idx="2"/>
          </p:nvPr>
        </p:nvSpPr>
        <p:spPr/>
        <p:txBody>
          <a:bodyPr/>
          <a:lstStyle/>
          <a:p>
            <a:r>
              <a:rPr lang="en-US" dirty="0" smtClean="0"/>
              <a:t>Forms available on Gale Legal forms include forms drafted by an attorney for a particular legal matter, forms from public records and participating companies and attorneys. “Official” forms for many states are included. </a:t>
            </a:r>
            <a:endParaRPr lang="en-US" dirty="0" smtClean="0"/>
          </a:p>
          <a:p>
            <a:r>
              <a:rPr lang="en-US" dirty="0" smtClean="0"/>
              <a:t>Access these at the top of the Small Business Resource Center Page.</a:t>
            </a:r>
            <a:endParaRPr lang="en-US" dirty="0"/>
          </a:p>
        </p:txBody>
      </p:sp>
      <p:pic>
        <p:nvPicPr>
          <p:cNvPr id="6" name="Picture 5"/>
          <p:cNvPicPr>
            <a:picLocks noChangeAspect="1"/>
          </p:cNvPicPr>
          <p:nvPr/>
        </p:nvPicPr>
        <p:blipFill>
          <a:blip r:embed="rId2"/>
          <a:stretch>
            <a:fillRect/>
          </a:stretch>
        </p:blipFill>
        <p:spPr>
          <a:xfrm>
            <a:off x="3504778" y="766118"/>
            <a:ext cx="8323077" cy="5123936"/>
          </a:xfrm>
          <a:prstGeom prst="rect">
            <a:avLst/>
          </a:prstGeom>
        </p:spPr>
      </p:pic>
    </p:spTree>
    <p:extLst>
      <p:ext uri="{BB962C8B-B14F-4D97-AF65-F5344CB8AC3E}">
        <p14:creationId xmlns:p14="http://schemas.microsoft.com/office/powerpoint/2010/main" val="41021499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 you need business data?</a:t>
            </a:r>
            <a:endParaRPr lang="en-US" dirty="0"/>
          </a:p>
        </p:txBody>
      </p:sp>
      <p:sp>
        <p:nvSpPr>
          <p:cNvPr id="3" name="Content Placeholder 2"/>
          <p:cNvSpPr>
            <a:spLocks noGrp="1"/>
          </p:cNvSpPr>
          <p:nvPr>
            <p:ph idx="1"/>
          </p:nvPr>
        </p:nvSpPr>
        <p:spPr/>
        <p:txBody>
          <a:bodyPr/>
          <a:lstStyle/>
          <a:p>
            <a:r>
              <a:rPr lang="en-US" dirty="0" smtClean="0"/>
              <a:t>Business data encompasses all information you have to gather in relation to your business, from legal research, to demographics, to industry trends.</a:t>
            </a:r>
          </a:p>
          <a:p>
            <a:r>
              <a:rPr lang="en-US" dirty="0" smtClean="0"/>
              <a:t>Gathering this information is the one of the first steps to creating an effective business plan and discovering potential advantages or pitfalls about your idea that had not occurred to you. </a:t>
            </a:r>
          </a:p>
          <a:p>
            <a:r>
              <a:rPr lang="en-US" dirty="0" smtClean="0"/>
              <a:t>This guide will help you navigate business data and the resources available to you at your local library! </a:t>
            </a:r>
            <a:endParaRPr lang="en-US" dirty="0"/>
          </a:p>
        </p:txBody>
      </p:sp>
    </p:spTree>
    <p:extLst>
      <p:ext uri="{BB962C8B-B14F-4D97-AF65-F5344CB8AC3E}">
        <p14:creationId xmlns:p14="http://schemas.microsoft.com/office/powerpoint/2010/main" val="8805550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might I need to research when starting a business?</a:t>
            </a:r>
            <a:endParaRPr lang="en-US" dirty="0"/>
          </a:p>
        </p:txBody>
      </p:sp>
      <p:sp>
        <p:nvSpPr>
          <p:cNvPr id="3" name="Content Placeholder 2"/>
          <p:cNvSpPr>
            <a:spLocks noGrp="1"/>
          </p:cNvSpPr>
          <p:nvPr>
            <p:ph idx="1"/>
          </p:nvPr>
        </p:nvSpPr>
        <p:spPr/>
        <p:txBody>
          <a:bodyPr/>
          <a:lstStyle/>
          <a:p>
            <a:r>
              <a:rPr lang="en-US" dirty="0" smtClean="0"/>
              <a:t>Trends in your industry</a:t>
            </a:r>
          </a:p>
          <a:p>
            <a:r>
              <a:rPr lang="en-US" dirty="0" smtClean="0"/>
              <a:t>Demographics of your potential customers</a:t>
            </a:r>
          </a:p>
          <a:p>
            <a:r>
              <a:rPr lang="en-US" dirty="0" smtClean="0"/>
              <a:t>Potential market size</a:t>
            </a:r>
          </a:p>
          <a:p>
            <a:r>
              <a:rPr lang="en-US" dirty="0" smtClean="0"/>
              <a:t>Your competition</a:t>
            </a:r>
          </a:p>
          <a:p>
            <a:r>
              <a:rPr lang="en-US" dirty="0" smtClean="0"/>
              <a:t>What rules and regulations govern your industry (licenses, insurance, etc.)</a:t>
            </a:r>
          </a:p>
          <a:p>
            <a:r>
              <a:rPr lang="en-US" dirty="0" smtClean="0"/>
              <a:t>How to raise capital</a:t>
            </a:r>
          </a:p>
          <a:p>
            <a:r>
              <a:rPr lang="en-US" dirty="0" smtClean="0"/>
              <a:t>Trade associations related to your industry</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78756" y="799483"/>
            <a:ext cx="1505712" cy="2194560"/>
          </a:xfrm>
          <a:prstGeom prst="rect">
            <a:avLst/>
          </a:prstGeom>
        </p:spPr>
      </p:pic>
    </p:spTree>
    <p:extLst>
      <p:ext uri="{BB962C8B-B14F-4D97-AF65-F5344CB8AC3E}">
        <p14:creationId xmlns:p14="http://schemas.microsoft.com/office/powerpoint/2010/main" val="8661850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the resources available to me at Portland Public Library?</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88652" y="757958"/>
            <a:ext cx="7315200" cy="2202180"/>
          </a:xfrm>
        </p:spPr>
      </p:pic>
      <p:sp>
        <p:nvSpPr>
          <p:cNvPr id="6" name="TextBox 5"/>
          <p:cNvSpPr txBox="1"/>
          <p:nvPr/>
        </p:nvSpPr>
        <p:spPr>
          <a:xfrm>
            <a:off x="3588652" y="3064476"/>
            <a:ext cx="7458289" cy="2862322"/>
          </a:xfrm>
          <a:prstGeom prst="rect">
            <a:avLst/>
          </a:prstGeom>
          <a:noFill/>
        </p:spPr>
        <p:txBody>
          <a:bodyPr wrap="square" rtlCol="0">
            <a:spAutoFit/>
          </a:bodyPr>
          <a:lstStyle/>
          <a:p>
            <a:pPr marL="285750" indent="-285750">
              <a:buFont typeface="Arial" panose="020B0604020202020204" pitchFamily="34" charset="0"/>
              <a:buChar char="•"/>
            </a:pPr>
            <a:r>
              <a:rPr lang="en-US" dirty="0" smtClean="0"/>
              <a:t>PPL has a Business page that compiles its resources on Census Data, Law, Financial Literacy, the GALE Small Business Resource Center </a:t>
            </a:r>
            <a:r>
              <a:rPr lang="en-US" dirty="0"/>
              <a:t>and more: </a:t>
            </a:r>
            <a:r>
              <a:rPr lang="en-US" dirty="0">
                <a:hlinkClick r:id="rId3"/>
              </a:rPr>
              <a:t>https://www.portlandlibrary.com/topics/business</a:t>
            </a:r>
            <a:r>
              <a:rPr lang="en-US" dirty="0" smtClean="0">
                <a:hlinkClick r:id="rId3"/>
              </a:rPr>
              <a:t>/</a:t>
            </a:r>
            <a:endParaRPr lang="en-US" dirty="0" smtClean="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Remember that you will need a library card to access some of the materials like the Small Business Resource Center</a:t>
            </a:r>
          </a:p>
          <a:p>
            <a:endParaRPr lang="en-US" dirty="0" smtClean="0"/>
          </a:p>
          <a:p>
            <a:pPr marL="285750" indent="-285750">
              <a:buFont typeface="Arial" panose="020B0604020202020204" pitchFamily="34" charset="0"/>
              <a:buChar char="•"/>
            </a:pPr>
            <a:r>
              <a:rPr lang="en-US" dirty="0" smtClean="0"/>
              <a:t>PPL and SCORE offer a free monthly workshop on Business Data at PPL. Check out </a:t>
            </a:r>
            <a:r>
              <a:rPr lang="en-US" dirty="0" smtClean="0">
                <a:hlinkClick r:id="rId4"/>
              </a:rPr>
              <a:t>www.portlandme.score.org</a:t>
            </a:r>
            <a:r>
              <a:rPr lang="en-US" dirty="0" smtClean="0"/>
              <a:t> for the latest details. </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4119444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Start at PPL’s Business Gateway</a:t>
            </a:r>
            <a:endParaRPr lang="en-US" dirty="0"/>
          </a:p>
        </p:txBody>
      </p:sp>
      <p:pic>
        <p:nvPicPr>
          <p:cNvPr id="6" name="Picture Placeholder 5"/>
          <p:cNvPicPr>
            <a:picLocks noGrp="1" noChangeAspect="1"/>
          </p:cNvPicPr>
          <p:nvPr>
            <p:ph type="pic" idx="1"/>
          </p:nvPr>
        </p:nvPicPr>
        <p:blipFill>
          <a:blip r:embed="rId2">
            <a:extLst>
              <a:ext uri="{28A0092B-C50C-407E-A947-70E740481C1C}">
                <a14:useLocalDpi xmlns:a14="http://schemas.microsoft.com/office/drawing/2010/main" val="0"/>
              </a:ext>
            </a:extLst>
          </a:blip>
          <a:srcRect l="7138" r="7138"/>
          <a:stretch>
            <a:fillRect/>
          </a:stretch>
        </p:blipFill>
        <p:spPr>
          <a:xfrm>
            <a:off x="2582264" y="252055"/>
            <a:ext cx="7154862" cy="2543890"/>
          </a:xfrm>
        </p:spPr>
      </p:pic>
      <p:sp>
        <p:nvSpPr>
          <p:cNvPr id="4" name="Text Placeholder 3"/>
          <p:cNvSpPr>
            <a:spLocks noGrp="1"/>
          </p:cNvSpPr>
          <p:nvPr>
            <p:ph type="body" sz="half" idx="2"/>
          </p:nvPr>
        </p:nvSpPr>
        <p:spPr/>
        <p:txBody>
          <a:bodyPr/>
          <a:lstStyle/>
          <a:p>
            <a:pPr marL="285750" indent="-285750">
              <a:buFont typeface="Arial" panose="020B0604020202020204" pitchFamily="34" charset="0"/>
              <a:buChar char="•"/>
            </a:pPr>
            <a:r>
              <a:rPr lang="en-US" dirty="0" smtClean="0"/>
              <a:t>Click Online Resources</a:t>
            </a:r>
          </a:p>
          <a:p>
            <a:pPr marL="285750" indent="-285750">
              <a:buFont typeface="Arial" panose="020B0604020202020204" pitchFamily="34" charset="0"/>
              <a:buChar char="•"/>
            </a:pPr>
            <a:r>
              <a:rPr lang="en-US" dirty="0" smtClean="0"/>
              <a:t>You will find a list of links to the databases describe in this guide</a:t>
            </a:r>
          </a:p>
          <a:p>
            <a:pPr marL="285750" indent="-285750">
              <a:buFont typeface="Arial" panose="020B0604020202020204" pitchFamily="34" charset="0"/>
              <a:buChar char="•"/>
            </a:pPr>
            <a:r>
              <a:rPr lang="en-US" dirty="0" smtClean="0"/>
              <a:t>These will ask for your library card bar code, so have it handy!</a:t>
            </a:r>
          </a:p>
          <a:p>
            <a:pPr marL="285750" indent="-285750">
              <a:buFont typeface="Arial" panose="020B0604020202020204" pitchFamily="34" charset="0"/>
              <a:buChar char="•"/>
            </a:pP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9695" y="2254156"/>
            <a:ext cx="5774724" cy="2695162"/>
          </a:xfrm>
          <a:prstGeom prst="rect">
            <a:avLst/>
          </a:prstGeom>
        </p:spPr>
      </p:pic>
      <p:sp>
        <p:nvSpPr>
          <p:cNvPr id="8" name="Right Arrow 7"/>
          <p:cNvSpPr/>
          <p:nvPr/>
        </p:nvSpPr>
        <p:spPr>
          <a:xfrm>
            <a:off x="6837405" y="1068567"/>
            <a:ext cx="988541" cy="3645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82434" y="4798046"/>
            <a:ext cx="5779744" cy="1842259"/>
          </a:xfrm>
          <a:prstGeom prst="rect">
            <a:avLst/>
          </a:prstGeom>
        </p:spPr>
      </p:pic>
    </p:spTree>
    <p:extLst>
      <p:ext uri="{BB962C8B-B14F-4D97-AF65-F5344CB8AC3E}">
        <p14:creationId xmlns:p14="http://schemas.microsoft.com/office/powerpoint/2010/main" val="2543002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Small Business Resource Center</a:t>
            </a:r>
            <a:endParaRPr lang="en-US" dirty="0"/>
          </a:p>
        </p:txBody>
      </p:sp>
      <p:sp>
        <p:nvSpPr>
          <p:cNvPr id="4" name="Text Placeholder 3"/>
          <p:cNvSpPr>
            <a:spLocks noGrp="1"/>
          </p:cNvSpPr>
          <p:nvPr>
            <p:ph type="body" sz="half" idx="2"/>
          </p:nvPr>
        </p:nvSpPr>
        <p:spPr/>
        <p:txBody>
          <a:bodyPr/>
          <a:lstStyle/>
          <a:p>
            <a:r>
              <a:rPr lang="en-US" dirty="0" smtClean="0"/>
              <a:t>Find and download sample business </a:t>
            </a:r>
            <a:r>
              <a:rPr lang="en-US" dirty="0" smtClean="0"/>
              <a:t>plans</a:t>
            </a:r>
            <a:r>
              <a:rPr lang="en-US" dirty="0"/>
              <a:t> </a:t>
            </a:r>
            <a:r>
              <a:rPr lang="en-US" dirty="0" smtClean="0"/>
              <a:t>(and so much more)!</a:t>
            </a:r>
          </a:p>
          <a:p>
            <a:r>
              <a:rPr lang="en-US" dirty="0" smtClean="0"/>
              <a:t>You can search for information based on business topic and business type. </a:t>
            </a:r>
          </a:p>
          <a:p>
            <a:r>
              <a:rPr lang="en-US" dirty="0" smtClean="0"/>
              <a:t>You also have access to legal forms and templates. </a:t>
            </a:r>
          </a:p>
        </p:txBody>
      </p:sp>
      <p:pic>
        <p:nvPicPr>
          <p:cNvPr id="7" name="Picture 6"/>
          <p:cNvPicPr>
            <a:picLocks noChangeAspect="1"/>
          </p:cNvPicPr>
          <p:nvPr/>
        </p:nvPicPr>
        <p:blipFill>
          <a:blip r:embed="rId2"/>
          <a:stretch>
            <a:fillRect/>
          </a:stretch>
        </p:blipFill>
        <p:spPr>
          <a:xfrm>
            <a:off x="3575221" y="192310"/>
            <a:ext cx="7814806" cy="6484457"/>
          </a:xfrm>
          <a:prstGeom prst="rect">
            <a:avLst/>
          </a:prstGeom>
        </p:spPr>
      </p:pic>
      <p:pic>
        <p:nvPicPr>
          <p:cNvPr id="8" name="Picture 7"/>
          <p:cNvPicPr>
            <a:picLocks noChangeAspect="1"/>
          </p:cNvPicPr>
          <p:nvPr/>
        </p:nvPicPr>
        <p:blipFill>
          <a:blip r:embed="rId3"/>
          <a:stretch>
            <a:fillRect/>
          </a:stretch>
        </p:blipFill>
        <p:spPr>
          <a:xfrm>
            <a:off x="1439562" y="5998335"/>
            <a:ext cx="2242751" cy="678432"/>
          </a:xfrm>
          <a:prstGeom prst="rect">
            <a:avLst/>
          </a:prstGeom>
        </p:spPr>
      </p:pic>
    </p:spTree>
    <p:extLst>
      <p:ext uri="{BB962C8B-B14F-4D97-AF65-F5344CB8AC3E}">
        <p14:creationId xmlns:p14="http://schemas.microsoft.com/office/powerpoint/2010/main" val="15167179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Business Source Complete</a:t>
            </a:r>
            <a:endParaRPr lang="en-US" dirty="0"/>
          </a:p>
        </p:txBody>
      </p:sp>
      <p:sp>
        <p:nvSpPr>
          <p:cNvPr id="3" name="Content Placeholder 2"/>
          <p:cNvSpPr>
            <a:spLocks noGrp="1"/>
          </p:cNvSpPr>
          <p:nvPr>
            <p:ph idx="1"/>
          </p:nvPr>
        </p:nvSpPr>
        <p:spPr/>
        <p:txBody>
          <a:bodyPr/>
          <a:lstStyle/>
          <a:p>
            <a:r>
              <a:rPr lang="en-US" dirty="0"/>
              <a:t>It’s like Google for </a:t>
            </a:r>
            <a:r>
              <a:rPr lang="en-US" dirty="0" smtClean="0"/>
              <a:t>business! </a:t>
            </a:r>
            <a:endParaRPr lang="en-US" dirty="0"/>
          </a:p>
          <a:p>
            <a:r>
              <a:rPr lang="en-US" dirty="0" smtClean="0"/>
              <a:t>Business Source Complete Indexes </a:t>
            </a:r>
            <a:r>
              <a:rPr lang="en-US" dirty="0"/>
              <a:t>and abstracts of more than </a:t>
            </a:r>
            <a:r>
              <a:rPr lang="en-US" b="1" dirty="0"/>
              <a:t>4,800</a:t>
            </a:r>
            <a:r>
              <a:rPr lang="en-US" dirty="0"/>
              <a:t> scholarly, trade, and popular publications in the fields of business and industry. </a:t>
            </a:r>
            <a:endParaRPr lang="en-US" dirty="0" smtClean="0"/>
          </a:p>
          <a:p>
            <a:r>
              <a:rPr lang="en-US" dirty="0" smtClean="0"/>
              <a:t>Additional </a:t>
            </a:r>
            <a:r>
              <a:rPr lang="en-US" dirty="0"/>
              <a:t>full-text, non-journal content </a:t>
            </a:r>
            <a:r>
              <a:rPr lang="en-US" dirty="0" smtClean="0"/>
              <a:t>includes: </a:t>
            </a:r>
            <a:r>
              <a:rPr lang="en-US" dirty="0"/>
              <a:t>financial data, books, major reference works, conference proceedings, case studies, investment research reports, country reports, company profiles, SWOT analyses, faculty seminars, and more! </a:t>
            </a:r>
            <a:endParaRPr lang="en-US" dirty="0" smtClean="0"/>
          </a:p>
          <a:p>
            <a:r>
              <a:rPr lang="en-US" dirty="0" smtClean="0"/>
              <a:t>Updated daily.</a:t>
            </a:r>
            <a:endParaRPr lang="en-US" dirty="0"/>
          </a:p>
          <a:p>
            <a:endParaRPr lang="en-US" dirty="0"/>
          </a:p>
        </p:txBody>
      </p:sp>
      <p:sp>
        <p:nvSpPr>
          <p:cNvPr id="4" name="Text Placeholder 3"/>
          <p:cNvSpPr>
            <a:spLocks noGrp="1"/>
          </p:cNvSpPr>
          <p:nvPr>
            <p:ph type="body" sz="half" idx="2"/>
          </p:nvPr>
        </p:nvSpPr>
        <p:spPr/>
        <p:txBody>
          <a:bodyPr/>
          <a:lstStyle/>
          <a:p>
            <a:r>
              <a:rPr lang="en-US" b="1" dirty="0" smtClean="0"/>
              <a:t>Note: </a:t>
            </a:r>
            <a:r>
              <a:rPr lang="en-US" dirty="0" smtClean="0"/>
              <a:t>This resource is a robust search engine that finds information using a number of filters and fields. Don’t get overwhelmed and remember that you can search for something as broad or as specific as you would like!</a:t>
            </a:r>
            <a:endParaRPr lang="en-US" b="1" dirty="0"/>
          </a:p>
        </p:txBody>
      </p:sp>
    </p:spTree>
    <p:extLst>
      <p:ext uri="{BB962C8B-B14F-4D97-AF65-F5344CB8AC3E}">
        <p14:creationId xmlns:p14="http://schemas.microsoft.com/office/powerpoint/2010/main" val="17244747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referenceUSA</a:t>
            </a:r>
            <a:endParaRPr lang="en-US" dirty="0"/>
          </a:p>
        </p:txBody>
      </p:sp>
      <p:sp>
        <p:nvSpPr>
          <p:cNvPr id="4" name="Text Placeholder 3"/>
          <p:cNvSpPr>
            <a:spLocks noGrp="1"/>
          </p:cNvSpPr>
          <p:nvPr>
            <p:ph type="body" sz="half" idx="2"/>
          </p:nvPr>
        </p:nvSpPr>
        <p:spPr/>
        <p:txBody>
          <a:bodyPr/>
          <a:lstStyle/>
          <a:p>
            <a:r>
              <a:rPr lang="en-US" dirty="0" smtClean="0"/>
              <a:t>Directory information for 14 million businesses or 89 million residents across the country. Narrow your search by criteria such as number of employees, location, NAICS/SIC (by keyword), and sales.</a:t>
            </a:r>
            <a:endParaRPr lang="en-US" dirty="0"/>
          </a:p>
        </p:txBody>
      </p:sp>
      <p:pic>
        <p:nvPicPr>
          <p:cNvPr id="7" name="Picture 6"/>
          <p:cNvPicPr>
            <a:picLocks noChangeAspect="1"/>
          </p:cNvPicPr>
          <p:nvPr/>
        </p:nvPicPr>
        <p:blipFill>
          <a:blip r:embed="rId2"/>
          <a:stretch>
            <a:fillRect/>
          </a:stretch>
        </p:blipFill>
        <p:spPr>
          <a:xfrm>
            <a:off x="3756454" y="139963"/>
            <a:ext cx="7600904" cy="6447916"/>
          </a:xfrm>
          <a:prstGeom prst="rect">
            <a:avLst/>
          </a:prstGeom>
        </p:spPr>
      </p:pic>
      <p:pic>
        <p:nvPicPr>
          <p:cNvPr id="5" name="Picture 4"/>
          <p:cNvPicPr>
            <a:picLocks noChangeAspect="1"/>
          </p:cNvPicPr>
          <p:nvPr/>
        </p:nvPicPr>
        <p:blipFill>
          <a:blip r:embed="rId3"/>
          <a:stretch>
            <a:fillRect/>
          </a:stretch>
        </p:blipFill>
        <p:spPr>
          <a:xfrm>
            <a:off x="1805158" y="6101107"/>
            <a:ext cx="2886075" cy="409575"/>
          </a:xfrm>
          <a:prstGeom prst="rect">
            <a:avLst/>
          </a:prstGeom>
        </p:spPr>
      </p:pic>
    </p:spTree>
    <p:extLst>
      <p:ext uri="{BB962C8B-B14F-4D97-AF65-F5344CB8AC3E}">
        <p14:creationId xmlns:p14="http://schemas.microsoft.com/office/powerpoint/2010/main" val="13483336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80325"/>
            <a:ext cx="3352800" cy="2377440"/>
          </a:xfrm>
        </p:spPr>
        <p:txBody>
          <a:bodyPr/>
          <a:lstStyle/>
          <a:p>
            <a:r>
              <a:rPr lang="en-US" dirty="0" err="1" smtClean="0"/>
              <a:t>DemographicsNow</a:t>
            </a:r>
            <a:endParaRPr lang="en-US" dirty="0"/>
          </a:p>
        </p:txBody>
      </p:sp>
      <p:sp>
        <p:nvSpPr>
          <p:cNvPr id="4" name="Text Placeholder 3"/>
          <p:cNvSpPr>
            <a:spLocks noGrp="1"/>
          </p:cNvSpPr>
          <p:nvPr>
            <p:ph type="body" sz="half" idx="2"/>
          </p:nvPr>
        </p:nvSpPr>
        <p:spPr/>
        <p:txBody>
          <a:bodyPr/>
          <a:lstStyle/>
          <a:p>
            <a:r>
              <a:rPr lang="en-US" dirty="0" smtClean="0"/>
              <a:t>Access demographic reports on any geography and find useful numbers based on business type (when available) from the Customer Expenditure Survey. </a:t>
            </a:r>
            <a:endParaRPr lang="en-US" dirty="0"/>
          </a:p>
        </p:txBody>
      </p:sp>
      <p:pic>
        <p:nvPicPr>
          <p:cNvPr id="5" name="Picture 4"/>
          <p:cNvPicPr>
            <a:picLocks noChangeAspect="1"/>
          </p:cNvPicPr>
          <p:nvPr/>
        </p:nvPicPr>
        <p:blipFill>
          <a:blip r:embed="rId2"/>
          <a:stretch>
            <a:fillRect/>
          </a:stretch>
        </p:blipFill>
        <p:spPr>
          <a:xfrm>
            <a:off x="0" y="711590"/>
            <a:ext cx="12192000" cy="2057305"/>
          </a:xfrm>
          <a:prstGeom prst="rect">
            <a:avLst/>
          </a:prstGeom>
        </p:spPr>
      </p:pic>
      <p:pic>
        <p:nvPicPr>
          <p:cNvPr id="6" name="Picture 5"/>
          <p:cNvPicPr>
            <a:picLocks noChangeAspect="1"/>
          </p:cNvPicPr>
          <p:nvPr/>
        </p:nvPicPr>
        <p:blipFill>
          <a:blip r:embed="rId3"/>
          <a:stretch>
            <a:fillRect/>
          </a:stretch>
        </p:blipFill>
        <p:spPr>
          <a:xfrm>
            <a:off x="4399005" y="3191209"/>
            <a:ext cx="5531193" cy="2624375"/>
          </a:xfrm>
          <a:prstGeom prst="rect">
            <a:avLst/>
          </a:prstGeom>
        </p:spPr>
      </p:pic>
      <p:sp>
        <p:nvSpPr>
          <p:cNvPr id="8" name="TextBox 7"/>
          <p:cNvSpPr txBox="1"/>
          <p:nvPr/>
        </p:nvSpPr>
        <p:spPr>
          <a:xfrm>
            <a:off x="4399005" y="5815584"/>
            <a:ext cx="4942703" cy="230832"/>
          </a:xfrm>
          <a:prstGeom prst="rect">
            <a:avLst/>
          </a:prstGeom>
          <a:noFill/>
        </p:spPr>
        <p:txBody>
          <a:bodyPr wrap="square" rtlCol="0">
            <a:spAutoFit/>
          </a:bodyPr>
          <a:lstStyle/>
          <a:p>
            <a:r>
              <a:rPr lang="en-US" sz="900" i="1" dirty="0" smtClean="0"/>
              <a:t>Source: PPL </a:t>
            </a:r>
            <a:r>
              <a:rPr lang="en-US" sz="900" i="1" dirty="0" smtClean="0">
                <a:hlinkClick r:id="rId4"/>
              </a:rPr>
              <a:t>Prezi</a:t>
            </a:r>
            <a:endParaRPr lang="en-US" sz="900" i="1" dirty="0"/>
          </a:p>
        </p:txBody>
      </p:sp>
    </p:spTree>
    <p:extLst>
      <p:ext uri="{BB962C8B-B14F-4D97-AF65-F5344CB8AC3E}">
        <p14:creationId xmlns:p14="http://schemas.microsoft.com/office/powerpoint/2010/main" val="1740290141"/>
      </p:ext>
    </p:extLst>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docProps/app.xml><?xml version="1.0" encoding="utf-8"?>
<Properties xmlns="http://schemas.openxmlformats.org/officeDocument/2006/extended-properties" xmlns:vt="http://schemas.openxmlformats.org/officeDocument/2006/docPropsVTypes">
  <Template>TM03457475[[fn=Frame]]</Template>
  <TotalTime>176</TotalTime>
  <Words>556</Words>
  <Application>Microsoft Office PowerPoint</Application>
  <PresentationFormat>Widescreen</PresentationFormat>
  <Paragraphs>46</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Corbel</vt:lpstr>
      <vt:lpstr>Wingdings 2</vt:lpstr>
      <vt:lpstr>Frame</vt:lpstr>
      <vt:lpstr>Portland Public Library Business Data Resources</vt:lpstr>
      <vt:lpstr>Why do you need business data?</vt:lpstr>
      <vt:lpstr>What might I need to research when starting a business?</vt:lpstr>
      <vt:lpstr>What are the resources available to me at Portland Public Library?</vt:lpstr>
      <vt:lpstr>Start at PPL’s Business Gateway</vt:lpstr>
      <vt:lpstr>The Small Business Resource Center</vt:lpstr>
      <vt:lpstr>Business Source Complete</vt:lpstr>
      <vt:lpstr>referenceUSA</vt:lpstr>
      <vt:lpstr>DemographicsNow</vt:lpstr>
      <vt:lpstr>Gale LegalForms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Portland Public Library Business Data Resources</dc:title>
  <dc:creator>Nancy Strojny</dc:creator>
  <cp:lastModifiedBy>Nancy Strojny</cp:lastModifiedBy>
  <cp:revision>12</cp:revision>
  <cp:lastPrinted>2017-12-04T18:54:03Z</cp:lastPrinted>
  <dcterms:created xsi:type="dcterms:W3CDTF">2017-09-20T19:04:35Z</dcterms:created>
  <dcterms:modified xsi:type="dcterms:W3CDTF">2017-12-04T18:54:10Z</dcterms:modified>
</cp:coreProperties>
</file>