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4"/>
  </p:notesMasterIdLst>
  <p:handoutMasterIdLst>
    <p:handoutMasterId r:id="rId55"/>
  </p:handoutMasterIdLst>
  <p:sldIdLst>
    <p:sldId id="331" r:id="rId3"/>
    <p:sldId id="332" r:id="rId4"/>
    <p:sldId id="333" r:id="rId5"/>
    <p:sldId id="335" r:id="rId6"/>
    <p:sldId id="383" r:id="rId7"/>
    <p:sldId id="336" r:id="rId8"/>
    <p:sldId id="337" r:id="rId9"/>
    <p:sldId id="338" r:id="rId10"/>
    <p:sldId id="339" r:id="rId11"/>
    <p:sldId id="340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3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7C3D60-BD36-4CF0-9B53-81F8EF0A3D81}" type="slidenum">
              <a:rPr lang="en-US" altLang="en-US" sz="11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257300"/>
            <a:ext cx="10972800" cy="468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ACBA-8FE6-4008-BDA7-5404006A1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3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lmatte213@gmail.com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38689" y="3430409"/>
            <a:ext cx="6400800" cy="90011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dirty="0"/>
              <a:t>Larry </a:t>
            </a:r>
            <a:r>
              <a:rPr lang="en-US" sz="2400" dirty="0" smtClean="0"/>
              <a:t>matte, </a:t>
            </a:r>
            <a:r>
              <a:rPr lang="en-US" sz="2400" dirty="0"/>
              <a:t>SCORE Counselor,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400" dirty="0"/>
              <a:t>Co-founder: Cyber Marketing Services</a:t>
            </a:r>
          </a:p>
        </p:txBody>
      </p:sp>
      <p:sp>
        <p:nvSpPr>
          <p:cNvPr id="12291" name="Title 13"/>
          <p:cNvSpPr>
            <a:spLocks noGrp="1"/>
          </p:cNvSpPr>
          <p:nvPr>
            <p:ph type="ctrTitle"/>
          </p:nvPr>
        </p:nvSpPr>
        <p:spPr>
          <a:xfrm>
            <a:off x="2452889" y="1722550"/>
            <a:ext cx="7772400" cy="13684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latin typeface="Gill Sans MT" charset="0"/>
                <a:ea typeface="Gill Sans MT" charset="0"/>
                <a:cs typeface="Arial" charset="0"/>
              </a:rPr>
              <a:t>Sharpening Your Competitive Selling Skills</a:t>
            </a:r>
          </a:p>
        </p:txBody>
      </p:sp>
    </p:spTree>
    <p:extLst>
      <p:ext uri="{BB962C8B-B14F-4D97-AF65-F5344CB8AC3E}">
        <p14:creationId xmlns:p14="http://schemas.microsoft.com/office/powerpoint/2010/main" val="9073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78" y="200279"/>
            <a:ext cx="9601200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60478" y="1244421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4000" dirty="0" smtClean="0"/>
              <a:t>Who </a:t>
            </a:r>
            <a:r>
              <a:rPr lang="en-US" sz="4000" dirty="0"/>
              <a:t>Wins?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8B533A-3BD9-47FD-B315-0270F011B29D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"/>
            <a:ext cx="9601200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Establish credibility – knowledge, language, professionalism</a:t>
            </a:r>
          </a:p>
          <a:p>
            <a:pPr>
              <a:defRPr/>
            </a:pPr>
            <a:r>
              <a:rPr lang="en-US" sz="2800" dirty="0"/>
              <a:t>Be consultative – sell solutions</a:t>
            </a:r>
          </a:p>
          <a:p>
            <a:pPr>
              <a:defRPr/>
            </a:pPr>
            <a:r>
              <a:rPr lang="en-US" sz="2800" dirty="0"/>
              <a:t>Strategize with associates – what works, what doesn’t</a:t>
            </a:r>
          </a:p>
          <a:p>
            <a:pPr>
              <a:defRPr/>
            </a:pPr>
            <a:r>
              <a:rPr lang="en-US" sz="2800" dirty="0"/>
              <a:t>Measure results</a:t>
            </a:r>
          </a:p>
          <a:p>
            <a:pPr>
              <a:defRPr/>
            </a:pPr>
            <a:r>
              <a:rPr lang="en-US" sz="2800" dirty="0"/>
              <a:t>Provide high quality customer service – repeat business, </a:t>
            </a:r>
            <a:r>
              <a:rPr lang="en-US" sz="2800" dirty="0" smtClean="0"/>
              <a:t>referrals</a:t>
            </a:r>
            <a:endParaRPr lang="en-US" sz="280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7FB1B-472A-4624-863E-5DAA18329492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0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851" y="191573"/>
            <a:ext cx="9601200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93630" y="1334573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Don’t chase bad business</a:t>
            </a:r>
          </a:p>
          <a:p>
            <a:pPr>
              <a:defRPr/>
            </a:pPr>
            <a:r>
              <a:rPr lang="en-US" sz="2800" dirty="0"/>
              <a:t>Be  concise</a:t>
            </a:r>
          </a:p>
          <a:p>
            <a:pPr>
              <a:defRPr/>
            </a:pPr>
            <a:r>
              <a:rPr lang="en-US" sz="2800" dirty="0"/>
              <a:t>Don’t assume – </a:t>
            </a:r>
            <a:r>
              <a:rPr lang="en-US" sz="2800" u="sng" dirty="0"/>
              <a:t>ASS</a:t>
            </a:r>
            <a:r>
              <a:rPr lang="en-US" sz="2800" dirty="0"/>
              <a:t> </a:t>
            </a:r>
            <a:r>
              <a:rPr lang="en-US" sz="2800" u="sng" dirty="0"/>
              <a:t>U</a:t>
            </a:r>
            <a:r>
              <a:rPr lang="en-US" sz="2800" dirty="0"/>
              <a:t> </a:t>
            </a:r>
            <a:r>
              <a:rPr lang="en-US" sz="2800" u="sng" dirty="0"/>
              <a:t>ME</a:t>
            </a:r>
          </a:p>
          <a:p>
            <a:pPr>
              <a:defRPr/>
            </a:pPr>
            <a:r>
              <a:rPr lang="en-US" sz="2800" dirty="0"/>
              <a:t>Be yourself!</a:t>
            </a:r>
          </a:p>
          <a:p>
            <a:pPr>
              <a:defRPr/>
            </a:pPr>
            <a:r>
              <a:rPr lang="en-US" sz="2800" dirty="0"/>
              <a:t>Dress appropriately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E2671-16F5-42AF-9872-5223AC00FB11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8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42364"/>
            <a:ext cx="9601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Prospecting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21E3C-84D9-4CB0-A12D-A7B9B8136DC0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9200" y="1368858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Define greatest strengths – uniqueness</a:t>
            </a:r>
          </a:p>
          <a:p>
            <a:pPr eaLnBrk="1" hangingPunct="1">
              <a:defRPr/>
            </a:pPr>
            <a:r>
              <a:rPr lang="en-US" sz="2800" dirty="0" smtClean="0">
                <a:latin typeface="Gill Sans" charset="0"/>
                <a:ea typeface="ＭＳ Ｐゴシック" charset="-128"/>
              </a:rPr>
              <a:t>Define </a:t>
            </a:r>
            <a:r>
              <a:rPr lang="en-US" sz="2800" dirty="0">
                <a:latin typeface="Gill Sans" charset="0"/>
                <a:ea typeface="ＭＳ Ｐゴシック" charset="-128"/>
              </a:rPr>
              <a:t>target audiences – establish criteria; identify key contacts and titles</a:t>
            </a:r>
          </a:p>
          <a:p>
            <a:pPr eaLnBrk="1" hangingPunct="1">
              <a:defRPr/>
            </a:pPr>
            <a:r>
              <a:rPr lang="en-US" sz="2800" dirty="0" smtClean="0">
                <a:latin typeface="Gill Sans" charset="0"/>
                <a:ea typeface="ＭＳ Ｐゴシック" charset="-128"/>
              </a:rPr>
              <a:t>References</a:t>
            </a:r>
            <a:endParaRPr lang="en-US" sz="2800" dirty="0">
              <a:latin typeface="Gill San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4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3832"/>
            <a:ext cx="9601200" cy="139521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Prospecting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B16B90-EE39-4064-B771-04DF9CE6FC04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>
                <a:latin typeface="Gill Sans" charset="0"/>
                <a:ea typeface="ＭＳ Ｐゴシック" charset="-128"/>
              </a:rPr>
              <a:t>Where are the prospects?</a:t>
            </a:r>
          </a:p>
          <a:p>
            <a:pPr marL="365760" lvl="1" indent="0" eaLnBrk="1" hangingPunct="1">
              <a:lnSpc>
                <a:spcPct val="80000"/>
              </a:lnSpc>
              <a:buNone/>
              <a:defRPr/>
            </a:pPr>
            <a:r>
              <a:rPr lang="en-US" sz="2600" dirty="0" smtClean="0">
                <a:latin typeface="Gill Sans" charset="0"/>
                <a:ea typeface="ＭＳ Ｐゴシック" charset="-128"/>
              </a:rPr>
              <a:t>Competitive </a:t>
            </a:r>
            <a:r>
              <a:rPr lang="en-US" sz="2600" dirty="0">
                <a:latin typeface="Gill Sans" charset="0"/>
                <a:ea typeface="ＭＳ Ｐゴシック" charset="-128"/>
              </a:rPr>
              <a:t>sites, Google alerts, industry directories, </a:t>
            </a:r>
            <a:r>
              <a:rPr lang="en-US" sz="2600" dirty="0" smtClean="0">
                <a:latin typeface="Gill Sans" charset="0"/>
                <a:ea typeface="ＭＳ Ｐゴシック" charset="-128"/>
              </a:rPr>
              <a:t>conferences/directories</a:t>
            </a:r>
            <a:r>
              <a:rPr lang="en-US" sz="2600" dirty="0">
                <a:latin typeface="Gill Sans" charset="0"/>
                <a:ea typeface="ＭＳ Ｐゴシック" charset="-128"/>
              </a:rPr>
              <a:t>, associations, social media/LinkedIn, local online news sites and print, webinars </a:t>
            </a:r>
          </a:p>
          <a:p>
            <a:pPr>
              <a:lnSpc>
                <a:spcPct val="80000"/>
              </a:lnSpc>
              <a:defRPr/>
            </a:pPr>
            <a:r>
              <a:rPr lang="en-US" sz="3000" dirty="0">
                <a:latin typeface="Gill Sans" charset="0"/>
                <a:ea typeface="ＭＳ Ｐゴシック" charset="-128"/>
              </a:rPr>
              <a:t> </a:t>
            </a:r>
            <a:r>
              <a:rPr lang="en-US" sz="3000" dirty="0" smtClean="0">
                <a:latin typeface="Gill Sans" charset="0"/>
                <a:ea typeface="ＭＳ Ｐゴシック" charset="-128"/>
              </a:rPr>
              <a:t>Provide </a:t>
            </a:r>
            <a:r>
              <a:rPr lang="en-US" sz="3000" dirty="0">
                <a:latin typeface="Gill Sans" charset="0"/>
                <a:ea typeface="ＭＳ Ｐゴシック" charset="-128"/>
              </a:rPr>
              <a:t>legitimate reasons to contact somebody </a:t>
            </a:r>
          </a:p>
          <a:p>
            <a:pPr marL="365760" lvl="1" indent="0" eaLnBrk="1" hangingPunct="1">
              <a:lnSpc>
                <a:spcPct val="80000"/>
              </a:lnSpc>
              <a:buNone/>
              <a:defRPr/>
            </a:pPr>
            <a:r>
              <a:rPr lang="en-US" sz="2600" dirty="0" smtClean="0">
                <a:latin typeface="Gill Sans" charset="0"/>
                <a:ea typeface="ＭＳ Ｐゴシック" charset="-128"/>
              </a:rPr>
              <a:t>Current </a:t>
            </a:r>
            <a:r>
              <a:rPr lang="en-US" sz="2600" dirty="0">
                <a:latin typeface="Gill Sans" charset="0"/>
                <a:ea typeface="ＭＳ Ｐゴシック" charset="-128"/>
              </a:rPr>
              <a:t>events, new products/services, special </a:t>
            </a:r>
            <a:r>
              <a:rPr lang="en-US" altLang="en-US" sz="2600" dirty="0">
                <a:latin typeface="Gill Sans" charset="0"/>
                <a:ea typeface="ＭＳ Ｐゴシック" charset="-128"/>
              </a:rPr>
              <a:t>“</a:t>
            </a:r>
            <a:r>
              <a:rPr lang="en-US" sz="2600" dirty="0">
                <a:latin typeface="Gill Sans" charset="0"/>
                <a:ea typeface="ＭＳ Ｐゴシック" charset="-128"/>
              </a:rPr>
              <a:t>deal</a:t>
            </a:r>
            <a:r>
              <a:rPr lang="en-US" altLang="en-US" sz="2600" dirty="0">
                <a:latin typeface="Gill Sans" charset="0"/>
                <a:ea typeface="ＭＳ Ｐゴシック" charset="-128"/>
              </a:rPr>
              <a:t>”</a:t>
            </a:r>
            <a:endParaRPr lang="en-US" sz="2600" dirty="0">
              <a:latin typeface="Gill Sans" charset="0"/>
              <a:ea typeface="ＭＳ Ｐゴシック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 dirty="0">
                <a:latin typeface="Gill Sans" charset="0"/>
                <a:ea typeface="ＭＳ Ｐゴシック" charset="-128"/>
              </a:rPr>
              <a:t> </a:t>
            </a:r>
            <a:r>
              <a:rPr lang="en-US" sz="3000" dirty="0" smtClean="0">
                <a:latin typeface="Gill Sans" charset="0"/>
                <a:ea typeface="ＭＳ Ｐゴシック" charset="-128"/>
              </a:rPr>
              <a:t>People </a:t>
            </a:r>
            <a:r>
              <a:rPr lang="en-US" sz="3000" dirty="0">
                <a:latin typeface="Gill Sans" charset="0"/>
                <a:ea typeface="ＭＳ Ｐゴシック" charset="-128"/>
              </a:rPr>
              <a:t>invaluable to get to right people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Gill Sans" charset="0"/>
                <a:ea typeface="ＭＳ Ｐゴシック" charset="-128"/>
              </a:rPr>
              <a:t>Monitor </a:t>
            </a:r>
            <a:r>
              <a:rPr lang="en-US" sz="3000" dirty="0">
                <a:latin typeface="Gill Sans" charset="0"/>
                <a:ea typeface="ＭＳ Ｐゴシック" charset="-128"/>
              </a:rPr>
              <a:t>quality and quantity of leads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Gill Sans" charset="0"/>
                <a:ea typeface="ＭＳ Ｐゴシック" charset="-128"/>
              </a:rPr>
              <a:t>Use </a:t>
            </a:r>
            <a:r>
              <a:rPr lang="en-US" sz="3000" dirty="0">
                <a:latin typeface="Gill Sans" charset="0"/>
                <a:ea typeface="ＭＳ Ｐゴシック" charset="-128"/>
              </a:rPr>
              <a:t>contact management software</a:t>
            </a:r>
          </a:p>
        </p:txBody>
      </p:sp>
    </p:spTree>
    <p:extLst>
      <p:ext uri="{BB962C8B-B14F-4D97-AF65-F5344CB8AC3E}">
        <p14:creationId xmlns:p14="http://schemas.microsoft.com/office/powerpoint/2010/main" val="86375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Prospecting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08005-000B-41CD-9B6C-8C2A8953F6A4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952500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marL="45720" indent="0" algn="ctr" eaLnBrk="1" hangingPunct="1">
              <a:lnSpc>
                <a:spcPct val="90000"/>
              </a:lnSpc>
              <a:buNone/>
              <a:defRPr/>
            </a:pPr>
            <a:r>
              <a:rPr lang="en-US" sz="3200" dirty="0">
                <a:latin typeface="Gill Sans" charset="0"/>
                <a:ea typeface="ＭＳ Ｐゴシック" charset="-128"/>
              </a:rPr>
              <a:t>Research company/people before contacting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16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363"/>
            <a:ext cx="9601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Prospecting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2F83D-7274-47CF-ABBF-B3B59BC71353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9200" y="1295937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dirty="0" err="1">
                <a:latin typeface="Gill Sans" charset="0"/>
                <a:ea typeface="ＭＳ Ｐゴシック" charset="-128"/>
              </a:rPr>
              <a:t>eMail</a:t>
            </a:r>
            <a:endParaRPr lang="en-US" sz="3200" dirty="0">
              <a:latin typeface="Gill Sans" charset="0"/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Generate interest as early as possible – two or three unique benefits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Mention references in same type of business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Be concise – short and sweet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Use some graphics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Close with action item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Monitor opens and click </a:t>
            </a:r>
            <a:r>
              <a:rPr lang="en-US" sz="2400" smtClean="0">
                <a:latin typeface="Gill Sans" charset="0"/>
                <a:ea typeface="ＭＳ Ｐゴシック" charset="-128"/>
              </a:rPr>
              <a:t>throughs</a:t>
            </a:r>
            <a:endParaRPr lang="en-US" sz="2400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83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6518"/>
            <a:ext cx="9601200" cy="104748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Prospecting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756E3F-8822-4B9B-97D9-FA785D6F7293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88902" y="1383882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3200" dirty="0">
                <a:latin typeface="Gill Sans" charset="0"/>
                <a:ea typeface="ＭＳ Ｐゴシック" charset="-128"/>
              </a:rPr>
              <a:t>Phone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Generate interest as early as possible – two or three benefits 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Have additional benefits ready, if needed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Mention references</a:t>
            </a:r>
          </a:p>
        </p:txBody>
      </p:sp>
    </p:spTree>
    <p:extLst>
      <p:ext uri="{BB962C8B-B14F-4D97-AF65-F5344CB8AC3E}">
        <p14:creationId xmlns:p14="http://schemas.microsoft.com/office/powerpoint/2010/main" val="242638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Prospecting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E8401-FD89-4A16-B1EF-AF8BF2453CF4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74760" y="1972064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Gill Sans" charset="0"/>
                <a:ea typeface="ＭＳ Ｐゴシック" charset="-128"/>
              </a:rPr>
              <a:t>Phone</a:t>
            </a:r>
          </a:p>
          <a:p>
            <a:pPr lvl="1"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Be concise – short and sweet</a:t>
            </a:r>
          </a:p>
          <a:p>
            <a:pPr lvl="1"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Be yourself, use conversational tone</a:t>
            </a:r>
          </a:p>
          <a:p>
            <a:pPr lvl="1"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Be respectful of prospect’s time</a:t>
            </a:r>
          </a:p>
          <a:p>
            <a:pPr lvl="1"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Close with action item</a:t>
            </a:r>
          </a:p>
          <a:p>
            <a:pPr lvl="1"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NEVER! – sound canned, confrontational, arrogant</a:t>
            </a:r>
          </a:p>
        </p:txBody>
      </p:sp>
    </p:spTree>
    <p:extLst>
      <p:ext uri="{BB962C8B-B14F-4D97-AF65-F5344CB8AC3E}">
        <p14:creationId xmlns:p14="http://schemas.microsoft.com/office/powerpoint/2010/main" val="21602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Effective Follow-up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F16A8-EDB4-4831-A12D-3B1E70C8E890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57330" y="1733162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Two messages in five business days, then once a week</a:t>
            </a:r>
          </a:p>
          <a:p>
            <a:pPr eaLnBrk="1" hangingPunct="1">
              <a:defRPr/>
            </a:pPr>
            <a:r>
              <a:rPr lang="en-US" sz="2400" dirty="0" smtClean="0">
                <a:latin typeface="Gill Sans" charset="0"/>
                <a:ea typeface="ＭＳ Ｐゴシック" charset="-128"/>
              </a:rPr>
              <a:t>Keep </a:t>
            </a:r>
            <a:r>
              <a:rPr lang="en-US" sz="2400" dirty="0">
                <a:latin typeface="Gill Sans" charset="0"/>
                <a:ea typeface="ＭＳ Ｐゴシック" charset="-128"/>
              </a:rPr>
              <a:t>it conversational, never get arrogant or upset, use humor if appropriate</a:t>
            </a:r>
          </a:p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94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80999"/>
            <a:ext cx="9601200" cy="281296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“We Can Provide You With </a:t>
            </a:r>
            <a:br>
              <a:rPr lang="en-US" dirty="0"/>
            </a:br>
            <a:r>
              <a:rPr lang="en-US" dirty="0"/>
              <a:t>650 Channels of Entertainment”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273E0E-BAB6-43CB-AC1E-E3A0BC3BB482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218941"/>
            <a:ext cx="9601200" cy="1305059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 Understand ……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47481" y="1524000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How salespeople might be afraid to ask “difficult questions”</a:t>
            </a:r>
          </a:p>
          <a:p>
            <a:pPr>
              <a:defRPr/>
            </a:pPr>
            <a:r>
              <a:rPr lang="en-US" sz="2800" dirty="0"/>
              <a:t>Ask questions that might upset the prospect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7C525E-DEF4-411B-B9DF-B0CE471C1F23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Need to </a:t>
            </a:r>
            <a:r>
              <a:rPr lang="en-US" dirty="0" smtClean="0"/>
              <a:t>Know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39910" y="1628581"/>
            <a:ext cx="10972800" cy="46863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How you can not know how a decision is made</a:t>
            </a:r>
          </a:p>
          <a:p>
            <a:pPr>
              <a:defRPr/>
            </a:pPr>
            <a:r>
              <a:rPr lang="en-US" sz="2800" dirty="0"/>
              <a:t>Who is involved in making the decision</a:t>
            </a:r>
          </a:p>
          <a:p>
            <a:pPr>
              <a:defRPr/>
            </a:pPr>
            <a:r>
              <a:rPr lang="en-US" sz="2800" dirty="0"/>
              <a:t>Who you are competing with</a:t>
            </a:r>
          </a:p>
          <a:p>
            <a:pPr>
              <a:defRPr/>
            </a:pPr>
            <a:r>
              <a:rPr lang="en-US" sz="2800" dirty="0"/>
              <a:t>When a decision is going to be made</a:t>
            </a:r>
          </a:p>
          <a:p>
            <a:pPr>
              <a:defRPr/>
            </a:pPr>
            <a:r>
              <a:rPr lang="en-US" sz="2800" dirty="0"/>
              <a:t>If there is a compelling or impending event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80419-6DBD-4FF4-B2DB-F6A9EB6979D4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9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Probing/Qualifying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1FF8A9-D3A1-4043-A8D9-B634F55EFC88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562637" y="1925057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Identify needs - what is important to prospect 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Top priorities, consequences if not met </a:t>
            </a:r>
          </a:p>
          <a:p>
            <a:pPr eaLnBrk="1" hangingPunct="1">
              <a:defRPr/>
            </a:pPr>
            <a:r>
              <a:rPr lang="en-US" sz="2400" dirty="0" smtClean="0">
                <a:latin typeface="Gill Sans" charset="0"/>
                <a:ea typeface="ＭＳ Ｐゴシック" charset="-128"/>
              </a:rPr>
              <a:t>Listen</a:t>
            </a:r>
            <a:r>
              <a:rPr lang="en-US" sz="2400" dirty="0">
                <a:latin typeface="Gill Sans" charset="0"/>
                <a:ea typeface="ＭＳ Ｐゴシック" charset="-128"/>
              </a:rPr>
              <a:t>, ask questions, control the discussion 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Avoid reacting, ask more questions if not satisfied</a:t>
            </a:r>
          </a:p>
          <a:p>
            <a:pPr lvl="1" eaLnBrk="1" hangingPunct="1">
              <a:defRPr/>
            </a:pPr>
            <a:r>
              <a:rPr lang="en-US" sz="2400" dirty="0">
                <a:latin typeface="Gill Sans" charset="0"/>
                <a:ea typeface="ＭＳ Ｐゴシック" charset="-128"/>
              </a:rPr>
              <a:t>Start broad and narrow down </a:t>
            </a:r>
          </a:p>
          <a:p>
            <a:pPr eaLnBrk="1" hangingPunct="1">
              <a:defRPr/>
            </a:pPr>
            <a:r>
              <a:rPr lang="en-US" sz="2400" dirty="0" smtClean="0">
                <a:latin typeface="Gill Sans" charset="0"/>
                <a:ea typeface="ＭＳ Ｐゴシック" charset="-128"/>
              </a:rPr>
              <a:t>Define </a:t>
            </a:r>
            <a:r>
              <a:rPr lang="en-US" sz="2400" dirty="0">
                <a:latin typeface="Gill Sans" charset="0"/>
                <a:ea typeface="ＭＳ Ｐゴシック" charset="-128"/>
              </a:rPr>
              <a:t>influencers, time frames, budgets</a:t>
            </a:r>
          </a:p>
        </p:txBody>
      </p:sp>
    </p:spTree>
    <p:extLst>
      <p:ext uri="{BB962C8B-B14F-4D97-AF65-F5344CB8AC3E}">
        <p14:creationId xmlns:p14="http://schemas.microsoft.com/office/powerpoint/2010/main" val="950797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37" y="447869"/>
            <a:ext cx="9557197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Probing/Qualifying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75267" y="1019369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Identify Leverage </a:t>
            </a:r>
            <a:r>
              <a:rPr lang="en-US" sz="2800" dirty="0" smtClean="0"/>
              <a:t>Points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Identify Pain Points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2DD122-ACD9-444D-AB52-A67FCB9D6D71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4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095" y="209938"/>
            <a:ext cx="9601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Probing/Qualifying 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809168-4DD3-47D4-8D16-33B45C6A35F1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15095" y="1543050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Stress benefits in context of prospect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’</a:t>
            </a:r>
            <a:r>
              <a:rPr lang="en-US" sz="2800" dirty="0">
                <a:latin typeface="Gill Sans" charset="0"/>
                <a:ea typeface="ＭＳ Ｐゴシック" charset="-128"/>
              </a:rPr>
              <a:t>s needs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Limit number of benefits – avoid 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“</a:t>
            </a:r>
            <a:r>
              <a:rPr lang="en-US" sz="2800" dirty="0">
                <a:latin typeface="Gill Sans" charset="0"/>
                <a:ea typeface="ＭＳ Ｐゴシック" charset="-128"/>
              </a:rPr>
              <a:t>laundry” lists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Stress differentiation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Plant seeds to establish buying criteria – set traps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5285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533192"/>
            <a:ext cx="1163069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Probing/Qualifying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F36CFF-6F08-49EC-A17C-5F3134DC5EC2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2594" y="1534182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b="1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Avoid negativity – address competitive weaknesses in context of your strengths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Do up front selling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Create action plan with prospect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Confirm next appointment </a:t>
            </a:r>
          </a:p>
        </p:txBody>
      </p:sp>
    </p:spTree>
    <p:extLst>
      <p:ext uri="{BB962C8B-B14F-4D97-AF65-F5344CB8AC3E}">
        <p14:creationId xmlns:p14="http://schemas.microsoft.com/office/powerpoint/2010/main" val="187805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Presentation Skills - The </a:t>
            </a:r>
            <a:r>
              <a:rPr lang="en-US" dirty="0" smtClean="0"/>
              <a:t>Basics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7A2F4-D919-4A5A-B2C3-B45AFE2B9F8C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19200" y="1733162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Be concise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Modulate your voice, appropriate posture, use gestures, walk around, be enthusiastic! 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4 to 5 bullets/slides – don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’</a:t>
            </a:r>
            <a:r>
              <a:rPr lang="en-US" sz="2800" dirty="0">
                <a:latin typeface="Gill Sans" charset="0"/>
                <a:ea typeface="ＭＳ Ｐゴシック" charset="-128"/>
              </a:rPr>
              <a:t>t read, no sentences 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Include case studies, stories, references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Avoid the obvious, avoid clichés</a:t>
            </a:r>
          </a:p>
        </p:txBody>
      </p:sp>
    </p:spTree>
    <p:extLst>
      <p:ext uri="{BB962C8B-B14F-4D97-AF65-F5344CB8AC3E}">
        <p14:creationId xmlns:p14="http://schemas.microsoft.com/office/powerpoint/2010/main" val="416526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Online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39909" y="1337458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Be concise</a:t>
            </a:r>
          </a:p>
          <a:p>
            <a:pPr>
              <a:defRPr/>
            </a:pPr>
            <a:r>
              <a:rPr lang="en-US" sz="2800" dirty="0"/>
              <a:t>Modulate your voice</a:t>
            </a:r>
          </a:p>
          <a:p>
            <a:pPr>
              <a:defRPr/>
            </a:pPr>
            <a:r>
              <a:rPr lang="en-US" sz="2800" dirty="0"/>
              <a:t>Be enthusiastic!</a:t>
            </a:r>
          </a:p>
          <a:p>
            <a:pPr>
              <a:defRPr/>
            </a:pPr>
            <a:r>
              <a:rPr lang="en-US" sz="2800" dirty="0"/>
              <a:t>Use video, if applicable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E77228-3F3C-44A6-9AAE-05D19F42C5CC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54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59" y="171838"/>
            <a:ext cx="9601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Presentation Skills - The Basics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ED10F-6A6E-47D7-A810-29F7CBE7CE39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9200" y="1150513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Get to the 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‘</a:t>
            </a:r>
            <a:r>
              <a:rPr lang="en-US" sz="2800" dirty="0">
                <a:latin typeface="Gill Sans" charset="0"/>
                <a:ea typeface="ＭＳ Ｐゴシック" charset="-128"/>
              </a:rPr>
              <a:t>meat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”</a:t>
            </a:r>
            <a:r>
              <a:rPr lang="en-US" sz="2800" dirty="0">
                <a:latin typeface="Gill Sans" charset="0"/>
                <a:ea typeface="ＭＳ Ｐゴシック" charset="-128"/>
              </a:rPr>
              <a:t> of presentation quickly</a:t>
            </a:r>
          </a:p>
          <a:p>
            <a:pPr marL="342900" lvl="1" indent="-342900">
              <a:buClrTx/>
              <a:defRPr/>
            </a:pPr>
            <a:r>
              <a:rPr lang="en-US" sz="2800" dirty="0">
                <a:solidFill>
                  <a:schemeClr val="tx2"/>
                </a:solidFill>
                <a:latin typeface="Gill Sans" charset="0"/>
                <a:ea typeface="ＭＳ Ｐゴシック" charset="-128"/>
              </a:rPr>
              <a:t>Check products/equipment beforehand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Turn off cell phone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Sense of humor helps, smile, have fun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Know roles of participants, have someone preview and critique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350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Presentation Skills - The Basics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BA1F54-8994-43EB-8130-0CF834F541B7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86118" y="1515414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Address priorities of decision maker/s first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Audience involvement – what do they think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Use support people as needed, i.e. technicians, must know roles beforehand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Practice! Practice!</a:t>
            </a:r>
          </a:p>
        </p:txBody>
      </p:sp>
    </p:spTree>
    <p:extLst>
      <p:ext uri="{BB962C8B-B14F-4D97-AF65-F5344CB8AC3E}">
        <p14:creationId xmlns:p14="http://schemas.microsoft.com/office/powerpoint/2010/main" val="180696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661" y="2003738"/>
            <a:ext cx="9601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/>
              <a:t>So What!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51A22-CB78-412C-A63C-9F63FA294EC2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93908"/>
            <a:ext cx="9601200" cy="11633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Presentation Skills - Flow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F9DB1C-6954-4580-AE4C-EE742D8F519C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Overview of your company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Restate needs and current situation – prioritize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Reiterate buying criteria 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Focus on key, unique functions and benefits – avoid 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“</a:t>
            </a:r>
            <a:r>
              <a:rPr lang="en-US" sz="2800" dirty="0">
                <a:latin typeface="Gill Sans" charset="0"/>
                <a:ea typeface="ＭＳ Ｐゴシック" charset="-128"/>
              </a:rPr>
              <a:t>laundry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”</a:t>
            </a:r>
            <a:r>
              <a:rPr lang="en-US" sz="2800" dirty="0">
                <a:latin typeface="Gill Sans" charset="0"/>
                <a:ea typeface="ＭＳ Ｐゴシック" charset="-128"/>
              </a:rPr>
              <a:t> lists</a:t>
            </a:r>
          </a:p>
        </p:txBody>
      </p:sp>
    </p:spTree>
    <p:extLst>
      <p:ext uri="{BB962C8B-B14F-4D97-AF65-F5344CB8AC3E}">
        <p14:creationId xmlns:p14="http://schemas.microsoft.com/office/powerpoint/2010/main" val="3033976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14300"/>
            <a:ext cx="9601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Presentation Skills - Flow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FB1DA-5A41-47F1-81CD-327C650E962F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44450" y="1257300"/>
            <a:ext cx="10972800" cy="46863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Reiterate benefits in different ways throughout presentation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Keep some benefits in reserve, if needed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Discuss investment and payback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Next steps, close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Control! </a:t>
            </a:r>
          </a:p>
        </p:txBody>
      </p:sp>
    </p:spTree>
    <p:extLst>
      <p:ext uri="{BB962C8B-B14F-4D97-AF65-F5344CB8AC3E}">
        <p14:creationId xmlns:p14="http://schemas.microsoft.com/office/powerpoint/2010/main" val="220766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78" y="-123631"/>
            <a:ext cx="9601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Objection Handling</a:t>
            </a: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85E42-1F95-46EE-B8A2-362A87A4C79A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86874" y="1019369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Use up front selling to diffuse objections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Be quiet and listen, don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’</a:t>
            </a:r>
            <a:r>
              <a:rPr lang="en-US" sz="2800" dirty="0">
                <a:latin typeface="Gill Sans" charset="0"/>
                <a:ea typeface="ＭＳ Ｐゴシック" charset="-128"/>
              </a:rPr>
              <a:t>t overreact 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Acknowledge, don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’</a:t>
            </a:r>
            <a:r>
              <a:rPr lang="en-US" sz="2800" dirty="0">
                <a:latin typeface="Gill Sans" charset="0"/>
                <a:ea typeface="ＭＳ Ｐゴシック" charset="-128"/>
              </a:rPr>
              <a:t>t agree - ask questions if objection is unclear, get at real concern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Agree on minor objections – establishes credibility </a:t>
            </a:r>
          </a:p>
        </p:txBody>
      </p:sp>
    </p:spTree>
    <p:extLst>
      <p:ext uri="{BB962C8B-B14F-4D97-AF65-F5344CB8AC3E}">
        <p14:creationId xmlns:p14="http://schemas.microsoft.com/office/powerpoint/2010/main" val="250696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29" y="381000"/>
            <a:ext cx="963447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Objection Handling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46C37F-DB96-4D3B-B1AE-3519D3A95201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92965" y="1275007"/>
            <a:ext cx="10972800" cy="442335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Respond - don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’</a:t>
            </a:r>
            <a:r>
              <a:rPr lang="en-US" sz="2800" dirty="0">
                <a:latin typeface="Gill Sans" charset="0"/>
                <a:ea typeface="ＭＳ Ｐゴシック" charset="-128"/>
              </a:rPr>
              <a:t>t over complicate, answer directly, use analogies if appropriate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Go back to major benefits, put objection in perspective, see 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“</a:t>
            </a:r>
            <a:r>
              <a:rPr lang="en-US" sz="2800" dirty="0">
                <a:latin typeface="Gill Sans" charset="0"/>
                <a:ea typeface="ＭＳ Ｐゴシック" charset="-128"/>
              </a:rPr>
              <a:t>Big picture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”</a:t>
            </a:r>
            <a:endParaRPr lang="en-US" sz="2800" dirty="0">
              <a:latin typeface="Gill Sans" charset="0"/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Confirm –is customer okay?</a:t>
            </a:r>
          </a:p>
        </p:txBody>
      </p:sp>
    </p:spTree>
    <p:extLst>
      <p:ext uri="{BB962C8B-B14F-4D97-AF65-F5344CB8AC3E}">
        <p14:creationId xmlns:p14="http://schemas.microsoft.com/office/powerpoint/2010/main" val="1507295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Objections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425322" y="1733162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457200" lvl="1" indent="0" algn="ctr">
              <a:buNone/>
              <a:defRPr/>
            </a:pPr>
            <a:r>
              <a:rPr lang="en-US" dirty="0"/>
              <a:t>			</a:t>
            </a:r>
            <a:r>
              <a:rPr lang="en-US" sz="3600" dirty="0"/>
              <a:t>You’re too expensive!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3B0DA6-9928-46AE-BC87-4C74A9DE6D3B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2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Objections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	</a:t>
            </a:r>
            <a:r>
              <a:rPr lang="en-US" sz="2800" dirty="0"/>
              <a:t>You’re a start up with no proven track record!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C7EDC8-A18A-4490-B1B6-3E233707B767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81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Objections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933" y="1257300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	</a:t>
            </a:r>
            <a:r>
              <a:rPr lang="en-US" sz="2800" dirty="0"/>
              <a:t>If you don’t reduce your maintenance cost </a:t>
            </a:r>
            <a:r>
              <a:rPr lang="en-US" sz="2800" dirty="0" smtClean="0"/>
              <a:t>I’ll </a:t>
            </a:r>
            <a:r>
              <a:rPr lang="en-US" sz="2800" dirty="0"/>
              <a:t>give you a </a:t>
            </a:r>
            <a:endParaRPr lang="en-US" sz="2800" dirty="0" smtClean="0"/>
          </a:p>
          <a:p>
            <a:pPr marL="0" indent="0" algn="ctr">
              <a:buNone/>
              <a:defRPr/>
            </a:pPr>
            <a:r>
              <a:rPr lang="en-US" sz="2800" dirty="0" smtClean="0"/>
              <a:t>bad rating </a:t>
            </a:r>
            <a:r>
              <a:rPr lang="en-US" sz="2800" dirty="0"/>
              <a:t>on Angie’s </a:t>
            </a:r>
            <a:r>
              <a:rPr lang="en-US" sz="2800" dirty="0" smtClean="0"/>
              <a:t>list!</a:t>
            </a:r>
            <a:endParaRPr lang="en-US" sz="2800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6CEEFA-A639-485B-BEDC-A076D4E6CC5D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1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66" y="193183"/>
            <a:ext cx="9595834" cy="133081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Follow-up and Closing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28C9EC-8150-468D-8DEA-443F93B87889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73238" y="1223963"/>
            <a:ext cx="82296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Use combination of email and telephone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Consequences of not moving forward, </a:t>
            </a:r>
            <a:r>
              <a:rPr lang="en-US" sz="2800" dirty="0" smtClean="0">
                <a:latin typeface="Gill Sans" charset="0"/>
                <a:ea typeface="ＭＳ Ｐゴシック" charset="-128"/>
              </a:rPr>
              <a:t>timeline </a:t>
            </a:r>
            <a:endParaRPr lang="en-US" sz="2800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Something new each time – scheduling issues, price change, product enhancement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Frequency of follow up - persistent but not annoying</a:t>
            </a:r>
          </a:p>
        </p:txBody>
      </p:sp>
    </p:spTree>
    <p:extLst>
      <p:ext uri="{BB962C8B-B14F-4D97-AF65-F5344CB8AC3E}">
        <p14:creationId xmlns:p14="http://schemas.microsoft.com/office/powerpoint/2010/main" val="4204120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Follow-up and </a:t>
            </a:r>
            <a:r>
              <a:rPr lang="en-US" dirty="0" smtClean="0"/>
              <a:t>Closing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4F9FE-AFDD-421F-87EF-B671AD7C5DAD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1628581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Keep in touch   - send appropriate articles, events that may affect them, i.e. competition, industry info, webinars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Don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’</a:t>
            </a:r>
            <a:r>
              <a:rPr lang="en-US" sz="2800" dirty="0">
                <a:latin typeface="Gill Sans" charset="0"/>
                <a:ea typeface="ＭＳ Ｐゴシック" charset="-128"/>
              </a:rPr>
              <a:t>t assume – constantly reinforce benefits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Ask for the order after outstanding issues have been addressed </a:t>
            </a:r>
          </a:p>
          <a:p>
            <a:pPr eaLnBrk="1" hangingPunct="1">
              <a:defRPr/>
            </a:pPr>
            <a:r>
              <a:rPr lang="en-US" altLang="en-US" sz="2800" dirty="0">
                <a:latin typeface="Gill Sans" charset="0"/>
                <a:ea typeface="ＭＳ Ｐゴシック" charset="-128"/>
              </a:rPr>
              <a:t>“</a:t>
            </a:r>
            <a:r>
              <a:rPr lang="en-US" sz="2800" dirty="0">
                <a:latin typeface="Gill Sans" charset="0"/>
                <a:ea typeface="ＭＳ Ｐゴシック" charset="-128"/>
              </a:rPr>
              <a:t>Are you okay?</a:t>
            </a:r>
            <a:r>
              <a:rPr lang="en-US" altLang="en-US" sz="2800" dirty="0">
                <a:latin typeface="Gill Sans" charset="0"/>
                <a:ea typeface="ＭＳ Ｐゴシック" charset="-128"/>
              </a:rPr>
              <a:t>”</a:t>
            </a:r>
            <a:endParaRPr lang="en-US" sz="2800" dirty="0">
              <a:latin typeface="Gill San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951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Follow-up and 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1411847"/>
            <a:ext cx="10972800" cy="4686300"/>
          </a:xfrm>
        </p:spPr>
        <p:txBody>
          <a:bodyPr/>
          <a:lstStyle/>
          <a:p>
            <a:pPr lvl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Do not send proposal too early – pace deal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Coach  - what is happening?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Negotiate face to face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B6AF66-9732-4C98-AF87-7EEAE8D4F11F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6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28644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You Always Have Competition!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dirty="0"/>
              <a:t>			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F56F9-5D02-47DF-B073-A2A4C2C3A1FF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63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78" y="-208953"/>
            <a:ext cx="96012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01462" y="1514877"/>
            <a:ext cx="10972800" cy="468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/>
              <a:t>Customize within standardization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Concise – minimize boilerplate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Video or audio summary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EBD3DB-6EBD-47CF-B69F-B4D4EABC3735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74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Identifying Problem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89328" y="1378226"/>
            <a:ext cx="10972800" cy="46863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Marketing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Product or Service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Sales Skills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Lack of Focus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 combination of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4A657D-4DB1-476A-B5A9-7058D67C3475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287000" cy="1293254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Identifying Problem </a:t>
            </a:r>
            <a:r>
              <a:rPr lang="en-US" dirty="0" smtClean="0"/>
              <a:t>Areas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Customer Feedback Surveys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Sales Feedback -% of qualified leads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Won/Lost Analysis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Third Party Evaluations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Focus Groups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314139-08B1-4FA9-AD6D-39A2F5E4BFE2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39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44" y="360608"/>
            <a:ext cx="9582955" cy="1163392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Sales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78547" y="1231542"/>
            <a:ext cx="10972800" cy="46863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endParaRPr lang="en-US" dirty="0"/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Prospects qualified, fit target market, budget</a:t>
            </a:r>
          </a:p>
          <a:p>
            <a:pPr>
              <a:lnSpc>
                <a:spcPct val="110000"/>
              </a:lnSpc>
              <a:defRPr/>
            </a:pPr>
            <a:r>
              <a:rPr lang="en-US" sz="2400" smtClean="0"/>
              <a:t>Decision maker </a:t>
            </a:r>
            <a:r>
              <a:rPr lang="en-US" sz="2400" dirty="0"/>
              <a:t>involvement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Closing ratio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Overcoming objections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Deal breakers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Drop off points in sales process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C4F32-7B58-4ED2-AFB7-9015D76AFD97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2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381000"/>
            <a:ext cx="9621592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Marketing?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33848" y="1347453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Lack of feedback from salespeople</a:t>
            </a:r>
          </a:p>
          <a:p>
            <a:pPr>
              <a:defRPr/>
            </a:pPr>
            <a:r>
              <a:rPr lang="en-US" sz="2800" dirty="0"/>
              <a:t>Lack of qualified leads</a:t>
            </a:r>
          </a:p>
          <a:p>
            <a:pPr>
              <a:defRPr/>
            </a:pPr>
            <a:r>
              <a:rPr lang="en-US" sz="2800" dirty="0"/>
              <a:t>Lack of branding</a:t>
            </a:r>
          </a:p>
          <a:p>
            <a:pPr>
              <a:defRPr/>
            </a:pPr>
            <a:r>
              <a:rPr lang="en-US" sz="2800" dirty="0"/>
              <a:t>Not measuring results</a:t>
            </a:r>
          </a:p>
          <a:p>
            <a:pPr>
              <a:defRPr/>
            </a:pPr>
            <a:r>
              <a:rPr lang="en-US" sz="2800" dirty="0"/>
              <a:t>Marketing activities not synergized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A663B-4961-45D5-96AF-C99626DB9903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73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Product or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57330" y="1334573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Product does not function properly</a:t>
            </a:r>
          </a:p>
          <a:p>
            <a:pPr>
              <a:defRPr/>
            </a:pPr>
            <a:r>
              <a:rPr lang="en-US" sz="2800" dirty="0"/>
              <a:t>Lack of functionality; incompatible with other products</a:t>
            </a:r>
          </a:p>
          <a:p>
            <a:pPr>
              <a:defRPr/>
            </a:pPr>
            <a:r>
              <a:rPr lang="en-US" sz="2800" dirty="0"/>
              <a:t>Services don’t delivery what’s promised</a:t>
            </a:r>
          </a:p>
          <a:p>
            <a:pPr>
              <a:defRPr/>
            </a:pPr>
            <a:r>
              <a:rPr lang="en-US" sz="2800" smtClean="0"/>
              <a:t>Non </a:t>
            </a:r>
            <a:r>
              <a:rPr lang="en-US" sz="2800" dirty="0"/>
              <a:t>competitive pricing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DAEBF0-3B1D-4F5C-81EF-6177E4C5627D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82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Customer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5819" y="1411846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Not responsive</a:t>
            </a:r>
          </a:p>
          <a:p>
            <a:pPr>
              <a:defRPr/>
            </a:pPr>
            <a:r>
              <a:rPr lang="en-US" sz="2800" dirty="0"/>
              <a:t>Not courteous</a:t>
            </a:r>
          </a:p>
          <a:p>
            <a:pPr>
              <a:defRPr/>
            </a:pPr>
            <a:r>
              <a:rPr lang="en-US" sz="2800" dirty="0"/>
              <a:t>Caught in phone transfer hell</a:t>
            </a:r>
          </a:p>
          <a:p>
            <a:pPr>
              <a:defRPr/>
            </a:pPr>
            <a:r>
              <a:rPr lang="en-US" sz="2800" dirty="0"/>
              <a:t>Issues not resolved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9768D1-5D6E-41EB-8767-6B35F51559C3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62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Customer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1308815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First Call Resolution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People Remember How Issue is Resolved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/>
              <a:t>Your Value Added!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78E64-28FB-4B5B-A644-F566330C5354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07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Customer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1424725"/>
            <a:ext cx="10972800" cy="46863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	</a:t>
            </a:r>
          </a:p>
          <a:p>
            <a:pPr marL="0" indent="0">
              <a:buNone/>
              <a:defRPr/>
            </a:pPr>
            <a:r>
              <a:rPr lang="en-US" dirty="0"/>
              <a:t>     </a:t>
            </a:r>
            <a:r>
              <a:rPr lang="en-US" sz="2800" dirty="0"/>
              <a:t>RESULT!</a:t>
            </a:r>
          </a:p>
          <a:p>
            <a:pPr marL="0" indent="0">
              <a:buNone/>
              <a:defRPr/>
            </a:pPr>
            <a:r>
              <a:rPr lang="en-US" sz="2800" dirty="0"/>
              <a:t>	No referrals</a:t>
            </a:r>
          </a:p>
          <a:p>
            <a:pPr marL="0" indent="0">
              <a:buNone/>
              <a:defRPr/>
            </a:pPr>
            <a:r>
              <a:rPr lang="en-US" sz="2800" dirty="0"/>
              <a:t>	No repeat business</a:t>
            </a:r>
          </a:p>
          <a:p>
            <a:pPr marL="0" indent="0">
              <a:buNone/>
              <a:defRPr/>
            </a:pPr>
            <a:r>
              <a:rPr lang="en-US" sz="2800" dirty="0"/>
              <a:t>	Lousy reputation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9B0319-2C0F-4B12-96B6-F2BE7F8A7A87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00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A Combination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1524000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Outside consultant – another set of eyes</a:t>
            </a:r>
          </a:p>
          <a:p>
            <a:pPr>
              <a:defRPr/>
            </a:pPr>
            <a:r>
              <a:rPr lang="en-US" sz="2800" dirty="0"/>
              <a:t>Create a roadmap of potential problem areas – prioritize with milestones, test</a:t>
            </a:r>
          </a:p>
          <a:p>
            <a:pPr>
              <a:defRPr/>
            </a:pPr>
            <a:r>
              <a:rPr lang="en-US" sz="2800" dirty="0"/>
              <a:t>Feedback from people involved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2CB88-7997-43DB-B005-76C1CFDF7359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09938"/>
            <a:ext cx="9601200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What’s Critical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44451" y="1352938"/>
            <a:ext cx="10972800" cy="46863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Focus  - beware of distractions</a:t>
            </a:r>
          </a:p>
          <a:p>
            <a:pPr>
              <a:defRPr/>
            </a:pPr>
            <a:r>
              <a:rPr lang="en-US" sz="2800" dirty="0"/>
              <a:t>Business and marketing plans – implementation critical</a:t>
            </a:r>
          </a:p>
          <a:p>
            <a:pPr>
              <a:defRPr/>
            </a:pPr>
            <a:r>
              <a:rPr lang="en-US" sz="2800" dirty="0"/>
              <a:t>Create value added</a:t>
            </a:r>
          </a:p>
          <a:p>
            <a:pPr>
              <a:defRPr/>
            </a:pPr>
            <a:r>
              <a:rPr lang="en-US" sz="2800" dirty="0"/>
              <a:t>Key benefits – differentiation – know your competition</a:t>
            </a:r>
          </a:p>
          <a:p>
            <a:pPr>
              <a:defRPr/>
            </a:pPr>
            <a:r>
              <a:rPr lang="en-US" sz="2800" dirty="0"/>
              <a:t>Enthusiasm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F639C-8CDE-4748-A7F3-0F1A38B51199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84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487" y="447869"/>
            <a:ext cx="96012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In 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61881" y="587598"/>
            <a:ext cx="10972800" cy="46863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sz="4000" dirty="0"/>
              <a:t>It’s You!</a:t>
            </a:r>
          </a:p>
          <a:p>
            <a:pPr>
              <a:lnSpc>
                <a:spcPct val="150000"/>
              </a:lnSpc>
              <a:defRPr/>
            </a:pPr>
            <a:r>
              <a:rPr lang="en-US" sz="4000" dirty="0"/>
              <a:t>It’s Your Company!</a:t>
            </a:r>
          </a:p>
          <a:p>
            <a:pPr>
              <a:lnSpc>
                <a:spcPct val="150000"/>
              </a:lnSpc>
              <a:defRPr/>
            </a:pPr>
            <a:r>
              <a:rPr lang="en-US" sz="4000" dirty="0"/>
              <a:t>It’s Your Solution!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1F9A7-476A-45FB-9DCB-A774FA8E7C5F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81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sz="2800" dirty="0"/>
              <a:t>Larry Matte   -  </a:t>
            </a:r>
            <a:r>
              <a:rPr lang="en-US" sz="2800" dirty="0">
                <a:hlinkClick r:id="rId2"/>
              </a:rPr>
              <a:t>lmatte213@gmail.com</a:t>
            </a:r>
            <a:endParaRPr lang="en-US" sz="2800" dirty="0"/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/>
              <a:t>	201-370-8136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/>
              <a:t>	SCORE  -  www.bergen.score.org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DB443A-4DB1-4293-A0C7-7EC08CDCFE3E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3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Defining Your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95400" y="1628581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>
                <a:latin typeface="Gill Sans"/>
              </a:rPr>
              <a:t>Big Enough?   Narrow Enough?</a:t>
            </a:r>
          </a:p>
          <a:p>
            <a:pPr>
              <a:defRPr/>
            </a:pPr>
            <a:r>
              <a:rPr lang="en-US" sz="2800" dirty="0">
                <a:latin typeface="Gill Sans"/>
              </a:rPr>
              <a:t>Need to Have vs Must Have</a:t>
            </a:r>
          </a:p>
          <a:p>
            <a:pPr>
              <a:defRPr/>
            </a:pPr>
            <a:r>
              <a:rPr lang="en-US" sz="2800" dirty="0">
                <a:latin typeface="Gill Sans"/>
              </a:rPr>
              <a:t>Cost of Market Entry</a:t>
            </a:r>
          </a:p>
          <a:p>
            <a:pPr>
              <a:defRPr/>
            </a:pPr>
            <a:r>
              <a:rPr lang="en-US" sz="2800" dirty="0">
                <a:latin typeface="Gill Sans"/>
              </a:rPr>
              <a:t>Sales Channels – Direct/Partners/Distribution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38A5DA-3042-476F-86E1-EF14B90C3DF2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6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09938"/>
            <a:ext cx="9601200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Defining Your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11876" y="1352938"/>
            <a:ext cx="10972800" cy="46863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lvl="2">
              <a:defRPr/>
            </a:pPr>
            <a:r>
              <a:rPr lang="en-US" sz="3200" dirty="0"/>
              <a:t>ROI</a:t>
            </a:r>
          </a:p>
          <a:p>
            <a:pPr lvl="2">
              <a:defRPr/>
            </a:pPr>
            <a:r>
              <a:rPr lang="en-US" sz="3200" dirty="0"/>
              <a:t>Market Trends</a:t>
            </a:r>
          </a:p>
          <a:p>
            <a:pPr lvl="2">
              <a:defRPr/>
            </a:pPr>
            <a:r>
              <a:rPr lang="en-US" sz="3200" dirty="0"/>
              <a:t>Repeat Business</a:t>
            </a:r>
          </a:p>
          <a:p>
            <a:pPr lvl="2">
              <a:defRPr/>
            </a:pPr>
            <a:r>
              <a:rPr lang="en-US" sz="3200" dirty="0"/>
              <a:t>Scalability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F59962-00C1-4731-B98D-0F329CEAB9B0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BA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9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Criteria for Unique Benefits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296AEB-1B55-4FC5-89B2-105560D00F84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9200" y="1607116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Match Target Audience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Your Strengths vs Competitors’ Strengths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Your Weaknesses vs Competitors’ Weaknesses</a:t>
            </a:r>
          </a:p>
          <a:p>
            <a:pPr marL="0" indent="0">
              <a:buNone/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marL="0" indent="0">
              <a:buNone/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60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74" y="312970"/>
            <a:ext cx="96012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Criteria </a:t>
            </a:r>
            <a:r>
              <a:rPr lang="en-US" dirty="0"/>
              <a:t>for Unique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1pPr>
            <a:lvl2pPr marL="742950" indent="-28575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8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2pPr>
            <a:lvl3pPr marL="11430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•"/>
              <a:defRPr sz="24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3pPr>
            <a:lvl4pPr marL="16002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–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4pPr>
            <a:lvl5pPr marL="2057400" indent="-228600">
              <a:spcBef>
                <a:spcPct val="20000"/>
              </a:spcBef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A2517"/>
              </a:buClr>
              <a:buFont typeface="Arial" panose="020B0604020202020204" pitchFamily="34" charset="0"/>
              <a:buChar char="»"/>
              <a:defRPr sz="2000">
                <a:solidFill>
                  <a:srgbClr val="2A2517"/>
                </a:solidFill>
                <a:latin typeface="Gill Sans" charset="0"/>
                <a:ea typeface="ＭＳ Ｐゴシック" panose="020B0600070205080204" pitchFamily="34" charset="-128"/>
                <a:cs typeface="Gill San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2B76F1-6FEB-4559-BD26-F3219856B409}" type="slidenum">
              <a:rPr lang="en-US" altLang="en-US" sz="1200">
                <a:solidFill>
                  <a:srgbClr val="8BA0C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BA0C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520780" y="1051239"/>
            <a:ext cx="10972800" cy="46863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What are the substantial objections?</a:t>
            </a:r>
          </a:p>
          <a:p>
            <a:pPr eaLnBrk="1" hangingPunct="1">
              <a:defRPr/>
            </a:pPr>
            <a:r>
              <a:rPr lang="en-US" sz="2800" dirty="0">
                <a:latin typeface="Gill Sans" charset="0"/>
                <a:ea typeface="ＭＳ Ｐゴシック" charset="-128"/>
              </a:rPr>
              <a:t>Are they deal breakers?</a:t>
            </a:r>
          </a:p>
          <a:p>
            <a:pPr marL="0" indent="0">
              <a:buNone/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marL="0" indent="0">
              <a:buNone/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  <a:p>
            <a:pPr eaLnBrk="1" hangingPunct="1">
              <a:defRPr/>
            </a:pPr>
            <a:endParaRPr lang="en-US" dirty="0">
              <a:latin typeface="Gill San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545834"/>
      </p:ext>
    </p:extLst>
  </p:cSld>
  <p:clrMapOvr>
    <a:masterClrMapping/>
  </p:clrMapOvr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1105</Words>
  <Application>Microsoft Office PowerPoint</Application>
  <PresentationFormat>Widescreen</PresentationFormat>
  <Paragraphs>341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Ｐゴシック</vt:lpstr>
      <vt:lpstr>Arial</vt:lpstr>
      <vt:lpstr>Cambria</vt:lpstr>
      <vt:lpstr>Gill Sans</vt:lpstr>
      <vt:lpstr>Gill Sans MT</vt:lpstr>
      <vt:lpstr>Wingdings</vt:lpstr>
      <vt:lpstr>Red Line Business 16x9</vt:lpstr>
      <vt:lpstr>Sharpening Your Competitive Selling Skills</vt:lpstr>
      <vt:lpstr>       “We Can Provide You With  650 Channels of Entertainment”</vt:lpstr>
      <vt:lpstr>       So What!</vt:lpstr>
      <vt:lpstr>      You Always Have Competition!</vt:lpstr>
      <vt:lpstr>What’s Critical</vt:lpstr>
      <vt:lpstr>Defining Your Market</vt:lpstr>
      <vt:lpstr>Defining Your Market</vt:lpstr>
      <vt:lpstr>Criteria for Unique Benefits</vt:lpstr>
      <vt:lpstr>Criteria for Unique Benefits</vt:lpstr>
      <vt:lpstr>Competition</vt:lpstr>
      <vt:lpstr>The Basics</vt:lpstr>
      <vt:lpstr>The Basics</vt:lpstr>
      <vt:lpstr>Prospecting</vt:lpstr>
      <vt:lpstr>Prospecting </vt:lpstr>
      <vt:lpstr>Prospecting</vt:lpstr>
      <vt:lpstr>Prospecting </vt:lpstr>
      <vt:lpstr>Prospecting</vt:lpstr>
      <vt:lpstr>Prospecting</vt:lpstr>
      <vt:lpstr>Effective Follow-up</vt:lpstr>
      <vt:lpstr>I Understand ……</vt:lpstr>
      <vt:lpstr>Need to Know </vt:lpstr>
      <vt:lpstr>Probing/Qualifying</vt:lpstr>
      <vt:lpstr>Probing/Qualifying</vt:lpstr>
      <vt:lpstr>Probing/Qualifying </vt:lpstr>
      <vt:lpstr>Probing/Qualifying</vt:lpstr>
      <vt:lpstr>Presentation Skills - The Basics </vt:lpstr>
      <vt:lpstr>Online Presentations</vt:lpstr>
      <vt:lpstr>Presentation Skills - The Basics</vt:lpstr>
      <vt:lpstr>Presentation Skills - The Basics</vt:lpstr>
      <vt:lpstr>Presentation Skills - Flow</vt:lpstr>
      <vt:lpstr>Presentation Skills - Flow</vt:lpstr>
      <vt:lpstr>Objection Handling</vt:lpstr>
      <vt:lpstr>Objection Handling</vt:lpstr>
      <vt:lpstr>Objections</vt:lpstr>
      <vt:lpstr>Objections</vt:lpstr>
      <vt:lpstr>Objections</vt:lpstr>
      <vt:lpstr>Follow-up and Closing</vt:lpstr>
      <vt:lpstr>Follow-up and Closing </vt:lpstr>
      <vt:lpstr>Follow-up and Closing</vt:lpstr>
      <vt:lpstr>   Proposals</vt:lpstr>
      <vt:lpstr>Identifying Problem Areas</vt:lpstr>
      <vt:lpstr>Identifying Problem Areas </vt:lpstr>
      <vt:lpstr>Sales Skills?</vt:lpstr>
      <vt:lpstr>Marketing?</vt:lpstr>
      <vt:lpstr>Product or Service</vt:lpstr>
      <vt:lpstr>Customer Service</vt:lpstr>
      <vt:lpstr>Customer Service</vt:lpstr>
      <vt:lpstr>Customer Service</vt:lpstr>
      <vt:lpstr>A Combination of</vt:lpstr>
      <vt:lpstr> In Summary 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2017-02-06T15:28:42Z</dcterms:created>
  <dcterms:modified xsi:type="dcterms:W3CDTF">2017-02-08T19:18:12Z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