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324" r:id="rId2"/>
    <p:sldId id="479" r:id="rId3"/>
    <p:sldId id="480" r:id="rId4"/>
    <p:sldId id="481" r:id="rId5"/>
    <p:sldId id="449" r:id="rId6"/>
    <p:sldId id="482" r:id="rId7"/>
    <p:sldId id="483" r:id="rId8"/>
    <p:sldId id="500" r:id="rId9"/>
    <p:sldId id="492" r:id="rId10"/>
    <p:sldId id="501" r:id="rId11"/>
    <p:sldId id="502" r:id="rId12"/>
    <p:sldId id="484" r:id="rId13"/>
    <p:sldId id="503" r:id="rId14"/>
    <p:sldId id="504" r:id="rId15"/>
    <p:sldId id="485" r:id="rId16"/>
    <p:sldId id="486" r:id="rId17"/>
    <p:sldId id="487" r:id="rId18"/>
    <p:sldId id="488" r:id="rId19"/>
    <p:sldId id="457" r:id="rId20"/>
    <p:sldId id="489" r:id="rId21"/>
    <p:sldId id="490" r:id="rId22"/>
    <p:sldId id="491" r:id="rId23"/>
    <p:sldId id="462" r:id="rId24"/>
    <p:sldId id="493" r:id="rId25"/>
    <p:sldId id="494" r:id="rId26"/>
    <p:sldId id="465" r:id="rId27"/>
    <p:sldId id="495" r:id="rId28"/>
    <p:sldId id="467" r:id="rId29"/>
    <p:sldId id="468" r:id="rId30"/>
    <p:sldId id="499" r:id="rId31"/>
    <p:sldId id="506" r:id="rId32"/>
    <p:sldId id="445" r:id="rId3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0203"/>
    <a:srgbClr val="E3E3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7625" autoAdjust="0"/>
    <p:restoredTop sz="94660"/>
  </p:normalViewPr>
  <p:slideViewPr>
    <p:cSldViewPr snapToGrid="0" snapToObjects="1">
      <p:cViewPr>
        <p:scale>
          <a:sx n="52" d="100"/>
          <a:sy n="52" d="100"/>
        </p:scale>
        <p:origin x="-588" y="-24"/>
      </p:cViewPr>
      <p:guideLst>
        <p:guide orient="horz" pos="1920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172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fld id="{417BF637-BCFA-4A66-8B2C-E79D35AE206C}" type="datetimeFigureOut">
              <a:rPr lang="en-US"/>
              <a:pPr>
                <a:defRPr/>
              </a:pPr>
              <a:t>5/27/2014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fld id="{FE678EDB-7F28-4A0C-B346-FD0D8927D5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37505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fld id="{64967E38-DE4A-42D8-8EEB-4F3CBBF3302A}" type="datetimeFigureOut">
              <a:rPr lang="en-US"/>
              <a:pPr>
                <a:defRPr/>
              </a:pPr>
              <a:t>5/27/2014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fld id="{1D99D62D-6727-4803-BDAB-B83BAB3EA14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6153031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9876" name="Footer Placeholder 3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US" dirty="0" smtClean="0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79877" name="Slide Number Placeholder 4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0B77C254-95D0-43ED-A6FC-BA5EFCBF778A}" type="slidenum">
              <a:rPr lang="en-US" smtClean="0">
                <a:latin typeface="Arial" pitchFamily="34" charset="0"/>
                <a:ea typeface="MS PGothic" pitchFamily="34" charset="-128"/>
              </a:rPr>
              <a:pPr>
                <a:defRPr/>
              </a:pPr>
              <a:t>1</a:t>
            </a:fld>
            <a:endParaRPr lang="en-US" smtClean="0">
              <a:latin typeface="Arial" pitchFamily="34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02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41316" name="Footer Placeholder 3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US" dirty="0" smtClean="0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141317" name="Slide Number Placeholder 4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B2E3F76A-899D-41B6-A5EF-439D06B2856E}" type="slidenum">
              <a:rPr lang="en-US" smtClean="0">
                <a:latin typeface="Arial" pitchFamily="34" charset="0"/>
                <a:ea typeface="MS PGothic" pitchFamily="34" charset="-128"/>
              </a:rPr>
              <a:pPr>
                <a:defRPr/>
              </a:pPr>
              <a:t>32</a:t>
            </a:fld>
            <a:endParaRPr lang="en-US" smtClean="0">
              <a:latin typeface="Arial" pitchFamily="34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ore-Jpeg.jp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2468563" y="1449388"/>
            <a:ext cx="4206875" cy="153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 4"/>
          <p:cNvGrpSpPr>
            <a:grpSpLocks/>
          </p:cNvGrpSpPr>
          <p:nvPr userDrawn="1"/>
        </p:nvGrpSpPr>
        <p:grpSpPr bwMode="auto">
          <a:xfrm>
            <a:off x="-152400" y="6118225"/>
            <a:ext cx="5029200" cy="587375"/>
            <a:chOff x="-152401" y="6118088"/>
            <a:chExt cx="5029195" cy="587511"/>
          </a:xfrm>
        </p:grpSpPr>
        <p:sp>
          <p:nvSpPr>
            <p:cNvPr id="6" name="Isosceles Triangle 5"/>
            <p:cNvSpPr/>
            <p:nvPr/>
          </p:nvSpPr>
          <p:spPr>
            <a:xfrm rot="5400000">
              <a:off x="2144640" y="3973446"/>
              <a:ext cx="587511" cy="4876795"/>
            </a:xfrm>
            <a:prstGeom prst="triangle">
              <a:avLst>
                <a:gd name="adj" fmla="val 39572"/>
              </a:avLst>
            </a:prstGeom>
            <a:solidFill>
              <a:srgbClr val="FFC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-152401" y="6146670"/>
              <a:ext cx="2590797" cy="457306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800" b="1" dirty="0">
                  <a:solidFill>
                    <a:srgbClr val="0070C0"/>
                  </a:solidFill>
                  <a:cs typeface="Calibri" pitchFamily="34" charset="0"/>
                </a:rPr>
                <a:t>palmbeach.score.org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95912"/>
            <a:ext cx="7772400" cy="1367733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92456"/>
            <a:ext cx="6400800" cy="900865"/>
          </a:xfrm>
        </p:spPr>
        <p:txBody>
          <a:bodyPr/>
          <a:lstStyle>
            <a:lvl1pPr marL="0" indent="0" algn="ctr">
              <a:buNone/>
              <a:defRPr>
                <a:solidFill>
                  <a:srgbClr val="01020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 txBox="1">
            <a:spLocks/>
          </p:cNvSpPr>
          <p:nvPr/>
        </p:nvSpPr>
        <p:spPr>
          <a:xfrm>
            <a:off x="457200" y="161925"/>
            <a:ext cx="8229600" cy="925513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eaLnBrk="0" hangingPunct="0">
              <a:defRPr/>
            </a:pPr>
            <a:r>
              <a:rPr lang="en-US" sz="3600" spc="-100" dirty="0">
                <a:latin typeface="Gill Sans"/>
                <a:ea typeface="ＭＳ Ｐゴシック" pitchFamily="-110" charset="-128"/>
                <a:cs typeface="Gill Sans"/>
              </a:rPr>
              <a:t>Click to edit Master title style</a:t>
            </a:r>
          </a:p>
        </p:txBody>
      </p:sp>
      <p:grpSp>
        <p:nvGrpSpPr>
          <p:cNvPr id="6" name="Group 4"/>
          <p:cNvGrpSpPr>
            <a:grpSpLocks/>
          </p:cNvGrpSpPr>
          <p:nvPr userDrawn="1"/>
        </p:nvGrpSpPr>
        <p:grpSpPr bwMode="auto">
          <a:xfrm>
            <a:off x="-152400" y="6118225"/>
            <a:ext cx="5029200" cy="587375"/>
            <a:chOff x="-152401" y="6118088"/>
            <a:chExt cx="5029195" cy="587511"/>
          </a:xfrm>
        </p:grpSpPr>
        <p:sp>
          <p:nvSpPr>
            <p:cNvPr id="7" name="Isosceles Triangle 6"/>
            <p:cNvSpPr/>
            <p:nvPr/>
          </p:nvSpPr>
          <p:spPr>
            <a:xfrm rot="5400000">
              <a:off x="2144640" y="3973446"/>
              <a:ext cx="587511" cy="4876795"/>
            </a:xfrm>
            <a:prstGeom prst="triangle">
              <a:avLst>
                <a:gd name="adj" fmla="val 39572"/>
              </a:avLst>
            </a:prstGeom>
            <a:solidFill>
              <a:srgbClr val="FFC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-152401" y="6146670"/>
              <a:ext cx="2590797" cy="457306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800" b="1" dirty="0">
                  <a:solidFill>
                    <a:srgbClr val="0070C0"/>
                  </a:solidFill>
                  <a:cs typeface="Calibri" pitchFamily="34" charset="0"/>
                </a:rPr>
                <a:t>palmbeach.score.org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35100"/>
            <a:ext cx="3008313" cy="91000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35100"/>
            <a:ext cx="5111750" cy="428806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531382"/>
            <a:ext cx="3008313" cy="3481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3"/>
          <p:cNvGrpSpPr>
            <a:grpSpLocks/>
          </p:cNvGrpSpPr>
          <p:nvPr userDrawn="1"/>
        </p:nvGrpSpPr>
        <p:grpSpPr bwMode="auto">
          <a:xfrm>
            <a:off x="-152400" y="6118225"/>
            <a:ext cx="5029200" cy="587375"/>
            <a:chOff x="-152401" y="6118088"/>
            <a:chExt cx="5029195" cy="587511"/>
          </a:xfrm>
        </p:grpSpPr>
        <p:sp>
          <p:nvSpPr>
            <p:cNvPr id="6" name="Isosceles Triangle 5"/>
            <p:cNvSpPr/>
            <p:nvPr/>
          </p:nvSpPr>
          <p:spPr>
            <a:xfrm rot="5400000">
              <a:off x="2144640" y="3973446"/>
              <a:ext cx="587511" cy="4876795"/>
            </a:xfrm>
            <a:prstGeom prst="triangle">
              <a:avLst>
                <a:gd name="adj" fmla="val 39572"/>
              </a:avLst>
            </a:prstGeom>
            <a:solidFill>
              <a:srgbClr val="FFC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-152401" y="6146670"/>
              <a:ext cx="2590797" cy="457306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800" b="1" dirty="0">
                  <a:solidFill>
                    <a:srgbClr val="0070C0"/>
                  </a:solidFill>
                  <a:cs typeface="Calibri" pitchFamily="34" charset="0"/>
                </a:rPr>
                <a:t>palmbeach.score.org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Autofit/>
          </a:bodyPr>
          <a:lstStyle>
            <a:lvl1pPr algn="l">
              <a:defRPr sz="36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726233"/>
            <a:ext cx="5486400" cy="63987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48910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8763000" y="6445250"/>
            <a:ext cx="381000" cy="246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fld id="{E3E52C6E-1AB6-4710-B62A-76BF795794A3}" type="slidenum">
              <a:rPr lang="en-US" sz="1000">
                <a:solidFill>
                  <a:schemeClr val="bg1"/>
                </a:solidFill>
                <a:latin typeface="Arial" charset="0"/>
                <a:ea typeface="ＭＳ Ｐゴシック" pitchFamily="-110" charset="-128"/>
              </a:rPr>
              <a:pPr>
                <a:defRPr/>
              </a:pPr>
              <a:t>‹#›</a:t>
            </a:fld>
            <a:endParaRPr lang="en-US" sz="1000" dirty="0">
              <a:solidFill>
                <a:schemeClr val="bg1"/>
              </a:solidFill>
              <a:latin typeface="Arial" charset="0"/>
              <a:ea typeface="ＭＳ Ｐゴシック" pitchFamily="-110" charset="-128"/>
            </a:endParaRPr>
          </a:p>
        </p:txBody>
      </p:sp>
      <p:grpSp>
        <p:nvGrpSpPr>
          <p:cNvPr id="3" name="Group 4"/>
          <p:cNvGrpSpPr>
            <a:grpSpLocks/>
          </p:cNvGrpSpPr>
          <p:nvPr userDrawn="1"/>
        </p:nvGrpSpPr>
        <p:grpSpPr bwMode="auto">
          <a:xfrm>
            <a:off x="-152400" y="6118225"/>
            <a:ext cx="5029200" cy="587375"/>
            <a:chOff x="-152401" y="6118088"/>
            <a:chExt cx="5029195" cy="587511"/>
          </a:xfrm>
        </p:grpSpPr>
        <p:sp>
          <p:nvSpPr>
            <p:cNvPr id="4" name="Isosceles Triangle 3"/>
            <p:cNvSpPr/>
            <p:nvPr/>
          </p:nvSpPr>
          <p:spPr>
            <a:xfrm rot="5400000">
              <a:off x="2144640" y="3973446"/>
              <a:ext cx="587511" cy="4876795"/>
            </a:xfrm>
            <a:prstGeom prst="triangle">
              <a:avLst>
                <a:gd name="adj" fmla="val 39572"/>
              </a:avLst>
            </a:prstGeom>
            <a:solidFill>
              <a:srgbClr val="FFC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-152401" y="6146670"/>
              <a:ext cx="2590797" cy="457306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800" b="1" dirty="0">
                  <a:solidFill>
                    <a:srgbClr val="0070C0"/>
                  </a:solidFill>
                  <a:cs typeface="Calibri" pitchFamily="34" charset="0"/>
                </a:rPr>
                <a:t>palmbeach.score.org</a:t>
              </a:r>
            </a:p>
          </p:txBody>
        </p: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971800" y="2811463"/>
            <a:ext cx="3646488" cy="922337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eaLnBrk="1" hangingPunct="1">
              <a:defRPr/>
            </a:pPr>
            <a:r>
              <a:rPr lang="en-US" sz="1800" dirty="0">
                <a:solidFill>
                  <a:srgbClr val="FF6600"/>
                </a:solidFill>
                <a:latin typeface="Helvetica" pitchFamily="-110" charset="0"/>
                <a:cs typeface="Helvetica" pitchFamily="-110" charset="0"/>
              </a:rPr>
              <a:t>TIP: This page provides space for a header. Use it for full page photos, etc.</a:t>
            </a:r>
          </a:p>
        </p:txBody>
      </p:sp>
      <p:grpSp>
        <p:nvGrpSpPr>
          <p:cNvPr id="3" name="Group 4"/>
          <p:cNvGrpSpPr>
            <a:grpSpLocks/>
          </p:cNvGrpSpPr>
          <p:nvPr userDrawn="1"/>
        </p:nvGrpSpPr>
        <p:grpSpPr bwMode="auto">
          <a:xfrm>
            <a:off x="-152400" y="6118225"/>
            <a:ext cx="5029200" cy="587375"/>
            <a:chOff x="-152401" y="6118088"/>
            <a:chExt cx="5029195" cy="587511"/>
          </a:xfrm>
        </p:grpSpPr>
        <p:sp>
          <p:nvSpPr>
            <p:cNvPr id="4" name="Isosceles Triangle 3"/>
            <p:cNvSpPr/>
            <p:nvPr/>
          </p:nvSpPr>
          <p:spPr>
            <a:xfrm rot="5400000">
              <a:off x="2144640" y="3973446"/>
              <a:ext cx="587511" cy="4876795"/>
            </a:xfrm>
            <a:prstGeom prst="triangle">
              <a:avLst>
                <a:gd name="adj" fmla="val 39572"/>
              </a:avLst>
            </a:prstGeom>
            <a:solidFill>
              <a:srgbClr val="FFC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-152401" y="6146670"/>
              <a:ext cx="2590797" cy="457306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800" b="1" dirty="0">
                  <a:solidFill>
                    <a:srgbClr val="0070C0"/>
                  </a:solidFill>
                  <a:cs typeface="Calibri" pitchFamily="34" charset="0"/>
                </a:rPr>
                <a:t>palmbeach.score.org</a:t>
              </a: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/>
          </p:cNvGrpSpPr>
          <p:nvPr userDrawn="1"/>
        </p:nvGrpSpPr>
        <p:grpSpPr bwMode="auto">
          <a:xfrm>
            <a:off x="-152400" y="6118225"/>
            <a:ext cx="5029200" cy="587375"/>
            <a:chOff x="-152401" y="6118088"/>
            <a:chExt cx="5029195" cy="587511"/>
          </a:xfrm>
        </p:grpSpPr>
        <p:sp>
          <p:nvSpPr>
            <p:cNvPr id="5" name="Isosceles Triangle 4"/>
            <p:cNvSpPr/>
            <p:nvPr/>
          </p:nvSpPr>
          <p:spPr>
            <a:xfrm rot="5400000">
              <a:off x="2144640" y="3973446"/>
              <a:ext cx="587511" cy="4876795"/>
            </a:xfrm>
            <a:prstGeom prst="triangle">
              <a:avLst>
                <a:gd name="adj" fmla="val 39572"/>
              </a:avLst>
            </a:prstGeom>
            <a:solidFill>
              <a:srgbClr val="FFC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-152401" y="6146670"/>
              <a:ext cx="2590797" cy="457306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800" b="1" dirty="0">
                  <a:solidFill>
                    <a:srgbClr val="0070C0"/>
                  </a:solidFill>
                  <a:cs typeface="Calibri" pitchFamily="34" charset="0"/>
                </a:rPr>
                <a:t>palmbeach.score.org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86377"/>
            <a:ext cx="7772400" cy="1367733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92456"/>
            <a:ext cx="6400800" cy="900865"/>
          </a:xfrm>
        </p:spPr>
        <p:txBody>
          <a:bodyPr/>
          <a:lstStyle>
            <a:lvl1pPr marL="0" indent="0" algn="ctr">
              <a:buNone/>
              <a:defRPr>
                <a:solidFill>
                  <a:srgbClr val="01020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777875" y="3333750"/>
            <a:ext cx="7772400" cy="1368425"/>
          </a:xfrm>
          <a:prstGeom prst="rect">
            <a:avLst/>
          </a:prstGeom>
        </p:spPr>
        <p:txBody>
          <a:bodyPr anchor="ctr"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algn="ctr">
              <a:defRPr/>
            </a:pPr>
            <a:r>
              <a:rPr lang="en-US" sz="3600" dirty="0" smtClean="0">
                <a:latin typeface="Gill Sans" pitchFamily="-110" charset="0"/>
              </a:rPr>
              <a:t>Click to edit Master title style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149475" y="1522413"/>
            <a:ext cx="4845050" cy="1368425"/>
          </a:xfrm>
          <a:prstGeom prst="rect">
            <a:avLst/>
          </a:prstGeom>
        </p:spPr>
        <p:txBody>
          <a:bodyPr anchor="ctr"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0" charset="-128"/>
              </a:defRPr>
            </a:lvl9pPr>
          </a:lstStyle>
          <a:p>
            <a:pPr algn="ctr">
              <a:defRPr/>
            </a:pPr>
            <a:r>
              <a:rPr lang="en-US" sz="4400" dirty="0" smtClean="0">
                <a:latin typeface="Gill Sans" pitchFamily="-110" charset="0"/>
              </a:rPr>
              <a:t>Add Photo Here</a:t>
            </a:r>
          </a:p>
        </p:txBody>
      </p:sp>
      <p:grpSp>
        <p:nvGrpSpPr>
          <p:cNvPr id="5" name="Group 4"/>
          <p:cNvGrpSpPr>
            <a:grpSpLocks/>
          </p:cNvGrpSpPr>
          <p:nvPr userDrawn="1"/>
        </p:nvGrpSpPr>
        <p:grpSpPr bwMode="auto">
          <a:xfrm>
            <a:off x="-152400" y="6118225"/>
            <a:ext cx="5029200" cy="587375"/>
            <a:chOff x="-152401" y="6118088"/>
            <a:chExt cx="5029195" cy="587511"/>
          </a:xfrm>
        </p:grpSpPr>
        <p:sp>
          <p:nvSpPr>
            <p:cNvPr id="6" name="Isosceles Triangle 5"/>
            <p:cNvSpPr/>
            <p:nvPr/>
          </p:nvSpPr>
          <p:spPr>
            <a:xfrm rot="5400000">
              <a:off x="2144640" y="3973446"/>
              <a:ext cx="587511" cy="4876795"/>
            </a:xfrm>
            <a:prstGeom prst="triangle">
              <a:avLst>
                <a:gd name="adj" fmla="val 39572"/>
              </a:avLst>
            </a:prstGeom>
            <a:solidFill>
              <a:srgbClr val="FFC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-152401" y="6146670"/>
              <a:ext cx="2590797" cy="457306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800" b="1" dirty="0">
                  <a:solidFill>
                    <a:srgbClr val="0070C0"/>
                  </a:solidFill>
                  <a:cs typeface="Calibri" pitchFamily="34" charset="0"/>
                </a:rPr>
                <a:t>palmbeach.score.org</a:t>
              </a:r>
            </a:p>
          </p:txBody>
        </p:sp>
      </p:grp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1371600" y="4701921"/>
            <a:ext cx="6400800" cy="54770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/>
          </p:cNvGrpSpPr>
          <p:nvPr userDrawn="1"/>
        </p:nvGrpSpPr>
        <p:grpSpPr bwMode="auto">
          <a:xfrm>
            <a:off x="-152400" y="6118225"/>
            <a:ext cx="5029200" cy="587375"/>
            <a:chOff x="-152401" y="6118088"/>
            <a:chExt cx="5029195" cy="587511"/>
          </a:xfrm>
        </p:grpSpPr>
        <p:sp>
          <p:nvSpPr>
            <p:cNvPr id="5" name="Isosceles Triangle 4"/>
            <p:cNvSpPr/>
            <p:nvPr/>
          </p:nvSpPr>
          <p:spPr>
            <a:xfrm rot="5400000">
              <a:off x="2144640" y="3973446"/>
              <a:ext cx="587511" cy="4876795"/>
            </a:xfrm>
            <a:prstGeom prst="triangle">
              <a:avLst>
                <a:gd name="adj" fmla="val 39572"/>
              </a:avLst>
            </a:prstGeom>
            <a:solidFill>
              <a:srgbClr val="FFC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-152401" y="6146670"/>
              <a:ext cx="2590797" cy="457306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800" b="1" dirty="0">
                  <a:solidFill>
                    <a:srgbClr val="0070C0"/>
                  </a:solidFill>
                  <a:cs typeface="Calibri" pitchFamily="34" charset="0"/>
                </a:rPr>
                <a:t>palmbeach.score.org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/>
          </p:cNvGrpSpPr>
          <p:nvPr userDrawn="1"/>
        </p:nvGrpSpPr>
        <p:grpSpPr bwMode="auto">
          <a:xfrm>
            <a:off x="-152400" y="6118225"/>
            <a:ext cx="5029200" cy="587375"/>
            <a:chOff x="-152401" y="6118088"/>
            <a:chExt cx="5029195" cy="587511"/>
          </a:xfrm>
        </p:grpSpPr>
        <p:sp>
          <p:nvSpPr>
            <p:cNvPr id="5" name="Isosceles Triangle 4"/>
            <p:cNvSpPr/>
            <p:nvPr/>
          </p:nvSpPr>
          <p:spPr>
            <a:xfrm rot="5400000">
              <a:off x="2144640" y="3973446"/>
              <a:ext cx="587511" cy="4876795"/>
            </a:xfrm>
            <a:prstGeom prst="triangle">
              <a:avLst>
                <a:gd name="adj" fmla="val 39572"/>
              </a:avLst>
            </a:prstGeom>
            <a:solidFill>
              <a:srgbClr val="FFC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-152401" y="6146670"/>
              <a:ext cx="2590797" cy="457306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800" b="1" dirty="0">
                  <a:solidFill>
                    <a:srgbClr val="0070C0"/>
                  </a:solidFill>
                  <a:cs typeface="Calibri" pitchFamily="34" charset="0"/>
                </a:rPr>
                <a:t>palmbeach.score.org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3"/>
          <p:cNvGrpSpPr>
            <a:grpSpLocks/>
          </p:cNvGrpSpPr>
          <p:nvPr userDrawn="1"/>
        </p:nvGrpSpPr>
        <p:grpSpPr bwMode="auto">
          <a:xfrm>
            <a:off x="-152400" y="6118225"/>
            <a:ext cx="5029200" cy="587375"/>
            <a:chOff x="-152401" y="6118088"/>
            <a:chExt cx="5029195" cy="587511"/>
          </a:xfrm>
        </p:grpSpPr>
        <p:sp>
          <p:nvSpPr>
            <p:cNvPr id="6" name="Isosceles Triangle 5"/>
            <p:cNvSpPr/>
            <p:nvPr/>
          </p:nvSpPr>
          <p:spPr>
            <a:xfrm rot="5400000">
              <a:off x="2144640" y="3973446"/>
              <a:ext cx="587511" cy="4876795"/>
            </a:xfrm>
            <a:prstGeom prst="triangle">
              <a:avLst>
                <a:gd name="adj" fmla="val 39572"/>
              </a:avLst>
            </a:prstGeom>
            <a:solidFill>
              <a:srgbClr val="FFC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-152401" y="6146670"/>
              <a:ext cx="2590797" cy="457306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800" b="1" dirty="0">
                  <a:solidFill>
                    <a:srgbClr val="0070C0"/>
                  </a:solidFill>
                  <a:cs typeface="Calibri" pitchFamily="34" charset="0"/>
                </a:rPr>
                <a:t>palmbeach.score.org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13080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3080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3"/>
          <p:cNvGrpSpPr>
            <a:grpSpLocks/>
          </p:cNvGrpSpPr>
          <p:nvPr userDrawn="1"/>
        </p:nvGrpSpPr>
        <p:grpSpPr bwMode="auto">
          <a:xfrm>
            <a:off x="-152400" y="6118225"/>
            <a:ext cx="5029200" cy="587375"/>
            <a:chOff x="-152401" y="6118088"/>
            <a:chExt cx="5029195" cy="587511"/>
          </a:xfrm>
        </p:grpSpPr>
        <p:sp>
          <p:nvSpPr>
            <p:cNvPr id="8" name="Isosceles Triangle 7"/>
            <p:cNvSpPr/>
            <p:nvPr/>
          </p:nvSpPr>
          <p:spPr>
            <a:xfrm rot="5400000">
              <a:off x="2144640" y="3973446"/>
              <a:ext cx="587511" cy="4876795"/>
            </a:xfrm>
            <a:prstGeom prst="triangle">
              <a:avLst>
                <a:gd name="adj" fmla="val 39572"/>
              </a:avLst>
            </a:prstGeom>
            <a:solidFill>
              <a:srgbClr val="FFC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-152401" y="6146670"/>
              <a:ext cx="2590797" cy="457306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800" b="1" dirty="0">
                  <a:solidFill>
                    <a:srgbClr val="0070C0"/>
                  </a:solidFill>
                  <a:cs typeface="Calibri" pitchFamily="34" charset="0"/>
                </a:rPr>
                <a:t>palmbeach.score.org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728611"/>
          </a:xfrm>
        </p:spPr>
        <p:txBody>
          <a:bodyPr/>
          <a:lstStyle>
            <a:lvl1pPr>
              <a:buClr>
                <a:schemeClr val="accent4"/>
              </a:buClr>
              <a:defRPr sz="2400">
                <a:solidFill>
                  <a:schemeClr val="accent4"/>
                </a:solidFill>
              </a:defRPr>
            </a:lvl1pPr>
            <a:lvl2pPr>
              <a:buClr>
                <a:schemeClr val="accent4"/>
              </a:buClr>
              <a:defRPr sz="2000">
                <a:solidFill>
                  <a:schemeClr val="accent4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540452"/>
          </a:xfrm>
        </p:spPr>
        <p:txBody>
          <a:bodyPr/>
          <a:lstStyle>
            <a:lvl1pPr>
              <a:buClr>
                <a:schemeClr val="accent4"/>
              </a:buClr>
              <a:defRPr sz="2400">
                <a:solidFill>
                  <a:schemeClr val="accent4"/>
                </a:solidFill>
              </a:defRPr>
            </a:lvl1pPr>
            <a:lvl2pPr>
              <a:defRPr sz="2000">
                <a:solidFill>
                  <a:schemeClr val="accent4"/>
                </a:solidFill>
              </a:defRPr>
            </a:lvl2pPr>
            <a:lvl3pPr>
              <a:defRPr sz="1800">
                <a:solidFill>
                  <a:schemeClr val="accent4"/>
                </a:solidFill>
              </a:defRPr>
            </a:lvl3pPr>
            <a:lvl4pPr>
              <a:defRPr sz="1600">
                <a:solidFill>
                  <a:schemeClr val="accent4"/>
                </a:solidFill>
              </a:defRPr>
            </a:lvl4pPr>
            <a:lvl5pPr>
              <a:defRPr sz="1600">
                <a:solidFill>
                  <a:schemeClr val="accent4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>
            <a:grpSpLocks/>
          </p:cNvGrpSpPr>
          <p:nvPr userDrawn="1"/>
        </p:nvGrpSpPr>
        <p:grpSpPr bwMode="auto">
          <a:xfrm>
            <a:off x="-152400" y="6118225"/>
            <a:ext cx="5029200" cy="587375"/>
            <a:chOff x="-152401" y="6118088"/>
            <a:chExt cx="5029195" cy="587511"/>
          </a:xfrm>
        </p:grpSpPr>
        <p:sp>
          <p:nvSpPr>
            <p:cNvPr id="4" name="Isosceles Triangle 3"/>
            <p:cNvSpPr/>
            <p:nvPr/>
          </p:nvSpPr>
          <p:spPr>
            <a:xfrm rot="5400000">
              <a:off x="2144640" y="3973446"/>
              <a:ext cx="587511" cy="4876795"/>
            </a:xfrm>
            <a:prstGeom prst="triangle">
              <a:avLst>
                <a:gd name="adj" fmla="val 39572"/>
              </a:avLst>
            </a:prstGeom>
            <a:solidFill>
              <a:srgbClr val="FFC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-152401" y="6146670"/>
              <a:ext cx="2590797" cy="457306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800" b="1" dirty="0">
                  <a:solidFill>
                    <a:srgbClr val="0070C0"/>
                  </a:solidFill>
                  <a:cs typeface="Calibri" pitchFamily="34" charset="0"/>
                </a:rPr>
                <a:t>palmbeach.score.org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/>
          </p:cNvGrpSpPr>
          <p:nvPr userDrawn="1"/>
        </p:nvGrpSpPr>
        <p:grpSpPr bwMode="auto">
          <a:xfrm>
            <a:off x="-152400" y="6118225"/>
            <a:ext cx="5029200" cy="587375"/>
            <a:chOff x="-152401" y="6118088"/>
            <a:chExt cx="5029195" cy="587511"/>
          </a:xfrm>
        </p:grpSpPr>
        <p:sp>
          <p:nvSpPr>
            <p:cNvPr id="5" name="Isosceles Triangle 4"/>
            <p:cNvSpPr/>
            <p:nvPr/>
          </p:nvSpPr>
          <p:spPr>
            <a:xfrm rot="5400000">
              <a:off x="2144640" y="3973446"/>
              <a:ext cx="587511" cy="4876795"/>
            </a:xfrm>
            <a:prstGeom prst="triangle">
              <a:avLst>
                <a:gd name="adj" fmla="val 39572"/>
              </a:avLst>
            </a:prstGeom>
            <a:solidFill>
              <a:srgbClr val="FFC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-152401" y="6146670"/>
              <a:ext cx="2590797" cy="457306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800" b="1" dirty="0">
                  <a:solidFill>
                    <a:srgbClr val="0070C0"/>
                  </a:solidFill>
                  <a:cs typeface="Calibri" pitchFamily="34" charset="0"/>
                </a:rPr>
                <a:t>palmbeach.score.org</a:t>
              </a:r>
            </a:p>
          </p:txBody>
        </p:sp>
      </p:grpSp>
      <p:sp>
        <p:nvSpPr>
          <p:cNvPr id="3" name="Title Placeholder 1"/>
          <p:cNvSpPr>
            <a:spLocks noGrp="1"/>
          </p:cNvSpPr>
          <p:nvPr>
            <p:ph type="title"/>
          </p:nvPr>
        </p:nvSpPr>
        <p:spPr>
          <a:xfrm>
            <a:off x="457200" y="161551"/>
            <a:ext cx="8229600" cy="92581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61925"/>
            <a:ext cx="8229600" cy="9255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1465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  <p:sldLayoutId id="2147483805" r:id="rId12"/>
    <p:sldLayoutId id="2147483806" r:id="rId13"/>
  </p:sldLayoutIdLst>
  <p:hf hd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600" kern="1200" spc="-100">
          <a:solidFill>
            <a:schemeClr val="tx1"/>
          </a:solidFill>
          <a:latin typeface="Gill Sans"/>
          <a:ea typeface="MS PGothic" pitchFamily="34" charset="-128"/>
          <a:cs typeface="Gill San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Gill Sans" pitchFamily="-110" charset="0"/>
          <a:ea typeface="MS PGothic" pitchFamily="34" charset="-128"/>
          <a:cs typeface="Gill Sans" pitchFamily="-110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Gill Sans" pitchFamily="-110" charset="0"/>
          <a:ea typeface="MS PGothic" pitchFamily="34" charset="-128"/>
          <a:cs typeface="Gill Sans" pitchFamily="-110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Gill Sans" pitchFamily="-110" charset="0"/>
          <a:ea typeface="MS PGothic" pitchFamily="34" charset="-128"/>
          <a:cs typeface="Gill Sans" pitchFamily="-110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Gill Sans" pitchFamily="-110" charset="0"/>
          <a:ea typeface="MS PGothic" pitchFamily="34" charset="-128"/>
          <a:cs typeface="Gill Sans" pitchFamily="-110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" pitchFamily="-110" charset="0"/>
          <a:ea typeface="ＭＳ Ｐゴシック" pitchFamily="-110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" pitchFamily="-110" charset="0"/>
          <a:ea typeface="ＭＳ Ｐゴシック" pitchFamily="-110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" pitchFamily="-110" charset="0"/>
          <a:ea typeface="ＭＳ Ｐゴシック" pitchFamily="-110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" pitchFamily="-110" charset="0"/>
          <a:ea typeface="ＭＳ Ｐゴシック" pitchFamily="-110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 spc="-50">
          <a:solidFill>
            <a:srgbClr val="010203"/>
          </a:solidFill>
          <a:latin typeface="Gill Sans"/>
          <a:ea typeface="MS PGothic" pitchFamily="34" charset="-128"/>
          <a:cs typeface="Gill San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rgbClr val="2A2517"/>
        </a:buClr>
        <a:buFont typeface="Arial" pitchFamily="34" charset="0"/>
        <a:buChar char="–"/>
        <a:defRPr sz="2800" kern="1200" spc="-50">
          <a:solidFill>
            <a:srgbClr val="2A2517"/>
          </a:solidFill>
          <a:latin typeface="Gill Sans"/>
          <a:ea typeface="MS PGothic" pitchFamily="34" charset="-128"/>
          <a:cs typeface="Gill San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2A2517"/>
        </a:buClr>
        <a:buFont typeface="Arial" pitchFamily="34" charset="0"/>
        <a:buChar char="•"/>
        <a:defRPr sz="2400" kern="1200" spc="-50">
          <a:solidFill>
            <a:srgbClr val="2A2517"/>
          </a:solidFill>
          <a:latin typeface="Gill Sans"/>
          <a:ea typeface="MS PGothic" pitchFamily="34" charset="-128"/>
          <a:cs typeface="Gill San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2A2517"/>
        </a:buClr>
        <a:buFont typeface="Arial" pitchFamily="34" charset="0"/>
        <a:buChar char="–"/>
        <a:defRPr sz="2000" kern="1200" spc="-50">
          <a:solidFill>
            <a:srgbClr val="2A2517"/>
          </a:solidFill>
          <a:latin typeface="Gill Sans"/>
          <a:ea typeface="MS PGothic" pitchFamily="34" charset="-128"/>
          <a:cs typeface="Gill San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2A2517"/>
        </a:buClr>
        <a:buFont typeface="Arial" pitchFamily="34" charset="0"/>
        <a:buChar char="»"/>
        <a:defRPr sz="2000" kern="1200" spc="-50">
          <a:solidFill>
            <a:srgbClr val="2A2517"/>
          </a:solidFill>
          <a:latin typeface="Gill Sans"/>
          <a:ea typeface="MS PGothic" pitchFamily="34" charset="-128"/>
          <a:cs typeface="Gill San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palmbeach.score.org" TargetMode="Externa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unbiz.org/" TargetMode="External"/><Relationship Id="rId2" Type="http://schemas.openxmlformats.org/officeDocument/2006/relationships/hyperlink" Target="http://www.irs.gov/Businesses/Small-Businesses-&amp;-Self-Employed/Apply-for-an-Employer-Identification-Number-(EIN)-Online" TargetMode="Externa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www.pbctax.com/sites/default/files/pdf/PBCTC_65.pdf" TargetMode="External"/><Relationship Id="rId4" Type="http://schemas.openxmlformats.org/officeDocument/2006/relationships/hyperlink" Target="http://dor.myflorida.com/do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0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32734F16-C595-4240-8927-576BB154C5EE}" type="slidenum">
              <a:rPr lang="en-US"/>
              <a:pPr/>
              <a:t>1</a:t>
            </a:fld>
            <a:endParaRPr lang="en-US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14500" y="3095625"/>
            <a:ext cx="5543549" cy="13684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ea typeface="ＭＳ Ｐゴシック" pitchFamily="-110" charset="-128"/>
              </a:rPr>
              <a:t>So You REALLY Want to Start Your OWN Business?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273" y="161925"/>
            <a:ext cx="7354388" cy="925513"/>
          </a:xfrm>
        </p:spPr>
        <p:txBody>
          <a:bodyPr>
            <a:normAutofit/>
          </a:bodyPr>
          <a:lstStyle/>
          <a:p>
            <a:r>
              <a:rPr lang="en-US" dirty="0" smtClean="0"/>
              <a:t>Reality or Myth #3?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 I’m not selling much, it doesn’t count as a “real” business.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chemeClr val="tx1"/>
                </a:solidFill>
              </a:rPr>
              <a:t>Myth!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All businesses are “real”, except …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</a:rPr>
              <a:t>If you don’t sell much for several years, the IRS may treat it like a hobby, not a business.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273" y="161925"/>
            <a:ext cx="7354388" cy="925513"/>
          </a:xfrm>
        </p:spPr>
        <p:txBody>
          <a:bodyPr>
            <a:normAutofit/>
          </a:bodyPr>
          <a:lstStyle/>
          <a:p>
            <a:r>
              <a:rPr lang="en-US" dirty="0" smtClean="0"/>
              <a:t>Reality or Myth #4?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 don’t have to collect and remit sales taxes if I’m selling online.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chemeClr val="tx1"/>
                </a:solidFill>
              </a:rPr>
              <a:t>Both Reality &amp; Myth!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If your business is registered in Florida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</a:rPr>
              <a:t>You must collect sales tax on shipments to Florida addresses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</a:rPr>
              <a:t>You likely don’t have to on shipments to other states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Expect this to change!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Reality or Myth #5?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all kinds of special tax breaks for home-based businesses.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chemeClr val="tx1"/>
                </a:solidFill>
              </a:rPr>
              <a:t>Reality!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You can write off a portion of your home expenses – if it is used exclusively for business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Speak with your accountant!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</a:rPr>
              <a:t>Many articles describe this as an IRS audit flag.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Reality or Myth #6?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all kinds of government grants to help start a small business.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chemeClr val="tx1"/>
                </a:solidFill>
              </a:rPr>
              <a:t>Myth!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There are few government grants available.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</a:rPr>
              <a:t>Difficult to get, but not impossible.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</a:rPr>
              <a:t>Perhaps some for veterans &amp; disabled veterans.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Some private sector grants may be possible.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Reality or Myth #7?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Starting a small business will let me live the lifestyle of my dreams.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chemeClr val="tx1"/>
                </a:solidFill>
              </a:rPr>
              <a:t>Perhaps Reality, Perhaps Myth!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It will depend upon what the lifestyle of your dreams is.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But owning your own business can be very rewarding financially and emotionally.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Steps to Jumpstart Your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Clearly define your business idea</a:t>
            </a:r>
          </a:p>
          <a:p>
            <a:r>
              <a:rPr lang="en-US" dirty="0" smtClean="0"/>
              <a:t>Examine your motives</a:t>
            </a:r>
          </a:p>
          <a:p>
            <a:r>
              <a:rPr lang="en-US" dirty="0" smtClean="0"/>
              <a:t>Be willing to commit to hours needed</a:t>
            </a:r>
          </a:p>
          <a:p>
            <a:r>
              <a:rPr lang="en-US" dirty="0" smtClean="0"/>
              <a:t>Have discipline</a:t>
            </a:r>
          </a:p>
          <a:p>
            <a:r>
              <a:rPr lang="en-US" dirty="0" smtClean="0"/>
              <a:t>Cope with learning &amp; frustrations common to owning a business</a:t>
            </a:r>
          </a:p>
          <a:p>
            <a:r>
              <a:rPr lang="en-US" dirty="0" smtClean="0"/>
              <a:t>Conduct competitive analysis in your market – products, services, prices</a:t>
            </a:r>
          </a:p>
          <a:p>
            <a:r>
              <a:rPr lang="en-US" dirty="0" smtClean="0"/>
              <a:t>Be aware of outside influences</a:t>
            </a:r>
          </a:p>
          <a:p>
            <a:r>
              <a:rPr lang="en-US" dirty="0" smtClean="0"/>
              <a:t>Seek help – other businesses, professionals, vendors, agencies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a Business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1"/>
            <a:ext cx="8229600" cy="4872446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Executive summary</a:t>
            </a:r>
          </a:p>
          <a:p>
            <a:r>
              <a:rPr lang="en-US" dirty="0" smtClean="0"/>
              <a:t>Business description</a:t>
            </a:r>
          </a:p>
          <a:p>
            <a:r>
              <a:rPr lang="en-US" dirty="0" smtClean="0"/>
              <a:t>Market &amp; competition</a:t>
            </a:r>
          </a:p>
          <a:p>
            <a:r>
              <a:rPr lang="en-US" dirty="0" smtClean="0"/>
              <a:t>Products and/or services offered</a:t>
            </a:r>
          </a:p>
          <a:p>
            <a:r>
              <a:rPr lang="en-US" dirty="0" smtClean="0"/>
              <a:t>Marketing &amp; selling plan</a:t>
            </a:r>
          </a:p>
          <a:p>
            <a:r>
              <a:rPr lang="en-US" dirty="0" smtClean="0"/>
              <a:t>Management &amp; personnel</a:t>
            </a:r>
          </a:p>
          <a:p>
            <a:r>
              <a:rPr lang="en-US" dirty="0" smtClean="0"/>
              <a:t>Financial data</a:t>
            </a:r>
          </a:p>
          <a:p>
            <a:pPr lvl="1"/>
            <a:r>
              <a:rPr lang="en-US" dirty="0" smtClean="0"/>
              <a:t>Cash flow analysis</a:t>
            </a:r>
          </a:p>
          <a:p>
            <a:pPr lvl="1"/>
            <a:r>
              <a:rPr lang="en-US" dirty="0" smtClean="0"/>
              <a:t>Balance sheets</a:t>
            </a:r>
          </a:p>
          <a:p>
            <a:pPr lvl="1"/>
            <a:r>
              <a:rPr lang="en-US" dirty="0" smtClean="0"/>
              <a:t>Income statements (P&amp;L)</a:t>
            </a:r>
          </a:p>
          <a:p>
            <a:pPr lvl="1"/>
            <a:r>
              <a:rPr lang="en-US" dirty="0" smtClean="0"/>
              <a:t>Break-even chart</a:t>
            </a:r>
          </a:p>
          <a:p>
            <a:r>
              <a:rPr lang="en-US" dirty="0" smtClean="0"/>
              <a:t>Investment</a:t>
            </a:r>
          </a:p>
          <a:p>
            <a:r>
              <a:rPr lang="en-US" dirty="0" smtClean="0"/>
              <a:t>Appendices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Are You Ready?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you have a product or service</a:t>
            </a:r>
          </a:p>
          <a:p>
            <a:r>
              <a:rPr lang="en-US" dirty="0" smtClean="0"/>
              <a:t>That is needed</a:t>
            </a:r>
          </a:p>
          <a:p>
            <a:r>
              <a:rPr lang="en-US" dirty="0" smtClean="0"/>
              <a:t>That people will pay for</a:t>
            </a:r>
          </a:p>
          <a:p>
            <a:r>
              <a:rPr lang="en-US" dirty="0" smtClean="0"/>
              <a:t>Again and again?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Guy Kawasaki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ONE customer/client</a:t>
            </a:r>
          </a:p>
          <a:p>
            <a:r>
              <a:rPr lang="en-US" dirty="0" smtClean="0"/>
              <a:t>Make an offer they can’t refuse</a:t>
            </a:r>
          </a:p>
          <a:p>
            <a:r>
              <a:rPr lang="en-US" dirty="0" smtClean="0"/>
              <a:t>Modify elements from feedback</a:t>
            </a:r>
          </a:p>
          <a:p>
            <a:r>
              <a:rPr lang="en-US" dirty="0" smtClean="0"/>
              <a:t>Find ONE more customer</a:t>
            </a:r>
          </a:p>
          <a:p>
            <a:r>
              <a:rPr lang="en-US" dirty="0" smtClean="0"/>
              <a:t>Repeat for ten years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76994" y="4898570"/>
            <a:ext cx="49116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Easy, isn’t it?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$$$$$$$$$$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34" charset="-128"/>
              </a:rPr>
              <a:t>It’</a:t>
            </a:r>
            <a:r>
              <a:rPr lang="en-US" altLang="ja-JP" dirty="0" smtClean="0">
                <a:ea typeface="ＭＳ Ｐゴシック" pitchFamily="34" charset="-128"/>
              </a:rPr>
              <a:t>s all about cash</a:t>
            </a:r>
          </a:p>
          <a:p>
            <a:pPr eaLnBrk="1" hangingPunct="1"/>
            <a:r>
              <a:rPr lang="en-US" altLang="ja-JP" dirty="0" smtClean="0">
                <a:ea typeface="ＭＳ Ｐゴシック" pitchFamily="34" charset="-128"/>
              </a:rPr>
              <a:t>Do you have it?</a:t>
            </a:r>
          </a:p>
          <a:p>
            <a:pPr eaLnBrk="1" hangingPunct="1"/>
            <a:r>
              <a:rPr lang="en-US" dirty="0" smtClean="0">
                <a:ea typeface="ＭＳ Ｐゴシック" pitchFamily="34" charset="-128"/>
              </a:rPr>
              <a:t>How much comes in?</a:t>
            </a:r>
          </a:p>
          <a:p>
            <a:pPr eaLnBrk="1" hangingPunct="1"/>
            <a:r>
              <a:rPr lang="en-US" dirty="0" smtClean="0">
                <a:ea typeface="ＭＳ Ｐゴシック" pitchFamily="34" charset="-128"/>
              </a:rPr>
              <a:t>How much goes out?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We’ll Talk About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You Have What It Takes?</a:t>
            </a:r>
          </a:p>
          <a:p>
            <a:r>
              <a:rPr lang="en-US" dirty="0" smtClean="0"/>
              <a:t>Why…Why…Why?</a:t>
            </a:r>
          </a:p>
          <a:p>
            <a:r>
              <a:rPr lang="en-US" dirty="0" smtClean="0"/>
              <a:t>Reality or Myth?</a:t>
            </a:r>
          </a:p>
          <a:p>
            <a:r>
              <a:rPr lang="en-US" dirty="0" smtClean="0"/>
              <a:t>Business Planning</a:t>
            </a:r>
          </a:p>
          <a:p>
            <a:r>
              <a:rPr lang="en-US" dirty="0" smtClean="0"/>
              <a:t>What Will It Take?</a:t>
            </a:r>
          </a:p>
          <a:p>
            <a:r>
              <a:rPr lang="en-US" dirty="0" smtClean="0"/>
              <a:t>Your Next Steps?</a:t>
            </a:r>
          </a:p>
          <a:p>
            <a:r>
              <a:rPr lang="en-US" dirty="0" smtClean="0"/>
              <a:t>How Can SCORE Help You?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Revenue &amp; Expense Streams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Revenue</a:t>
            </a:r>
          </a:p>
          <a:p>
            <a:pPr lvl="1"/>
            <a:r>
              <a:rPr lang="en-US" dirty="0" smtClean="0"/>
              <a:t>0-90 days after the sale</a:t>
            </a:r>
          </a:p>
          <a:p>
            <a:pPr lvl="1"/>
            <a:r>
              <a:rPr lang="en-US" dirty="0" smtClean="0"/>
              <a:t>Usually overestimated</a:t>
            </a:r>
          </a:p>
          <a:p>
            <a:r>
              <a:rPr lang="en-US" dirty="0" smtClean="0"/>
              <a:t>Expenses</a:t>
            </a:r>
          </a:p>
          <a:p>
            <a:pPr lvl="1"/>
            <a:r>
              <a:rPr lang="en-US" dirty="0" smtClean="0"/>
              <a:t>0-120 days before the sale</a:t>
            </a:r>
          </a:p>
          <a:p>
            <a:pPr lvl="2"/>
            <a:r>
              <a:rPr lang="en-US" dirty="0" smtClean="0"/>
              <a:t>Start up costs, paying vendors, selling expenses</a:t>
            </a:r>
          </a:p>
          <a:p>
            <a:pPr lvl="1"/>
            <a:r>
              <a:rPr lang="en-US" dirty="0" smtClean="0"/>
              <a:t>Usually underestimated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737360" y="5450602"/>
            <a:ext cx="57607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You Need Money to Get Money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Will It Take to be Successful?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Do you have a product or service that is wanted?</a:t>
            </a:r>
          </a:p>
          <a:p>
            <a:r>
              <a:rPr lang="en-US" dirty="0" smtClean="0"/>
              <a:t>Do you have the right kind of business experience?</a:t>
            </a:r>
          </a:p>
          <a:p>
            <a:r>
              <a:rPr lang="en-US" dirty="0" smtClean="0"/>
              <a:t>Can you prepare a credible business plan?</a:t>
            </a:r>
          </a:p>
          <a:p>
            <a:r>
              <a:rPr lang="en-US" dirty="0" smtClean="0"/>
              <a:t>Can you take responsibility?</a:t>
            </a:r>
          </a:p>
          <a:p>
            <a:r>
              <a:rPr lang="en-US" dirty="0" smtClean="0"/>
              <a:t>Can you organize yourself and others?</a:t>
            </a:r>
          </a:p>
          <a:p>
            <a:r>
              <a:rPr lang="en-US" dirty="0" smtClean="0"/>
              <a:t>Are you ready to put in the long hours?</a:t>
            </a:r>
          </a:p>
          <a:p>
            <a:r>
              <a:rPr lang="en-US" dirty="0" smtClean="0"/>
              <a:t>Can you stick to it in rough times?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Else Will It Take?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you have family support?</a:t>
            </a:r>
          </a:p>
          <a:p>
            <a:r>
              <a:rPr lang="en-US" dirty="0" smtClean="0"/>
              <a:t>Do you have enough resources &amp; credit?</a:t>
            </a:r>
          </a:p>
          <a:p>
            <a:r>
              <a:rPr lang="en-US" dirty="0" smtClean="0"/>
              <a:t>Is your health up to it?</a:t>
            </a:r>
          </a:p>
          <a:p>
            <a:r>
              <a:rPr lang="en-US" dirty="0" smtClean="0"/>
              <a:t>Do you know your market?</a:t>
            </a:r>
          </a:p>
          <a:p>
            <a:r>
              <a:rPr lang="en-US" dirty="0" smtClean="0"/>
              <a:t>Have you done your research?</a:t>
            </a:r>
          </a:p>
          <a:p>
            <a:r>
              <a:rPr lang="en-US" dirty="0" smtClean="0"/>
              <a:t>Can you create the demand?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339633" y="161925"/>
            <a:ext cx="8503920" cy="92551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Can You Qualify for a Loan? Lenders Will Ask …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457200" y="1299751"/>
            <a:ext cx="8229600" cy="414655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n-US" sz="2400" dirty="0" smtClean="0"/>
              <a:t>What kind of business do you plan to start?</a:t>
            </a:r>
          </a:p>
          <a:p>
            <a:pPr>
              <a:spcBef>
                <a:spcPts val="600"/>
              </a:spcBef>
            </a:pPr>
            <a:r>
              <a:rPr lang="en-US" sz="2400" dirty="0" smtClean="0"/>
              <a:t>Do you have the right kind of business experience?</a:t>
            </a:r>
          </a:p>
          <a:p>
            <a:pPr>
              <a:spcBef>
                <a:spcPts val="600"/>
              </a:spcBef>
            </a:pPr>
            <a:r>
              <a:rPr lang="en-US" sz="2400" dirty="0" smtClean="0"/>
              <a:t>Is it a new or ongoing business? How long in business?</a:t>
            </a:r>
          </a:p>
          <a:p>
            <a:pPr>
              <a:spcBef>
                <a:spcPts val="600"/>
              </a:spcBef>
            </a:pPr>
            <a:r>
              <a:rPr lang="en-US" sz="2400" dirty="0" smtClean="0"/>
              <a:t>How large a loan will you need? How will you spend it?</a:t>
            </a:r>
          </a:p>
          <a:p>
            <a:pPr>
              <a:spcBef>
                <a:spcPts val="600"/>
              </a:spcBef>
            </a:pPr>
            <a:r>
              <a:rPr lang="en-US" sz="2400" dirty="0" smtClean="0"/>
              <a:t>Do you have savings/collateral equal to 1/3 of the loan?</a:t>
            </a:r>
          </a:p>
          <a:p>
            <a:pPr>
              <a:spcBef>
                <a:spcPts val="600"/>
              </a:spcBef>
            </a:pPr>
            <a:r>
              <a:rPr lang="en-US" sz="2400" dirty="0" smtClean="0"/>
              <a:t>Is your credit good? Bankruptcies? Debts?</a:t>
            </a:r>
          </a:p>
          <a:p>
            <a:pPr>
              <a:spcBef>
                <a:spcPts val="600"/>
              </a:spcBef>
            </a:pPr>
            <a:r>
              <a:rPr lang="en-US" sz="2400" dirty="0" smtClean="0"/>
              <a:t>Have you made a Business Plan complete with financial projections? If not, can you do it?</a:t>
            </a:r>
          </a:p>
          <a:p>
            <a:pPr>
              <a:spcBef>
                <a:spcPts val="600"/>
              </a:spcBef>
            </a:pPr>
            <a:r>
              <a:rPr lang="en-US" sz="2400" dirty="0" smtClean="0"/>
              <a:t>Do you have a realistic idea of expected income vs. your personal and business expenses?</a:t>
            </a:r>
          </a:p>
          <a:p>
            <a:pPr>
              <a:spcBef>
                <a:spcPts val="600"/>
              </a:spcBef>
            </a:pPr>
            <a:r>
              <a:rPr lang="en-US" sz="2400" dirty="0" smtClean="0"/>
              <a:t>Can you repay a loan from realistic projected earnings?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Funding Sources – Debt Funds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Your savings, bonds, stocks</a:t>
            </a:r>
          </a:p>
          <a:p>
            <a:r>
              <a:rPr lang="en-US" dirty="0" smtClean="0"/>
              <a:t>Cash value life insurance</a:t>
            </a:r>
          </a:p>
          <a:p>
            <a:r>
              <a:rPr lang="en-US" dirty="0" smtClean="0"/>
              <a:t>Your home equity</a:t>
            </a:r>
          </a:p>
          <a:p>
            <a:r>
              <a:rPr lang="en-US" dirty="0" smtClean="0"/>
              <a:t>Loans from family or friends</a:t>
            </a:r>
          </a:p>
          <a:p>
            <a:r>
              <a:rPr lang="en-US" dirty="0" smtClean="0"/>
              <a:t>Banks, credit unions, finance companies</a:t>
            </a:r>
          </a:p>
          <a:p>
            <a:r>
              <a:rPr lang="en-US" dirty="0" smtClean="0"/>
              <a:t>Credit cards (not a long-term plan)</a:t>
            </a:r>
          </a:p>
          <a:p>
            <a:r>
              <a:rPr lang="en-US" dirty="0" smtClean="0"/>
              <a:t>Customer prepayments</a:t>
            </a:r>
          </a:p>
          <a:p>
            <a:r>
              <a:rPr lang="en-US" dirty="0" smtClean="0"/>
              <a:t>Credit from suppliers</a:t>
            </a:r>
          </a:p>
          <a:p>
            <a:r>
              <a:rPr lang="en-US" dirty="0" smtClean="0"/>
              <a:t>Equipment leases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You Qualify For…?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SBA loans – guaranteed or direct</a:t>
            </a:r>
          </a:p>
          <a:p>
            <a:r>
              <a:rPr lang="en-US" dirty="0" smtClean="0"/>
              <a:t>Veterans Administration – G.I. loans</a:t>
            </a:r>
          </a:p>
          <a:p>
            <a:r>
              <a:rPr lang="en-US" dirty="0" smtClean="0"/>
              <a:t>Department of Commerce – Export</a:t>
            </a:r>
          </a:p>
          <a:p>
            <a:r>
              <a:rPr lang="en-US" dirty="0" smtClean="0"/>
              <a:t>Department of Energy</a:t>
            </a:r>
          </a:p>
          <a:p>
            <a:r>
              <a:rPr lang="en-US" dirty="0" smtClean="0"/>
              <a:t>Federal Housing Administration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Possible Funding Sources – Equity Funds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Family/friends ownership participation</a:t>
            </a:r>
          </a:p>
          <a:p>
            <a:r>
              <a:rPr lang="en-US" sz="2800" dirty="0" smtClean="0"/>
              <a:t>Small Business Investment Companies</a:t>
            </a:r>
          </a:p>
          <a:p>
            <a:r>
              <a:rPr lang="en-US" sz="2800" dirty="0" smtClean="0"/>
              <a:t>Venture capital</a:t>
            </a:r>
          </a:p>
          <a:p>
            <a:r>
              <a:rPr lang="en-US" sz="2800" dirty="0" smtClean="0"/>
              <a:t>Angel investors</a:t>
            </a:r>
          </a:p>
          <a:p>
            <a:r>
              <a:rPr lang="en-US" sz="2800" dirty="0" smtClean="0"/>
              <a:t>Limited partnerships</a:t>
            </a:r>
          </a:p>
          <a:p>
            <a:r>
              <a:rPr lang="en-US" sz="2800" dirty="0" smtClean="0"/>
              <a:t>Sale of stock to public or friends</a:t>
            </a:r>
          </a:p>
          <a:p>
            <a:r>
              <a:rPr lang="en-US" sz="2800" dirty="0" err="1" smtClean="0"/>
              <a:t>Crowdfunding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Much Money Will You Need?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Start-up expenses</a:t>
            </a:r>
          </a:p>
          <a:p>
            <a:pPr lvl="1"/>
            <a:r>
              <a:rPr lang="en-US" dirty="0" smtClean="0"/>
              <a:t>Legal, accounting, training, …</a:t>
            </a:r>
          </a:p>
          <a:p>
            <a:r>
              <a:rPr lang="en-US" dirty="0" smtClean="0"/>
              <a:t>Initial capital purchases &amp; improvements</a:t>
            </a:r>
          </a:p>
          <a:p>
            <a:pPr lvl="1"/>
            <a:r>
              <a:rPr lang="en-US" dirty="0" smtClean="0"/>
              <a:t>Computers, vehicle, build-out, …</a:t>
            </a:r>
          </a:p>
          <a:p>
            <a:r>
              <a:rPr lang="en-US" dirty="0" smtClean="0"/>
              <a:t>Ongoing monthly expenses until breakeven is reached</a:t>
            </a:r>
          </a:p>
          <a:p>
            <a:pPr lvl="1"/>
            <a:r>
              <a:rPr lang="en-US" dirty="0" smtClean="0"/>
              <a:t>Rent, utilities, salaries, benefits, …</a:t>
            </a:r>
          </a:p>
          <a:p>
            <a:r>
              <a:rPr lang="en-US" dirty="0" smtClean="0"/>
              <a:t>Personal living expenses </a:t>
            </a:r>
          </a:p>
          <a:p>
            <a:pPr lvl="1"/>
            <a:r>
              <a:rPr lang="en-US" dirty="0" smtClean="0"/>
              <a:t>If you have no other income coming in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Your Research &amp; Planning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Business won’t succeed just because you want it to succeed</a:t>
            </a:r>
          </a:p>
          <a:p>
            <a:r>
              <a:rPr lang="en-US" sz="2800" dirty="0" smtClean="0"/>
              <a:t>Research your market</a:t>
            </a:r>
          </a:p>
          <a:p>
            <a:r>
              <a:rPr lang="en-US" sz="2800" dirty="0" smtClean="0"/>
              <a:t>Know your competition</a:t>
            </a:r>
          </a:p>
          <a:p>
            <a:r>
              <a:rPr lang="en-US" sz="2800" dirty="0" smtClean="0"/>
              <a:t>Understand important industry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Know Yourself &amp; Be Honest with Yourself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Compare your skills &amp; expertise</a:t>
            </a:r>
          </a:p>
          <a:p>
            <a:r>
              <a:rPr lang="en-US" sz="2800" dirty="0" smtClean="0"/>
              <a:t>Know what particular capabilities made other companies profitable</a:t>
            </a:r>
          </a:p>
          <a:p>
            <a:r>
              <a:rPr lang="en-US" sz="2800" dirty="0" smtClean="0"/>
              <a:t>Can you duplicate/surpass?</a:t>
            </a:r>
          </a:p>
          <a:p>
            <a:r>
              <a:rPr lang="en-US" sz="2800" dirty="0" smtClean="0"/>
              <a:t>Unique skills or edge that you have</a:t>
            </a:r>
          </a:p>
          <a:p>
            <a:r>
              <a:rPr lang="en-US" sz="2800" dirty="0" smtClean="0"/>
              <a:t>Level of capitalization that you can provide</a:t>
            </a:r>
          </a:p>
          <a:p>
            <a:r>
              <a:rPr lang="en-US" sz="2800" dirty="0" smtClean="0"/>
              <a:t>Technical skills</a:t>
            </a:r>
          </a:p>
          <a:p>
            <a:r>
              <a:rPr lang="en-US" sz="2800" dirty="0" smtClean="0"/>
              <a:t>Energy &amp; passion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Why…Why…Why?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 want to get rich</a:t>
            </a:r>
          </a:p>
          <a:p>
            <a:r>
              <a:rPr lang="en-US" dirty="0" smtClean="0"/>
              <a:t>I’m bored with my job</a:t>
            </a:r>
          </a:p>
          <a:p>
            <a:r>
              <a:rPr lang="en-US" dirty="0" smtClean="0"/>
              <a:t>I’ll get to do what I love</a:t>
            </a:r>
          </a:p>
          <a:p>
            <a:r>
              <a:rPr lang="en-US" dirty="0" smtClean="0"/>
              <a:t>I can be my own boss</a:t>
            </a:r>
          </a:p>
          <a:p>
            <a:r>
              <a:rPr lang="en-US" dirty="0" smtClean="0"/>
              <a:t>I have an amazing idea</a:t>
            </a:r>
          </a:p>
          <a:p>
            <a:r>
              <a:rPr lang="en-US" dirty="0" smtClean="0"/>
              <a:t>“Everyone” tells me I should</a:t>
            </a:r>
          </a:p>
          <a:p>
            <a:r>
              <a:rPr lang="en-US" dirty="0" smtClean="0"/>
              <a:t>I will get more “free” time</a:t>
            </a:r>
          </a:p>
          <a:p>
            <a:r>
              <a:rPr lang="en-US" dirty="0" smtClean="0"/>
              <a:t>I’ll show ‘</a:t>
            </a:r>
            <a:r>
              <a:rPr lang="en-US" dirty="0" err="1" smtClean="0"/>
              <a:t>em</a:t>
            </a:r>
            <a:endParaRPr lang="en-US" dirty="0" smtClean="0"/>
          </a:p>
          <a:p>
            <a:r>
              <a:rPr lang="en-US" dirty="0" smtClean="0"/>
              <a:t>I can do it!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24744" y="5668372"/>
            <a:ext cx="53688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How important is this to you?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dirty="0" smtClean="0"/>
              <a:t>Homework!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 You Have What It Takes?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May We Assist You?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Palm Beach SCORE has 45+ volunteers available for free one-on-one mentoring</a:t>
            </a:r>
          </a:p>
          <a:p>
            <a:pPr lvl="1"/>
            <a:r>
              <a:rPr lang="en-US" dirty="0" smtClean="0"/>
              <a:t>Huge diversity of experience &amp; expertise</a:t>
            </a:r>
          </a:p>
          <a:p>
            <a:pPr lvl="1"/>
            <a:r>
              <a:rPr lang="en-US" dirty="0" smtClean="0"/>
              <a:t>Sign up at </a:t>
            </a:r>
            <a:r>
              <a:rPr lang="en-US" dirty="0" smtClean="0">
                <a:hlinkClick r:id="rId2" action="ppaction://hlinkfile"/>
              </a:rPr>
              <a:t>palmbeach.score.org</a:t>
            </a:r>
            <a:endParaRPr lang="en-US" dirty="0" smtClean="0"/>
          </a:p>
          <a:p>
            <a:pPr lvl="1"/>
            <a:r>
              <a:rPr lang="en-US" dirty="0" smtClean="0"/>
              <a:t>In person, phone, email</a:t>
            </a:r>
          </a:p>
          <a:p>
            <a:r>
              <a:rPr lang="en-US" dirty="0" smtClean="0"/>
              <a:t>Attend other workshops that we offer</a:t>
            </a:r>
          </a:p>
          <a:p>
            <a:pPr lvl="1"/>
            <a:r>
              <a:rPr lang="en-US" dirty="0" smtClean="0"/>
              <a:t>Wide variety of topics</a:t>
            </a:r>
          </a:p>
          <a:p>
            <a:pPr lvl="1"/>
            <a:r>
              <a:rPr lang="en-US" dirty="0" smtClean="0"/>
              <a:t>Schedule &amp; registration at </a:t>
            </a:r>
            <a:r>
              <a:rPr lang="en-US" dirty="0" smtClean="0">
                <a:hlinkClick r:id="rId2" action="ppaction://hlinkfile"/>
              </a:rPr>
              <a:t>palmbeach.score.org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0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090D1303-7709-46C3-AA78-49636C9CEFFB}" type="slidenum">
              <a:rPr lang="en-US"/>
              <a:pPr/>
              <a:t>32</a:t>
            </a:fld>
            <a:endParaRPr lang="en-US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3373"/>
            <a:ext cx="7772400" cy="13684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ea typeface="ＭＳ Ｐゴシック" pitchFamily="-110" charset="-128"/>
              </a:rPr>
              <a:t>So You REALLY Want to Start Your OWN Business?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371600" y="4314554"/>
            <a:ext cx="6400800" cy="2232025"/>
          </a:xfrm>
        </p:spPr>
        <p:txBody>
          <a:bodyPr>
            <a:normAutofit fontScale="47500" lnSpcReduction="20000"/>
          </a:bodyPr>
          <a:lstStyle/>
          <a:p>
            <a:pPr eaLnBrk="1" hangingPunct="1">
              <a:lnSpc>
                <a:spcPct val="120000"/>
              </a:lnSpc>
              <a:buFont typeface="Arial" charset="0"/>
              <a:buNone/>
              <a:defRPr/>
            </a:pPr>
            <a:r>
              <a:rPr lang="en-US" sz="5100" dirty="0" smtClean="0">
                <a:ea typeface="ＭＳ Ｐゴシック" pitchFamily="-110" charset="-128"/>
              </a:rPr>
              <a:t>Palm Beach SCORE</a:t>
            </a:r>
          </a:p>
          <a:p>
            <a:pPr eaLnBrk="1" hangingPunct="1">
              <a:lnSpc>
                <a:spcPct val="120000"/>
              </a:lnSpc>
              <a:buFont typeface="Arial" charset="0"/>
              <a:buNone/>
              <a:defRPr/>
            </a:pPr>
            <a:r>
              <a:rPr lang="en-US" sz="5100" dirty="0" smtClean="0">
                <a:ea typeface="ＭＳ Ｐゴシック" pitchFamily="-110" charset="-128"/>
              </a:rPr>
              <a:t>500 Australian Avenue South, Suite 115</a:t>
            </a:r>
            <a:br>
              <a:rPr lang="en-US" sz="5100" dirty="0" smtClean="0">
                <a:ea typeface="ＭＳ Ｐゴシック" pitchFamily="-110" charset="-128"/>
              </a:rPr>
            </a:br>
            <a:r>
              <a:rPr lang="en-US" sz="5100" dirty="0" smtClean="0">
                <a:ea typeface="ＭＳ Ｐゴシック" pitchFamily="-110" charset="-128"/>
              </a:rPr>
              <a:t>West Palm Beach, FL 33401</a:t>
            </a:r>
            <a:br>
              <a:rPr lang="en-US" sz="5100" dirty="0" smtClean="0">
                <a:ea typeface="ＭＳ Ｐゴシック" pitchFamily="-110" charset="-128"/>
              </a:rPr>
            </a:br>
            <a:r>
              <a:rPr lang="en-US" sz="5100" dirty="0" smtClean="0">
                <a:ea typeface="ＭＳ Ｐゴシック" pitchFamily="-110" charset="-128"/>
              </a:rPr>
              <a:t>Tel: (561) 833-1672</a:t>
            </a:r>
            <a:br>
              <a:rPr lang="en-US" sz="5100" dirty="0" smtClean="0">
                <a:ea typeface="ＭＳ Ｐゴシック" pitchFamily="-110" charset="-128"/>
              </a:rPr>
            </a:br>
            <a:r>
              <a:rPr lang="en-US" sz="5100" dirty="0" smtClean="0">
                <a:ea typeface="ＭＳ Ｐゴシック" pitchFamily="-110" charset="-128"/>
              </a:rPr>
              <a:t>Fax: (561) 833-1470</a:t>
            </a:r>
            <a:r>
              <a:rPr lang="en-US" dirty="0" smtClean="0">
                <a:ea typeface="ＭＳ Ｐゴシック" pitchFamily="-110" charset="-128"/>
              </a:rPr>
              <a:t/>
            </a:r>
            <a:br>
              <a:rPr lang="en-US" dirty="0" smtClean="0">
                <a:ea typeface="ＭＳ Ｐゴシック" pitchFamily="-110" charset="-128"/>
              </a:rPr>
            </a:br>
            <a:endParaRPr lang="en-US" dirty="0">
              <a:ea typeface="ＭＳ Ｐゴシック" pitchFamily="-11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a Job or Hobby to a Business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Your Job</a:t>
            </a:r>
          </a:p>
          <a:p>
            <a:pPr lvl="1"/>
            <a:r>
              <a:rPr lang="en-US" dirty="0" smtClean="0"/>
              <a:t>Support of others</a:t>
            </a:r>
          </a:p>
          <a:p>
            <a:pPr lvl="1"/>
            <a:r>
              <a:rPr lang="en-US" dirty="0" smtClean="0"/>
              <a:t>Regular paycheck</a:t>
            </a:r>
          </a:p>
          <a:p>
            <a:pPr lvl="1"/>
            <a:r>
              <a:rPr lang="en-US" dirty="0" smtClean="0"/>
              <a:t>Product experience</a:t>
            </a:r>
          </a:p>
          <a:p>
            <a:pPr lvl="1"/>
            <a:r>
              <a:rPr lang="en-US" dirty="0" smtClean="0"/>
              <a:t>Defined responsibilities</a:t>
            </a:r>
          </a:p>
          <a:p>
            <a:pPr lvl="1"/>
            <a:r>
              <a:rPr lang="en-US" dirty="0" smtClean="0"/>
              <a:t>May love it / may not	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Your Hobby</a:t>
            </a:r>
          </a:p>
          <a:p>
            <a:pPr lvl="1"/>
            <a:r>
              <a:rPr lang="en-US" dirty="0" smtClean="0"/>
              <a:t>Product knowledge</a:t>
            </a:r>
          </a:p>
          <a:p>
            <a:pPr lvl="1"/>
            <a:r>
              <a:rPr lang="en-US" dirty="0" smtClean="0"/>
              <a:t>Done in spare time</a:t>
            </a:r>
          </a:p>
          <a:p>
            <a:pPr lvl="1"/>
            <a:r>
              <a:rPr lang="en-US" dirty="0" smtClean="0"/>
              <a:t>No revenue</a:t>
            </a:r>
          </a:p>
          <a:p>
            <a:pPr lvl="1"/>
            <a:r>
              <a:rPr lang="en-US" dirty="0" smtClean="0"/>
              <a:t>It’s not work</a:t>
            </a:r>
          </a:p>
          <a:p>
            <a:pPr lvl="1"/>
            <a:r>
              <a:rPr lang="en-US" dirty="0" smtClean="0"/>
              <a:t>Love doing it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a typeface="ＭＳ Ｐゴシック" pitchFamily="34" charset="-128"/>
              </a:rPr>
              <a:t>You’</a:t>
            </a:r>
            <a:r>
              <a:rPr lang="en-US" altLang="ja-JP" dirty="0" smtClean="0">
                <a:ea typeface="ＭＳ Ｐゴシック" pitchFamily="34" charset="-128"/>
              </a:rPr>
              <a:t>re Going to Miss …</a:t>
            </a:r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34" charset="-128"/>
              </a:rPr>
              <a:t>Credibility and clout</a:t>
            </a:r>
          </a:p>
          <a:p>
            <a:r>
              <a:rPr lang="en-US" dirty="0" smtClean="0">
                <a:ea typeface="ＭＳ Ｐゴシック" pitchFamily="34" charset="-128"/>
              </a:rPr>
              <a:t>Contacts and camaraderie</a:t>
            </a:r>
          </a:p>
          <a:p>
            <a:r>
              <a:rPr lang="en-US" dirty="0" smtClean="0">
                <a:ea typeface="ＭＳ Ｐゴシック" pitchFamily="34" charset="-128"/>
              </a:rPr>
              <a:t>Coffee and gossip</a:t>
            </a:r>
            <a:endParaRPr lang="en-US" altLang="ja-JP" dirty="0" smtClean="0">
              <a:ea typeface="ＭＳ Ｐゴシック" pitchFamily="34" charset="-128"/>
            </a:endParaRPr>
          </a:p>
          <a:p>
            <a:r>
              <a:rPr lang="en-US" dirty="0" smtClean="0">
                <a:ea typeface="ＭＳ Ｐゴシック" pitchFamily="34" charset="-128"/>
              </a:rPr>
              <a:t>Tech support</a:t>
            </a:r>
          </a:p>
          <a:p>
            <a:r>
              <a:rPr lang="en-US" dirty="0" smtClean="0">
                <a:ea typeface="ＭＳ Ｐゴシック" pitchFamily="34" charset="-128"/>
              </a:rPr>
              <a:t>Vacation and sick time</a:t>
            </a:r>
          </a:p>
          <a:p>
            <a:r>
              <a:rPr lang="en-US" altLang="ja-JP" dirty="0" smtClean="0">
                <a:ea typeface="ＭＳ Ｐゴシック" pitchFamily="34" charset="-128"/>
              </a:rPr>
              <a:t>Health insurance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Reality or Myth?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273" y="161925"/>
            <a:ext cx="7354388" cy="925513"/>
          </a:xfrm>
        </p:spPr>
        <p:txBody>
          <a:bodyPr>
            <a:normAutofit/>
          </a:bodyPr>
          <a:lstStyle/>
          <a:p>
            <a:r>
              <a:rPr lang="en-US" dirty="0" smtClean="0"/>
              <a:t>Reality or Myth #1?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 I start a small business, I’ll be able to write off all of my expenses.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chemeClr val="tx1"/>
                </a:solidFill>
              </a:rPr>
              <a:t>Mostly Reality!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You can deduct all legitimate business expenses – even from before you start your business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273" y="161925"/>
            <a:ext cx="7354388" cy="925513"/>
          </a:xfrm>
        </p:spPr>
        <p:txBody>
          <a:bodyPr>
            <a:normAutofit/>
          </a:bodyPr>
          <a:lstStyle/>
          <a:p>
            <a:r>
              <a:rPr lang="en-US" dirty="0" smtClean="0"/>
              <a:t>Reality or Myth #2?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 don’t have to register my business if it’s really small.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chemeClr val="tx1"/>
                </a:solidFill>
              </a:rPr>
              <a:t>Myth!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You need to register your business.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</a:rPr>
              <a:t>State, county, city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</a:rPr>
              <a:t>Other agencies, depending upon business type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Registration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425543" cy="414655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United States</a:t>
            </a:r>
          </a:p>
          <a:p>
            <a:pPr lvl="1"/>
            <a:r>
              <a:rPr lang="en-US" dirty="0" smtClean="0">
                <a:hlinkClick r:id="rId2"/>
              </a:rPr>
              <a:t>http://www.irs.gov/Businesses/Small-Businesses-&amp;-Self-Employed/Apply-for-an-Employer-Identification-Number-(EIN)-Online</a:t>
            </a:r>
            <a:r>
              <a:rPr lang="en-US" dirty="0" smtClean="0"/>
              <a:t> </a:t>
            </a:r>
          </a:p>
          <a:p>
            <a:r>
              <a:rPr lang="en-US" dirty="0" smtClean="0"/>
              <a:t>State of Florida</a:t>
            </a:r>
          </a:p>
          <a:p>
            <a:pPr lvl="1"/>
            <a:r>
              <a:rPr lang="en-US" dirty="0" smtClean="0">
                <a:hlinkClick r:id="rId3"/>
              </a:rPr>
              <a:t>www.sunbiz.org</a:t>
            </a:r>
            <a:r>
              <a:rPr lang="en-US" dirty="0" smtClean="0"/>
              <a:t>	</a:t>
            </a:r>
          </a:p>
          <a:p>
            <a:r>
              <a:rPr lang="en-US" dirty="0" smtClean="0"/>
              <a:t>Florida Department of Revenue – sales tax</a:t>
            </a:r>
          </a:p>
          <a:p>
            <a:pPr lvl="1"/>
            <a:r>
              <a:rPr lang="en-US" dirty="0" smtClean="0">
                <a:hlinkClick r:id="rId4"/>
              </a:rPr>
              <a:t>http://dor.myflorida.com/dor/</a:t>
            </a:r>
            <a:r>
              <a:rPr lang="en-US" dirty="0" smtClean="0"/>
              <a:t> </a:t>
            </a:r>
          </a:p>
          <a:p>
            <a:r>
              <a:rPr lang="en-US" dirty="0" smtClean="0"/>
              <a:t>Business Tax Receipts</a:t>
            </a:r>
          </a:p>
          <a:p>
            <a:pPr lvl="1"/>
            <a:r>
              <a:rPr lang="en-US" dirty="0" smtClean="0"/>
              <a:t>Application Requirement Guide &amp; Application </a:t>
            </a:r>
            <a:r>
              <a:rPr lang="en-US" sz="2000" dirty="0" smtClean="0">
                <a:hlinkClick r:id="rId5"/>
              </a:rPr>
              <a:t>https://www.pbctax.com/sites/default/files/pdf/PBCTC_65.pdf</a:t>
            </a:r>
            <a:r>
              <a:rPr lang="en-US" sz="2000" dirty="0" smtClean="0"/>
              <a:t> </a:t>
            </a:r>
          </a:p>
          <a:p>
            <a:pPr lvl="1"/>
            <a:r>
              <a:rPr lang="en-US" dirty="0" smtClean="0"/>
              <a:t>Contact your city or search online for instructions</a:t>
            </a:r>
            <a:endParaRPr lang="en-US" sz="2000" dirty="0" smtClean="0"/>
          </a:p>
          <a:p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core-Template_March30">
  <a:themeElements>
    <a:clrScheme name="Score Colors">
      <a:dk1>
        <a:srgbClr val="1A68A6"/>
      </a:dk1>
      <a:lt1>
        <a:sysClr val="window" lastClr="FFFFFF"/>
      </a:lt1>
      <a:dk2>
        <a:srgbClr val="538833"/>
      </a:dk2>
      <a:lt2>
        <a:srgbClr val="004D8F"/>
      </a:lt2>
      <a:accent1>
        <a:srgbClr val="538833"/>
      </a:accent1>
      <a:accent2>
        <a:srgbClr val="F5C51C"/>
      </a:accent2>
      <a:accent3>
        <a:srgbClr val="1F3964"/>
      </a:accent3>
      <a:accent4>
        <a:srgbClr val="2A2517"/>
      </a:accent4>
      <a:accent5>
        <a:srgbClr val="2E302F"/>
      </a:accent5>
      <a:accent6>
        <a:srgbClr val="ACC3D4"/>
      </a:accent6>
      <a:hlink>
        <a:srgbClr val="1A68A6"/>
      </a:hlink>
      <a:folHlink>
        <a:srgbClr val="1A68A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Score-Template_March30</Template>
  <TotalTime>69187</TotalTime>
  <Words>1291</Words>
  <Application>Microsoft Office PowerPoint</Application>
  <PresentationFormat>On-screen Show (4:3)</PresentationFormat>
  <Paragraphs>235</Paragraphs>
  <Slides>32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Score-Template_March30</vt:lpstr>
      <vt:lpstr>So You REALLY Want to Start Your OWN Business?</vt:lpstr>
      <vt:lpstr>What We’ll Talk About Today</vt:lpstr>
      <vt:lpstr>Why…Why…Why?</vt:lpstr>
      <vt:lpstr>From a Job or Hobby to a Business</vt:lpstr>
      <vt:lpstr>You’re Going to Miss …</vt:lpstr>
      <vt:lpstr>Reality or Myth?</vt:lpstr>
      <vt:lpstr>Reality or Myth #1?</vt:lpstr>
      <vt:lpstr>Reality or Myth #2?</vt:lpstr>
      <vt:lpstr>Registration References</vt:lpstr>
      <vt:lpstr>Reality or Myth #3?</vt:lpstr>
      <vt:lpstr>Reality or Myth #4?</vt:lpstr>
      <vt:lpstr>Reality or Myth #5?</vt:lpstr>
      <vt:lpstr>Reality or Myth #6?</vt:lpstr>
      <vt:lpstr>Reality or Myth #7?</vt:lpstr>
      <vt:lpstr>Critical Steps to Jumpstart Your Planning</vt:lpstr>
      <vt:lpstr>Create a Business Plan</vt:lpstr>
      <vt:lpstr>So Are You Ready?</vt:lpstr>
      <vt:lpstr>Guy Kawasaki Method</vt:lpstr>
      <vt:lpstr>$$$$$$$$$$</vt:lpstr>
      <vt:lpstr>The Revenue &amp; Expense Streams …</vt:lpstr>
      <vt:lpstr>What Will It Take to be Successful?</vt:lpstr>
      <vt:lpstr>What Else Will It Take? </vt:lpstr>
      <vt:lpstr>Can You Qualify for a Loan? Lenders Will Ask …</vt:lpstr>
      <vt:lpstr>Possible Funding Sources – Debt Funds</vt:lpstr>
      <vt:lpstr>Can You Qualify For…?</vt:lpstr>
      <vt:lpstr>Possible Funding Sources – Equity Funds</vt:lpstr>
      <vt:lpstr>How Much Money Will You Need?</vt:lpstr>
      <vt:lpstr>Do Your Research &amp; Planning</vt:lpstr>
      <vt:lpstr>Know Yourself &amp; Be Honest with Yourself</vt:lpstr>
      <vt:lpstr>Homework!</vt:lpstr>
      <vt:lpstr>How May We Assist You?</vt:lpstr>
      <vt:lpstr>So You REALLY Want to Start Your OWN Business?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 You Reall Want To Start Your Own Business</dc:title>
  <dc:creator>Ernie A. Cevallos;bob.palmbeachscore@gmail.com</dc:creator>
  <cp:lastModifiedBy>Sharon</cp:lastModifiedBy>
  <cp:revision>690</cp:revision>
  <cp:lastPrinted>2012-07-01T16:47:42Z</cp:lastPrinted>
  <dcterms:created xsi:type="dcterms:W3CDTF">2012-05-25T19:30:33Z</dcterms:created>
  <dcterms:modified xsi:type="dcterms:W3CDTF">2014-05-27T18:14:54Z</dcterms:modified>
</cp:coreProperties>
</file>